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7556500" cy="10693400"/>
  <p:notesSz cx="75565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77"/>
    <a:srgbClr val="0093A7"/>
    <a:srgbClr val="BACAD3"/>
    <a:srgbClr val="B788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014" y="-11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67F4D2EE-C5E5-CB4C-BAA9-746C94E920E5}" type="datetimeFigureOut">
              <a:rPr lang="pt-BR" smtClean="0"/>
              <a:t>26/01/2026</a:t>
            </a:fld>
            <a:endParaRPr lang="pt-BR"/>
          </a:p>
        </p:txBody>
      </p:sp>
      <p:sp>
        <p:nvSpPr>
          <p:cNvPr id="4" name="Espaço Reservado para Imagem de Slide 3"/>
          <p:cNvSpPr>
            <a:spLocks noGrp="1" noRot="1" noChangeAspect="1"/>
          </p:cNvSpPr>
          <p:nvPr>
            <p:ph type="sldImg" idx="2"/>
          </p:nvPr>
        </p:nvSpPr>
        <p:spPr>
          <a:xfrm>
            <a:off x="2503488" y="1336675"/>
            <a:ext cx="2549525" cy="3608388"/>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210E18C5-01A1-8141-9FD3-3F133048E385}" type="slidenum">
              <a:rPr lang="pt-BR" smtClean="0"/>
              <a:t>‹nº›</a:t>
            </a:fld>
            <a:endParaRPr lang="pt-BR"/>
          </a:p>
        </p:txBody>
      </p:sp>
    </p:spTree>
    <p:extLst>
      <p:ext uri="{BB962C8B-B14F-4D97-AF65-F5344CB8AC3E}">
        <p14:creationId xmlns:p14="http://schemas.microsoft.com/office/powerpoint/2010/main" val="71915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10E18C5-01A1-8141-9FD3-3F133048E385}" type="slidenum">
              <a:rPr lang="pt-BR" smtClean="0"/>
              <a:t>8</a:t>
            </a:fld>
            <a:endParaRPr lang="pt-BR"/>
          </a:p>
        </p:txBody>
      </p:sp>
    </p:spTree>
    <p:extLst>
      <p:ext uri="{BB962C8B-B14F-4D97-AF65-F5344CB8AC3E}">
        <p14:creationId xmlns:p14="http://schemas.microsoft.com/office/powerpoint/2010/main" val="265960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sz="2400" b="1" i="0">
                <a:solidFill>
                  <a:srgbClr val="FDB913"/>
                </a:solidFill>
                <a:latin typeface="Arial"/>
                <a:cs typeface="Arial"/>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sz="900" b="0" i="0">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DB91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900" b="0" i="0">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7559992" cy="2462390"/>
          </a:xfrm>
          <a:prstGeom prst="rect">
            <a:avLst/>
          </a:prstGeom>
        </p:spPr>
      </p:pic>
      <p:sp>
        <p:nvSpPr>
          <p:cNvPr id="2" name="Holder 2"/>
          <p:cNvSpPr>
            <a:spLocks noGrp="1"/>
          </p:cNvSpPr>
          <p:nvPr>
            <p:ph type="title"/>
          </p:nvPr>
        </p:nvSpPr>
        <p:spPr/>
        <p:txBody>
          <a:bodyPr lIns="0" tIns="0" rIns="0" bIns="0"/>
          <a:lstStyle>
            <a:lvl1pPr>
              <a:defRPr sz="2400" b="1" i="0">
                <a:solidFill>
                  <a:srgbClr val="FDB913"/>
                </a:solidFill>
                <a:latin typeface="Arial"/>
                <a:cs typeface="Arial"/>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DB91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7781" y="1351343"/>
            <a:ext cx="3832860" cy="1031239"/>
          </a:xfrm>
          <a:prstGeom prst="rect">
            <a:avLst/>
          </a:prstGeom>
        </p:spPr>
        <p:txBody>
          <a:bodyPr wrap="square" lIns="0" tIns="0" rIns="0" bIns="0">
            <a:spAutoFit/>
          </a:bodyPr>
          <a:lstStyle>
            <a:lvl1pPr>
              <a:defRPr sz="2400" b="1" i="0">
                <a:solidFill>
                  <a:srgbClr val="FDB913"/>
                </a:solidFill>
                <a:latin typeface="Arial"/>
                <a:cs typeface="Arial"/>
              </a:defRPr>
            </a:lvl1pPr>
          </a:lstStyle>
          <a:p>
            <a:endParaRPr/>
          </a:p>
        </p:txBody>
      </p:sp>
      <p:sp>
        <p:nvSpPr>
          <p:cNvPr id="3" name="Holder 3"/>
          <p:cNvSpPr>
            <a:spLocks noGrp="1"/>
          </p:cNvSpPr>
          <p:nvPr>
            <p:ph type="body" idx="1"/>
          </p:nvPr>
        </p:nvSpPr>
        <p:spPr>
          <a:xfrm>
            <a:off x="527300" y="2387523"/>
            <a:ext cx="3150870" cy="4589780"/>
          </a:xfrm>
          <a:prstGeom prst="rect">
            <a:avLst/>
          </a:prstGeom>
        </p:spPr>
        <p:txBody>
          <a:bodyPr wrap="square" lIns="0" tIns="0" rIns="0" bIns="0">
            <a:spAutoFit/>
          </a:bodyPr>
          <a:lstStyle>
            <a:lvl1pPr>
              <a:defRPr sz="900" b="0" i="0">
                <a:solidFill>
                  <a:schemeClr val="bg1"/>
                </a:solidFill>
                <a:latin typeface="Tahoma"/>
                <a:cs typeface="Tahoma"/>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1/26/26</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hyperlink" Target="https://www.raconteur.net/risk-regulation/pandemic-" TargetMode="External"/><Relationship Id="rId13" Type="http://schemas.openxmlformats.org/officeDocument/2006/relationships/hyperlink" Target="https://firstwordpharma.com/story/5946592" TargetMode="External"/><Relationship Id="rId18" Type="http://schemas.openxmlformats.org/officeDocument/2006/relationships/hyperlink" Target="https://www.theaireport.ai/articles/how-starbucks-uses-ai-to-make-a-30-roi" TargetMode="External"/><Relationship Id="rId3" Type="http://schemas.openxmlformats.org/officeDocument/2006/relationships/hyperlink" Target="https://www.spglobal.com/ratings/en/regulatory/article/global-economic-outlook-q1-2026-ai-tailwinds-boost-otherwise-weak-" TargetMode="External"/><Relationship Id="rId21" Type="http://schemas.openxmlformats.org/officeDocument/2006/relationships/hyperlink" Target="https://d1io3yog0oux5.cloudfront/" TargetMode="External"/><Relationship Id="rId7" Type="http://schemas.openxmlformats.org/officeDocument/2006/relationships/hyperlink" Target="https://www.cio.com/article/3618308/" TargetMode="External"/><Relationship Id="rId12" Type="http://schemas.openxmlformats.org/officeDocument/2006/relationships/hyperlink" Target="https://www.pfizer.com/news/articles/artificial_intelligence_on_a_mission_to_make_clinical_" TargetMode="External"/><Relationship Id="rId17" Type="http://schemas.openxmlformats.org/officeDocument/2006/relationships/hyperlink" Target="http://www.telstra.com.au/aboutus/media/media-releases/telstra-scales-up-ai-adoption" TargetMode="External"/><Relationship Id="rId2" Type="http://schemas.openxmlformats.org/officeDocument/2006/relationships/image" Target="../media/image69.png"/><Relationship Id="rId16" Type="http://schemas.openxmlformats.org/officeDocument/2006/relationships/hyperlink" Target="https://www/" TargetMode="External"/><Relationship Id="rId20" Type="http://schemas.openxmlformats.org/officeDocument/2006/relationships/hyperlink" Target="https://www.straumann.com/content/dam/media-center/group/en/" TargetMode="External"/><Relationship Id="rId1" Type="http://schemas.openxmlformats.org/officeDocument/2006/relationships/slideLayout" Target="../slideLayouts/slideLayout2.xml"/><Relationship Id="rId6" Type="http://schemas.openxmlformats.org/officeDocument/2006/relationships/hyperlink" Target="https://www.imf.org/en/publications/reo/ssa/issues/2025/10/16/regional-economic-outlook-for-sub-saharan-africa-october-2025" TargetMode="External"/><Relationship Id="rId11" Type="http://schemas.openxmlformats.org/officeDocument/2006/relationships/hyperlink" Target="https://www.bloomberg.com/news/" TargetMode="External"/><Relationship Id="rId5" Type="http://schemas.openxmlformats.org/officeDocument/2006/relationships/hyperlink" Target="https://www.imf.org/en/publications/reo/meca/issues/2025/10/21/regional-economic-outlook-middle-east-central-asia-october-20252025" TargetMode="External"/><Relationship Id="rId15" Type="http://schemas.openxmlformats.org/officeDocument/2006/relationships/hyperlink" Target="https://www.reuters.com/sustainability/boards-policy-regulation/almost-1-billion-salesforce-records-stolen-hacker-group-claims-2025-10-03/" TargetMode="External"/><Relationship Id="rId23" Type="http://schemas.openxmlformats.org/officeDocument/2006/relationships/hyperlink" Target="https://www.library.hbs.edu/working-knowledge/what-google-lego-and-other-brands-know-about-the-promise-and-peril-of-ai" TargetMode="External"/><Relationship Id="rId10" Type="http://schemas.openxmlformats.org/officeDocument/2006/relationships/hyperlink" Target="https://manufacturingdigital/" TargetMode="External"/><Relationship Id="rId19" Type="http://schemas.openxmlformats.org/officeDocument/2006/relationships/hyperlink" Target="https://about.starbucks.com/" TargetMode="External"/><Relationship Id="rId4" Type="http://schemas.openxmlformats.org/officeDocument/2006/relationships/hyperlink" Target="https://www.spglobal.com/ratings/en/regulatory/article/global-fixed-income-economic-outlook-emerging-" TargetMode="External"/><Relationship Id="rId9" Type="http://schemas.openxmlformats.org/officeDocument/2006/relationships/hyperlink" Target="https://asia.nikkei.com/business/" TargetMode="External"/><Relationship Id="rId14" Type="http://schemas.openxmlformats.org/officeDocument/2006/relationships/hyperlink" Target="https://www.bbc.co.uk/news/articles/c0el31nqnpvo" TargetMode="External"/><Relationship Id="rId22" Type="http://schemas.openxmlformats.org/officeDocument/2006/relationships/hyperlink" Target="https://www.forrester.com/repor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hlb.global/" TargetMode="External"/><Relationship Id="rId1" Type="http://schemas.openxmlformats.org/officeDocument/2006/relationships/slideLayout" Target="../slideLayouts/slideLayout5.xml"/><Relationship Id="rId5" Type="http://schemas.openxmlformats.org/officeDocument/2006/relationships/hyperlink" Target="http://www.hlb.global/surveyofbusinessleaders" TargetMode="Externa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60309" cy="10692130"/>
            <a:chOff x="0" y="0"/>
            <a:chExt cx="7560309" cy="10692130"/>
          </a:xfrm>
        </p:grpSpPr>
        <p:pic>
          <p:nvPicPr>
            <p:cNvPr id="3" name="object 3"/>
            <p:cNvPicPr/>
            <p:nvPr/>
          </p:nvPicPr>
          <p:blipFill>
            <a:blip r:embed="rId2" cstate="print"/>
            <a:stretch>
              <a:fillRect/>
            </a:stretch>
          </p:blipFill>
          <p:spPr>
            <a:xfrm>
              <a:off x="0" y="0"/>
              <a:ext cx="7559992" cy="9323997"/>
            </a:xfrm>
            <a:prstGeom prst="rect">
              <a:avLst/>
            </a:prstGeom>
          </p:spPr>
        </p:pic>
        <p:sp>
          <p:nvSpPr>
            <p:cNvPr id="4" name="object 4"/>
            <p:cNvSpPr/>
            <p:nvPr/>
          </p:nvSpPr>
          <p:spPr>
            <a:xfrm>
              <a:off x="0" y="9323996"/>
              <a:ext cx="7560309" cy="1368425"/>
            </a:xfrm>
            <a:custGeom>
              <a:avLst/>
              <a:gdLst/>
              <a:ahLst/>
              <a:cxnLst/>
              <a:rect l="l" t="t" r="r" b="b"/>
              <a:pathLst>
                <a:path w="7560309" h="1368425">
                  <a:moveTo>
                    <a:pt x="7559992" y="0"/>
                  </a:moveTo>
                  <a:lnTo>
                    <a:pt x="0" y="0"/>
                  </a:lnTo>
                  <a:lnTo>
                    <a:pt x="0" y="1368005"/>
                  </a:lnTo>
                  <a:lnTo>
                    <a:pt x="7559992" y="1368005"/>
                  </a:lnTo>
                  <a:lnTo>
                    <a:pt x="7559992" y="0"/>
                  </a:lnTo>
                  <a:close/>
                </a:path>
              </a:pathLst>
            </a:custGeom>
            <a:solidFill>
              <a:srgbClr val="0093A7"/>
            </a:solidFill>
          </p:spPr>
          <p:txBody>
            <a:bodyPr wrap="square" lIns="0" tIns="0" rIns="0" bIns="0" rtlCol="0"/>
            <a:lstStyle/>
            <a:p>
              <a:endParaRPr/>
            </a:p>
          </p:txBody>
        </p:sp>
        <p:sp>
          <p:nvSpPr>
            <p:cNvPr id="5" name="object 5"/>
            <p:cNvSpPr/>
            <p:nvPr/>
          </p:nvSpPr>
          <p:spPr>
            <a:xfrm>
              <a:off x="5606303" y="7801564"/>
              <a:ext cx="1953895" cy="1526540"/>
            </a:xfrm>
            <a:custGeom>
              <a:avLst/>
              <a:gdLst/>
              <a:ahLst/>
              <a:cxnLst/>
              <a:rect l="l" t="t" r="r" b="b"/>
              <a:pathLst>
                <a:path w="1953895" h="1526540">
                  <a:moveTo>
                    <a:pt x="1953701" y="0"/>
                  </a:moveTo>
                  <a:lnTo>
                    <a:pt x="0" y="1526398"/>
                  </a:lnTo>
                  <a:lnTo>
                    <a:pt x="1953701" y="1526398"/>
                  </a:lnTo>
                  <a:lnTo>
                    <a:pt x="1953701" y="0"/>
                  </a:lnTo>
                  <a:close/>
                </a:path>
              </a:pathLst>
            </a:custGeom>
            <a:solidFill>
              <a:srgbClr val="0093A7">
                <a:alpha val="79998"/>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5866121" y="9082429"/>
              <a:ext cx="208648" cy="245465"/>
            </a:xfrm>
            <a:prstGeom prst="rect">
              <a:avLst/>
            </a:prstGeom>
          </p:spPr>
        </p:pic>
        <p:pic>
          <p:nvPicPr>
            <p:cNvPr id="7" name="object 7"/>
            <p:cNvPicPr/>
            <p:nvPr/>
          </p:nvPicPr>
          <p:blipFill>
            <a:blip r:embed="rId4" cstate="print"/>
            <a:stretch>
              <a:fillRect/>
            </a:stretch>
          </p:blipFill>
          <p:spPr>
            <a:xfrm>
              <a:off x="5452852" y="9082528"/>
              <a:ext cx="207594" cy="245364"/>
            </a:xfrm>
            <a:prstGeom prst="rect">
              <a:avLst/>
            </a:prstGeom>
          </p:spPr>
        </p:pic>
        <p:sp>
          <p:nvSpPr>
            <p:cNvPr id="8" name="object 8"/>
            <p:cNvSpPr/>
            <p:nvPr/>
          </p:nvSpPr>
          <p:spPr>
            <a:xfrm>
              <a:off x="5307660" y="8752128"/>
              <a:ext cx="905510" cy="905510"/>
            </a:xfrm>
            <a:custGeom>
              <a:avLst/>
              <a:gdLst/>
              <a:ahLst/>
              <a:cxnLst/>
              <a:rect l="l" t="t" r="r" b="b"/>
              <a:pathLst>
                <a:path w="905510" h="905509">
                  <a:moveTo>
                    <a:pt x="532853" y="526249"/>
                  </a:moveTo>
                  <a:lnTo>
                    <a:pt x="438810" y="526249"/>
                  </a:lnTo>
                  <a:lnTo>
                    <a:pt x="438810" y="330669"/>
                  </a:lnTo>
                  <a:lnTo>
                    <a:pt x="384810" y="330669"/>
                  </a:lnTo>
                  <a:lnTo>
                    <a:pt x="384810" y="526249"/>
                  </a:lnTo>
                  <a:lnTo>
                    <a:pt x="384810" y="575779"/>
                  </a:lnTo>
                  <a:lnTo>
                    <a:pt x="532853" y="575779"/>
                  </a:lnTo>
                  <a:lnTo>
                    <a:pt x="532853" y="526249"/>
                  </a:lnTo>
                  <a:close/>
                </a:path>
                <a:path w="905510" h="905509">
                  <a:moveTo>
                    <a:pt x="905344" y="452666"/>
                  </a:moveTo>
                  <a:lnTo>
                    <a:pt x="902677" y="403339"/>
                  </a:lnTo>
                  <a:lnTo>
                    <a:pt x="894892" y="355561"/>
                  </a:lnTo>
                  <a:lnTo>
                    <a:pt x="882256" y="309587"/>
                  </a:lnTo>
                  <a:lnTo>
                    <a:pt x="865047" y="265709"/>
                  </a:lnTo>
                  <a:lnTo>
                    <a:pt x="843534" y="224193"/>
                  </a:lnTo>
                  <a:lnTo>
                    <a:pt x="818007" y="185331"/>
                  </a:lnTo>
                  <a:lnTo>
                    <a:pt x="788720" y="149377"/>
                  </a:lnTo>
                  <a:lnTo>
                    <a:pt x="755967" y="116624"/>
                  </a:lnTo>
                  <a:lnTo>
                    <a:pt x="720013" y="87337"/>
                  </a:lnTo>
                  <a:lnTo>
                    <a:pt x="681139" y="61798"/>
                  </a:lnTo>
                  <a:lnTo>
                    <a:pt x="639635" y="40284"/>
                  </a:lnTo>
                  <a:lnTo>
                    <a:pt x="595757" y="23075"/>
                  </a:lnTo>
                  <a:lnTo>
                    <a:pt x="549783" y="10439"/>
                  </a:lnTo>
                  <a:lnTo>
                    <a:pt x="501992" y="2654"/>
                  </a:lnTo>
                  <a:lnTo>
                    <a:pt x="452678" y="0"/>
                  </a:lnTo>
                  <a:lnTo>
                    <a:pt x="403352" y="2654"/>
                  </a:lnTo>
                  <a:lnTo>
                    <a:pt x="355561" y="10439"/>
                  </a:lnTo>
                  <a:lnTo>
                    <a:pt x="309587" y="23075"/>
                  </a:lnTo>
                  <a:lnTo>
                    <a:pt x="265709" y="40284"/>
                  </a:lnTo>
                  <a:lnTo>
                    <a:pt x="224193" y="61798"/>
                  </a:lnTo>
                  <a:lnTo>
                    <a:pt x="185331" y="87337"/>
                  </a:lnTo>
                  <a:lnTo>
                    <a:pt x="149377" y="116624"/>
                  </a:lnTo>
                  <a:lnTo>
                    <a:pt x="116624" y="149377"/>
                  </a:lnTo>
                  <a:lnTo>
                    <a:pt x="87337" y="185331"/>
                  </a:lnTo>
                  <a:lnTo>
                    <a:pt x="61798" y="224193"/>
                  </a:lnTo>
                  <a:lnTo>
                    <a:pt x="40284" y="265709"/>
                  </a:lnTo>
                  <a:lnTo>
                    <a:pt x="23075" y="309587"/>
                  </a:lnTo>
                  <a:lnTo>
                    <a:pt x="10439" y="355561"/>
                  </a:lnTo>
                  <a:lnTo>
                    <a:pt x="2654" y="403339"/>
                  </a:lnTo>
                  <a:lnTo>
                    <a:pt x="0" y="452666"/>
                  </a:lnTo>
                  <a:lnTo>
                    <a:pt x="1092" y="484390"/>
                  </a:lnTo>
                  <a:lnTo>
                    <a:pt x="4330" y="515531"/>
                  </a:lnTo>
                  <a:lnTo>
                    <a:pt x="9639" y="545998"/>
                  </a:lnTo>
                  <a:lnTo>
                    <a:pt x="16954" y="575741"/>
                  </a:lnTo>
                  <a:lnTo>
                    <a:pt x="82410" y="575741"/>
                  </a:lnTo>
                  <a:lnTo>
                    <a:pt x="73863" y="546239"/>
                  </a:lnTo>
                  <a:lnTo>
                    <a:pt x="67614" y="515823"/>
                  </a:lnTo>
                  <a:lnTo>
                    <a:pt x="63779" y="484606"/>
                  </a:lnTo>
                  <a:lnTo>
                    <a:pt x="62484" y="452666"/>
                  </a:lnTo>
                  <a:lnTo>
                    <a:pt x="65519" y="403720"/>
                  </a:lnTo>
                  <a:lnTo>
                    <a:pt x="74396" y="356590"/>
                  </a:lnTo>
                  <a:lnTo>
                    <a:pt x="88747" y="311632"/>
                  </a:lnTo>
                  <a:lnTo>
                    <a:pt x="108191" y="269227"/>
                  </a:lnTo>
                  <a:lnTo>
                    <a:pt x="132384" y="229730"/>
                  </a:lnTo>
                  <a:lnTo>
                    <a:pt x="160947" y="193522"/>
                  </a:lnTo>
                  <a:lnTo>
                    <a:pt x="193522" y="160947"/>
                  </a:lnTo>
                  <a:lnTo>
                    <a:pt x="229743" y="132384"/>
                  </a:lnTo>
                  <a:lnTo>
                    <a:pt x="269240" y="108191"/>
                  </a:lnTo>
                  <a:lnTo>
                    <a:pt x="311645" y="88734"/>
                  </a:lnTo>
                  <a:lnTo>
                    <a:pt x="356590" y="74383"/>
                  </a:lnTo>
                  <a:lnTo>
                    <a:pt x="403733" y="65506"/>
                  </a:lnTo>
                  <a:lnTo>
                    <a:pt x="452678" y="62471"/>
                  </a:lnTo>
                  <a:lnTo>
                    <a:pt x="501611" y="65506"/>
                  </a:lnTo>
                  <a:lnTo>
                    <a:pt x="548754" y="74383"/>
                  </a:lnTo>
                  <a:lnTo>
                    <a:pt x="593699" y="88734"/>
                  </a:lnTo>
                  <a:lnTo>
                    <a:pt x="636104" y="108191"/>
                  </a:lnTo>
                  <a:lnTo>
                    <a:pt x="675601" y="132384"/>
                  </a:lnTo>
                  <a:lnTo>
                    <a:pt x="711809" y="160947"/>
                  </a:lnTo>
                  <a:lnTo>
                    <a:pt x="744385" y="193522"/>
                  </a:lnTo>
                  <a:lnTo>
                    <a:pt x="772960" y="229730"/>
                  </a:lnTo>
                  <a:lnTo>
                    <a:pt x="797153" y="269227"/>
                  </a:lnTo>
                  <a:lnTo>
                    <a:pt x="816597" y="311632"/>
                  </a:lnTo>
                  <a:lnTo>
                    <a:pt x="830948" y="356590"/>
                  </a:lnTo>
                  <a:lnTo>
                    <a:pt x="839825" y="403720"/>
                  </a:lnTo>
                  <a:lnTo>
                    <a:pt x="842873" y="452666"/>
                  </a:lnTo>
                  <a:lnTo>
                    <a:pt x="839825" y="501611"/>
                  </a:lnTo>
                  <a:lnTo>
                    <a:pt x="830948" y="548741"/>
                  </a:lnTo>
                  <a:lnTo>
                    <a:pt x="816597" y="593699"/>
                  </a:lnTo>
                  <a:lnTo>
                    <a:pt x="797153" y="636104"/>
                  </a:lnTo>
                  <a:lnTo>
                    <a:pt x="772960" y="675601"/>
                  </a:lnTo>
                  <a:lnTo>
                    <a:pt x="744385" y="711809"/>
                  </a:lnTo>
                  <a:lnTo>
                    <a:pt x="711809" y="744385"/>
                  </a:lnTo>
                  <a:lnTo>
                    <a:pt x="675601" y="772947"/>
                  </a:lnTo>
                  <a:lnTo>
                    <a:pt x="636104" y="797140"/>
                  </a:lnTo>
                  <a:lnTo>
                    <a:pt x="593699" y="816597"/>
                  </a:lnTo>
                  <a:lnTo>
                    <a:pt x="548754" y="830948"/>
                  </a:lnTo>
                  <a:lnTo>
                    <a:pt x="501611" y="839825"/>
                  </a:lnTo>
                  <a:lnTo>
                    <a:pt x="452678" y="842860"/>
                  </a:lnTo>
                  <a:lnTo>
                    <a:pt x="400405" y="839381"/>
                  </a:lnTo>
                  <a:lnTo>
                    <a:pt x="350240" y="829259"/>
                  </a:lnTo>
                  <a:lnTo>
                    <a:pt x="302628" y="812927"/>
                  </a:lnTo>
                  <a:lnTo>
                    <a:pt x="258025" y="790854"/>
                  </a:lnTo>
                  <a:lnTo>
                    <a:pt x="216865" y="763460"/>
                  </a:lnTo>
                  <a:lnTo>
                    <a:pt x="179590" y="731227"/>
                  </a:lnTo>
                  <a:lnTo>
                    <a:pt x="146646" y="694588"/>
                  </a:lnTo>
                  <a:lnTo>
                    <a:pt x="97345" y="733120"/>
                  </a:lnTo>
                  <a:lnTo>
                    <a:pt x="130492" y="770636"/>
                  </a:lnTo>
                  <a:lnTo>
                    <a:pt x="167576" y="804278"/>
                  </a:lnTo>
                  <a:lnTo>
                    <a:pt x="208203" y="833704"/>
                  </a:lnTo>
                  <a:lnTo>
                    <a:pt x="252056" y="858558"/>
                  </a:lnTo>
                  <a:lnTo>
                    <a:pt x="298780" y="878497"/>
                  </a:lnTo>
                  <a:lnTo>
                    <a:pt x="348030" y="893178"/>
                  </a:lnTo>
                  <a:lnTo>
                    <a:pt x="399440" y="902233"/>
                  </a:lnTo>
                  <a:lnTo>
                    <a:pt x="452678" y="905332"/>
                  </a:lnTo>
                  <a:lnTo>
                    <a:pt x="501992" y="902677"/>
                  </a:lnTo>
                  <a:lnTo>
                    <a:pt x="549783" y="894892"/>
                  </a:lnTo>
                  <a:lnTo>
                    <a:pt x="595757" y="882256"/>
                  </a:lnTo>
                  <a:lnTo>
                    <a:pt x="639635" y="865047"/>
                  </a:lnTo>
                  <a:lnTo>
                    <a:pt x="681139" y="843534"/>
                  </a:lnTo>
                  <a:lnTo>
                    <a:pt x="720013" y="817994"/>
                  </a:lnTo>
                  <a:lnTo>
                    <a:pt x="755967" y="788708"/>
                  </a:lnTo>
                  <a:lnTo>
                    <a:pt x="788720" y="755954"/>
                  </a:lnTo>
                  <a:lnTo>
                    <a:pt x="818007" y="720001"/>
                  </a:lnTo>
                  <a:lnTo>
                    <a:pt x="843534" y="681139"/>
                  </a:lnTo>
                  <a:lnTo>
                    <a:pt x="865047" y="639622"/>
                  </a:lnTo>
                  <a:lnTo>
                    <a:pt x="882256" y="595744"/>
                  </a:lnTo>
                  <a:lnTo>
                    <a:pt x="894892" y="549770"/>
                  </a:lnTo>
                  <a:lnTo>
                    <a:pt x="902677" y="501992"/>
                  </a:lnTo>
                  <a:lnTo>
                    <a:pt x="905344" y="452666"/>
                  </a:lnTo>
                  <a:close/>
                </a:path>
              </a:pathLst>
            </a:custGeom>
            <a:solidFill>
              <a:srgbClr val="FFFFFF"/>
            </a:solidFill>
          </p:spPr>
          <p:txBody>
            <a:bodyPr wrap="square" lIns="0" tIns="0" rIns="0" bIns="0" rtlCol="0"/>
            <a:lstStyle/>
            <a:p>
              <a:endParaRPr/>
            </a:p>
          </p:txBody>
        </p:sp>
        <p:sp>
          <p:nvSpPr>
            <p:cNvPr id="9" name="object 9"/>
            <p:cNvSpPr/>
            <p:nvPr/>
          </p:nvSpPr>
          <p:spPr>
            <a:xfrm>
              <a:off x="0" y="9327878"/>
              <a:ext cx="5606415" cy="1364615"/>
            </a:xfrm>
            <a:custGeom>
              <a:avLst/>
              <a:gdLst/>
              <a:ahLst/>
              <a:cxnLst/>
              <a:rect l="l" t="t" r="r" b="b"/>
              <a:pathLst>
                <a:path w="5606415" h="1364615">
                  <a:moveTo>
                    <a:pt x="5606275" y="0"/>
                  </a:moveTo>
                  <a:lnTo>
                    <a:pt x="0" y="0"/>
                  </a:lnTo>
                  <a:lnTo>
                    <a:pt x="0" y="1364119"/>
                  </a:lnTo>
                  <a:lnTo>
                    <a:pt x="3863759" y="1364119"/>
                  </a:lnTo>
                  <a:lnTo>
                    <a:pt x="5606275" y="0"/>
                  </a:lnTo>
                  <a:close/>
                </a:path>
              </a:pathLst>
            </a:custGeom>
            <a:solidFill>
              <a:srgbClr val="005D77"/>
            </a:solidFill>
          </p:spPr>
          <p:txBody>
            <a:bodyPr wrap="square" lIns="0" tIns="0" rIns="0" bIns="0" rtlCol="0"/>
            <a:lstStyle/>
            <a:p>
              <a:endParaRPr/>
            </a:p>
          </p:txBody>
        </p:sp>
      </p:grpSp>
      <p:sp>
        <p:nvSpPr>
          <p:cNvPr id="10" name="object 10" descr="$PPTXTitle"/>
          <p:cNvSpPr txBox="1">
            <a:spLocks noGrp="1"/>
          </p:cNvSpPr>
          <p:nvPr>
            <p:ph type="title"/>
          </p:nvPr>
        </p:nvSpPr>
        <p:spPr>
          <a:xfrm>
            <a:off x="483291" y="6157337"/>
            <a:ext cx="5177155" cy="2806409"/>
          </a:xfrm>
          <a:prstGeom prst="rect">
            <a:avLst/>
          </a:prstGeom>
        </p:spPr>
        <p:txBody>
          <a:bodyPr vert="horz" wrap="square" lIns="0" tIns="104140" rIns="0" bIns="0" rtlCol="0">
            <a:spAutoFit/>
          </a:bodyPr>
          <a:lstStyle/>
          <a:p>
            <a:pPr marL="12700" marR="5080">
              <a:lnSpc>
                <a:spcPts val="3600"/>
              </a:lnSpc>
              <a:spcBef>
                <a:spcPts val="820"/>
              </a:spcBef>
            </a:pPr>
            <a:r>
              <a:rPr lang="pt-BR" sz="3600" dirty="0"/>
              <a:t>A PONTO DE VIRADA: </a:t>
            </a:r>
            <a:r>
              <a:rPr lang="pt-BR" sz="3600" dirty="0">
                <a:solidFill>
                  <a:schemeClr val="bg1"/>
                </a:solidFill>
              </a:rPr>
              <a:t>REINVENTANDO A TRANSFORMAÇÃO EM TEMPOS VOLÁTEIS</a:t>
            </a:r>
            <a:br>
              <a:rPr lang="pt-BR" sz="3600" dirty="0">
                <a:solidFill>
                  <a:schemeClr val="bg1"/>
                </a:solidFill>
              </a:rPr>
            </a:br>
            <a:r>
              <a:rPr lang="pt-BR" sz="3600" dirty="0">
                <a:solidFill>
                  <a:schemeClr val="bg1"/>
                </a:solidFill>
              </a:rPr>
              <a:t>PESQUISA DA</a:t>
            </a:r>
            <a:br>
              <a:rPr lang="pt-BR" sz="3600" dirty="0"/>
            </a:br>
            <a:r>
              <a:rPr lang="pt-BR" sz="1600" dirty="0">
                <a:solidFill>
                  <a:schemeClr val="bg1">
                    <a:lumMod val="75000"/>
                  </a:schemeClr>
                </a:solidFill>
              </a:rPr>
              <a:t>HLB COM LÍDERES EMPRESARIAIS 2026</a:t>
            </a:r>
            <a:endParaRPr sz="1600" dirty="0">
              <a:solidFill>
                <a:schemeClr val="bg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11650" y="506982"/>
            <a:ext cx="2721632"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55" dirty="0">
                <a:solidFill>
                  <a:srgbClr val="FDB913"/>
                </a:solidFill>
                <a:latin typeface="Arial"/>
                <a:cs typeface="Arial"/>
              </a:rPr>
              <a:t>11</a:t>
            </a:r>
            <a:endParaRPr sz="800" dirty="0">
              <a:latin typeface="Arial"/>
              <a:cs typeface="Arial"/>
            </a:endParaRPr>
          </a:p>
        </p:txBody>
      </p:sp>
      <p:sp>
        <p:nvSpPr>
          <p:cNvPr id="3" name="object 3"/>
          <p:cNvSpPr txBox="1"/>
          <p:nvPr/>
        </p:nvSpPr>
        <p:spPr>
          <a:xfrm>
            <a:off x="527300" y="1426323"/>
            <a:ext cx="3091180" cy="1813317"/>
          </a:xfrm>
          <a:prstGeom prst="rect">
            <a:avLst/>
          </a:prstGeom>
        </p:spPr>
        <p:txBody>
          <a:bodyPr vert="horz" wrap="square" lIns="0" tIns="12700" rIns="0" bIns="0" rtlCol="0">
            <a:spAutoFit/>
          </a:bodyPr>
          <a:lstStyle/>
          <a:p>
            <a:r>
              <a:rPr lang="pt-BR" sz="900" dirty="0"/>
              <a:t>Para navegar na incerteza, os líderes têm concentrado mais esforços na criação de modelos de negócios mais enxutos. Na edição de 2022 da nossa pesquisa, 62% nos disseram que agora são capazes de inovar em velocidades maiores do que no passado. A transição para operações mais rápidas continuou e agora é combinada com ciclos de planejamento mais curtos e, muitas vezes, dinâmicos, que empresas de todas as regiões adotaram.</a:t>
            </a:r>
          </a:p>
          <a:p>
            <a:r>
              <a:rPr lang="pt-BR" sz="900" dirty="0"/>
              <a:t>42% dos líderes utilizam ciclos de planejamento curtos, entre 6 e 24 meses, enquanto 12% operam com uma estratégia contínua e em rotação. Apenas 13% dos respondentes possuem ciclos que se estendem além de cinco anos.</a:t>
            </a:r>
          </a:p>
        </p:txBody>
      </p:sp>
      <p:sp>
        <p:nvSpPr>
          <p:cNvPr id="4" name="object 4"/>
          <p:cNvSpPr txBox="1"/>
          <p:nvPr/>
        </p:nvSpPr>
        <p:spPr>
          <a:xfrm>
            <a:off x="3857316" y="1425866"/>
            <a:ext cx="3150870" cy="1120820"/>
          </a:xfrm>
          <a:prstGeom prst="rect">
            <a:avLst/>
          </a:prstGeom>
        </p:spPr>
        <p:txBody>
          <a:bodyPr vert="horz" wrap="square" lIns="0" tIns="12700" rIns="0" bIns="0" rtlCol="0">
            <a:spAutoFit/>
          </a:bodyPr>
          <a:lstStyle/>
          <a:p>
            <a:r>
              <a:rPr lang="pt-BR" sz="900" dirty="0"/>
              <a:t>“Antes, a gestão era como boliche: uma bola após a outra, a cada três anos você fazia sua estratégia”, diz Nils Müller, CEO e fundador da TrendONE. “Agora é como malabarismo com sete bolas. De vez em quando, alguém passa com uma nova bola de ouro e diz: ‘Ei, pega essa!’</a:t>
            </a:r>
          </a:p>
          <a:p>
            <a:r>
              <a:rPr lang="pt-BR" sz="900" dirty="0"/>
              <a:t>Assim, sempre surgem novas oportunidades e novas ameaças — e, muitas vezes, as ameaças criam novas oportunidades.”</a:t>
            </a:r>
          </a:p>
        </p:txBody>
      </p:sp>
      <p:sp>
        <p:nvSpPr>
          <p:cNvPr id="5" name="object 5"/>
          <p:cNvSpPr txBox="1"/>
          <p:nvPr/>
        </p:nvSpPr>
        <p:spPr>
          <a:xfrm>
            <a:off x="527185" y="7732712"/>
            <a:ext cx="3141980" cy="1160446"/>
          </a:xfrm>
          <a:prstGeom prst="rect">
            <a:avLst/>
          </a:prstGeom>
        </p:spPr>
        <p:txBody>
          <a:bodyPr vert="horz" wrap="square" lIns="0" tIns="12700" rIns="0" bIns="0" rtlCol="0">
            <a:spAutoFit/>
          </a:bodyPr>
          <a:lstStyle/>
          <a:p>
            <a:pPr marL="12700" marR="5080">
              <a:lnSpc>
                <a:spcPct val="120300"/>
              </a:lnSpc>
              <a:spcBef>
                <a:spcPts val="100"/>
              </a:spcBef>
            </a:pPr>
            <a:r>
              <a:rPr lang="pt-BR" sz="900" dirty="0"/>
              <a:t>Michael Ballé concorda que grande parte do planejamento empresarial atualmente é impulsionada pela volatilidade. “Muitos líderes não conseguem olhar para o horizonte porque não há mais horizonte”, diz ele. “Vejo empresas tomando decisões super rápidas. Mas nem sempre vejo necessidade para isso.” Ballé alerta os líderes contra reações precipitadas. “Quando as ações que</a:t>
            </a:r>
            <a:endParaRPr sz="900" dirty="0">
              <a:latin typeface="Tahoma"/>
              <a:cs typeface="Tahoma"/>
            </a:endParaRPr>
          </a:p>
        </p:txBody>
      </p:sp>
      <p:sp>
        <p:nvSpPr>
          <p:cNvPr id="6" name="object 6"/>
          <p:cNvSpPr txBox="1"/>
          <p:nvPr/>
        </p:nvSpPr>
        <p:spPr>
          <a:xfrm>
            <a:off x="3857202" y="7732483"/>
            <a:ext cx="3044825" cy="994247"/>
          </a:xfrm>
          <a:prstGeom prst="rect">
            <a:avLst/>
          </a:prstGeom>
        </p:spPr>
        <p:txBody>
          <a:bodyPr vert="horz" wrap="square" lIns="0" tIns="12700" rIns="0" bIns="0" rtlCol="0">
            <a:spAutoFit/>
          </a:bodyPr>
          <a:lstStyle/>
          <a:p>
            <a:pPr marL="12700" marR="5080">
              <a:lnSpc>
                <a:spcPct val="120300"/>
              </a:lnSpc>
              <a:spcBef>
                <a:spcPts val="100"/>
              </a:spcBef>
            </a:pPr>
            <a:r>
              <a:rPr lang="pt-BR" sz="900" dirty="0"/>
              <a:t>você toma são mais rápidas do que a capacidade da empresa de executá-las, é quando nada é realmente feito.” Segundo Ballé, às vezes vale a pena ir intencionalmente mais devagar e resistir à tentação de agir sobre todas as oportunidades em destaque sem primeiro validar adequadamente os possíveis retornos.</a:t>
            </a:r>
            <a:endParaRPr sz="900" dirty="0">
              <a:latin typeface="Tahoma"/>
              <a:cs typeface="Tahoma"/>
            </a:endParaRPr>
          </a:p>
        </p:txBody>
      </p:sp>
      <p:sp>
        <p:nvSpPr>
          <p:cNvPr id="7" name="object 7"/>
          <p:cNvSpPr/>
          <p:nvPr/>
        </p:nvSpPr>
        <p:spPr>
          <a:xfrm>
            <a:off x="539960" y="3783177"/>
            <a:ext cx="6480175" cy="0"/>
          </a:xfrm>
          <a:custGeom>
            <a:avLst/>
            <a:gdLst/>
            <a:ahLst/>
            <a:cxnLst/>
            <a:rect l="l" t="t" r="r" b="b"/>
            <a:pathLst>
              <a:path w="6480175">
                <a:moveTo>
                  <a:pt x="0" y="0"/>
                </a:moveTo>
                <a:lnTo>
                  <a:pt x="6480035" y="0"/>
                </a:lnTo>
              </a:path>
            </a:pathLst>
          </a:custGeom>
          <a:ln w="6350">
            <a:solidFill>
              <a:srgbClr val="005D77"/>
            </a:solidFill>
          </a:ln>
        </p:spPr>
        <p:txBody>
          <a:bodyPr wrap="square" lIns="0" tIns="0" rIns="0" bIns="0" rtlCol="0"/>
          <a:lstStyle/>
          <a:p>
            <a:endParaRPr/>
          </a:p>
        </p:txBody>
      </p:sp>
      <p:sp>
        <p:nvSpPr>
          <p:cNvPr id="8" name="object 8"/>
          <p:cNvSpPr txBox="1"/>
          <p:nvPr/>
        </p:nvSpPr>
        <p:spPr>
          <a:xfrm>
            <a:off x="527260" y="3762159"/>
            <a:ext cx="6433185" cy="455253"/>
          </a:xfrm>
          <a:prstGeom prst="rect">
            <a:avLst/>
          </a:prstGeom>
        </p:spPr>
        <p:txBody>
          <a:bodyPr vert="horz" wrap="square" lIns="0" tIns="87630" rIns="0" bIns="0" rtlCol="0">
            <a:spAutoFit/>
          </a:bodyPr>
          <a:lstStyle/>
          <a:p>
            <a:pPr marL="12700">
              <a:lnSpc>
                <a:spcPct val="100000"/>
              </a:lnSpc>
              <a:spcBef>
                <a:spcPts val="690"/>
              </a:spcBef>
            </a:pPr>
            <a:r>
              <a:rPr lang="pt-BR" sz="900" b="1" dirty="0">
                <a:solidFill>
                  <a:srgbClr val="0093A7"/>
                </a:solidFill>
              </a:rPr>
              <a:t>OS CICLOS DE PLANEJAMENTO EMPRESARIAL TORNARAM-SE MAIS ENXUTOS EM DIVERSOS SETORES</a:t>
            </a:r>
          </a:p>
          <a:p>
            <a:pPr marL="12700">
              <a:lnSpc>
                <a:spcPct val="100000"/>
              </a:lnSpc>
              <a:spcBef>
                <a:spcPts val="690"/>
              </a:spcBef>
            </a:pPr>
            <a:r>
              <a:rPr lang="pt-BR" sz="900" dirty="0"/>
              <a:t>P: Qual das opções a seguir melhor descreve o prazo do ciclo de planejamento estratégico atual da sua empresa?</a:t>
            </a:r>
            <a:endParaRPr sz="900" dirty="0">
              <a:latin typeface="Tahoma"/>
              <a:cs typeface="Tahoma"/>
            </a:endParaRPr>
          </a:p>
        </p:txBody>
      </p:sp>
      <p:sp>
        <p:nvSpPr>
          <p:cNvPr id="9" name="object 9"/>
          <p:cNvSpPr txBox="1"/>
          <p:nvPr/>
        </p:nvSpPr>
        <p:spPr>
          <a:xfrm>
            <a:off x="527260" y="4447700"/>
            <a:ext cx="1193590" cy="151323"/>
          </a:xfrm>
          <a:prstGeom prst="rect">
            <a:avLst/>
          </a:prstGeom>
        </p:spPr>
        <p:txBody>
          <a:bodyPr vert="horz" wrap="square" lIns="0" tIns="12700" rIns="0" bIns="0" rtlCol="0">
            <a:spAutoFit/>
          </a:bodyPr>
          <a:lstStyle/>
          <a:p>
            <a:pPr marL="12700">
              <a:lnSpc>
                <a:spcPct val="100000"/>
              </a:lnSpc>
              <a:spcBef>
                <a:spcPts val="100"/>
              </a:spcBef>
            </a:pPr>
            <a:r>
              <a:rPr lang="pt-BR" sz="900" dirty="0"/>
              <a:t>Todos os setores:</a:t>
            </a:r>
            <a:endParaRPr sz="900" dirty="0">
              <a:latin typeface="Arial"/>
              <a:cs typeface="Arial"/>
            </a:endParaRPr>
          </a:p>
        </p:txBody>
      </p:sp>
      <p:graphicFrame>
        <p:nvGraphicFramePr>
          <p:cNvPr id="10" name="object 10"/>
          <p:cNvGraphicFramePr>
            <a:graphicFrameLocks noGrp="1"/>
          </p:cNvGraphicFramePr>
          <p:nvPr/>
        </p:nvGraphicFramePr>
        <p:xfrm>
          <a:off x="539978" y="4664633"/>
          <a:ext cx="3147692" cy="539750"/>
        </p:xfrm>
        <a:graphic>
          <a:graphicData uri="http://schemas.openxmlformats.org/drawingml/2006/table">
            <a:tbl>
              <a:tblPr firstRow="1" bandRow="1">
                <a:tableStyleId>{2D5ABB26-0587-4C30-8999-92F81FD0307C}</a:tableStyleId>
              </a:tblPr>
              <a:tblGrid>
                <a:gridCol w="377825">
                  <a:extLst>
                    <a:ext uri="{9D8B030D-6E8A-4147-A177-3AD203B41FA5}">
                      <a16:colId xmlns:a16="http://schemas.microsoft.com/office/drawing/2014/main" val="20000"/>
                    </a:ext>
                  </a:extLst>
                </a:gridCol>
                <a:gridCol w="330834">
                  <a:extLst>
                    <a:ext uri="{9D8B030D-6E8A-4147-A177-3AD203B41FA5}">
                      <a16:colId xmlns:a16="http://schemas.microsoft.com/office/drawing/2014/main" val="20001"/>
                    </a:ext>
                  </a:extLst>
                </a:gridCol>
                <a:gridCol w="978535">
                  <a:extLst>
                    <a:ext uri="{9D8B030D-6E8A-4147-A177-3AD203B41FA5}">
                      <a16:colId xmlns:a16="http://schemas.microsoft.com/office/drawing/2014/main" val="20002"/>
                    </a:ext>
                  </a:extLst>
                </a:gridCol>
                <a:gridCol w="978534">
                  <a:extLst>
                    <a:ext uri="{9D8B030D-6E8A-4147-A177-3AD203B41FA5}">
                      <a16:colId xmlns:a16="http://schemas.microsoft.com/office/drawing/2014/main" val="20003"/>
                    </a:ext>
                  </a:extLst>
                </a:gridCol>
                <a:gridCol w="481964">
                  <a:extLst>
                    <a:ext uri="{9D8B030D-6E8A-4147-A177-3AD203B41FA5}">
                      <a16:colId xmlns:a16="http://schemas.microsoft.com/office/drawing/2014/main" val="20004"/>
                    </a:ext>
                  </a:extLst>
                </a:gridCol>
              </a:tblGrid>
              <a:tr h="539750">
                <a:tc>
                  <a:txBody>
                    <a:bodyPr/>
                    <a:lstStyle/>
                    <a:p>
                      <a:pPr>
                        <a:lnSpc>
                          <a:spcPct val="100000"/>
                        </a:lnSpc>
                        <a:spcBef>
                          <a:spcPts val="505"/>
                        </a:spcBef>
                      </a:pPr>
                      <a:endParaRPr sz="900">
                        <a:latin typeface="Times New Roman"/>
                        <a:cs typeface="Times New Roman"/>
                      </a:endParaRPr>
                    </a:p>
                    <a:p>
                      <a:pPr marL="80010">
                        <a:lnSpc>
                          <a:spcPct val="100000"/>
                        </a:lnSpc>
                      </a:pPr>
                      <a:r>
                        <a:rPr sz="900" b="1" spc="-25" dirty="0">
                          <a:solidFill>
                            <a:srgbClr val="FFFFFF"/>
                          </a:solidFill>
                          <a:latin typeface="Arial"/>
                          <a:cs typeface="Arial"/>
                        </a:rPr>
                        <a:t>12%</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marL="67945">
                        <a:lnSpc>
                          <a:spcPct val="100000"/>
                        </a:lnSpc>
                      </a:pPr>
                      <a:r>
                        <a:rPr sz="900" b="1" spc="-25" dirty="0">
                          <a:solidFill>
                            <a:srgbClr val="FFFFFF"/>
                          </a:solidFill>
                          <a:latin typeface="Arial"/>
                          <a:cs typeface="Arial"/>
                        </a:rPr>
                        <a:t>11%</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414042"/>
                          </a:solidFill>
                          <a:latin typeface="Arial"/>
                          <a:cs typeface="Arial"/>
                        </a:rPr>
                        <a:t>31%</a:t>
                      </a:r>
                      <a:endParaRPr sz="900">
                        <a:latin typeface="Arial"/>
                        <a:cs typeface="Arial"/>
                      </a:endParaRPr>
                    </a:p>
                  </a:txBody>
                  <a:tcPr marL="0" marR="0" marT="64135" marB="0">
                    <a:solidFill>
                      <a:srgbClr val="FDB913"/>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31%</a:t>
                      </a:r>
                      <a:endParaRPr sz="900">
                        <a:latin typeface="Arial"/>
                        <a:cs typeface="Arial"/>
                      </a:endParaRPr>
                    </a:p>
                  </a:txBody>
                  <a:tcPr marL="0" marR="0" marT="64135" marB="0">
                    <a:solidFill>
                      <a:srgbClr val="414042"/>
                    </a:solidFill>
                  </a:tcPr>
                </a:tc>
                <a:tc>
                  <a:txBody>
                    <a:bodyPr/>
                    <a:lstStyle/>
                    <a:p>
                      <a:pPr>
                        <a:lnSpc>
                          <a:spcPct val="100000"/>
                        </a:lnSpc>
                        <a:spcBef>
                          <a:spcPts val="505"/>
                        </a:spcBef>
                      </a:pPr>
                      <a:endParaRPr sz="900">
                        <a:latin typeface="Times New Roman"/>
                        <a:cs typeface="Times New Roman"/>
                      </a:endParaRPr>
                    </a:p>
                    <a:p>
                      <a:pPr marL="101600">
                        <a:lnSpc>
                          <a:spcPct val="100000"/>
                        </a:lnSpc>
                      </a:pPr>
                      <a:r>
                        <a:rPr sz="900" b="1" spc="-25" dirty="0">
                          <a:solidFill>
                            <a:srgbClr val="FFFFFF"/>
                          </a:solidFill>
                          <a:latin typeface="Arial"/>
                          <a:cs typeface="Arial"/>
                        </a:rPr>
                        <a:t>13%</a:t>
                      </a:r>
                      <a:endParaRPr sz="900">
                        <a:latin typeface="Arial"/>
                        <a:cs typeface="Arial"/>
                      </a:endParaRPr>
                    </a:p>
                  </a:txBody>
                  <a:tcPr marL="0" marR="0" marT="64135" marB="0">
                    <a:solidFill>
                      <a:srgbClr val="BACAD3"/>
                    </a:solidFill>
                  </a:tcPr>
                </a:tc>
                <a:extLst>
                  <a:ext uri="{0D108BD9-81ED-4DB2-BD59-A6C34878D82A}">
                    <a16:rowId xmlns:a16="http://schemas.microsoft.com/office/drawing/2014/main" val="10000"/>
                  </a:ext>
                </a:extLst>
              </a:tr>
            </a:tbl>
          </a:graphicData>
        </a:graphic>
      </p:graphicFrame>
      <p:graphicFrame>
        <p:nvGraphicFramePr>
          <p:cNvPr id="11" name="object 11"/>
          <p:cNvGraphicFramePr>
            <a:graphicFrameLocks noGrp="1"/>
          </p:cNvGraphicFramePr>
          <p:nvPr/>
        </p:nvGraphicFramePr>
        <p:xfrm>
          <a:off x="539978" y="6444653"/>
          <a:ext cx="3149599" cy="539750"/>
        </p:xfrm>
        <a:graphic>
          <a:graphicData uri="http://schemas.openxmlformats.org/drawingml/2006/table">
            <a:tbl>
              <a:tblPr firstRow="1" bandRow="1">
                <a:tableStyleId>{2D5ABB26-0587-4C30-8999-92F81FD0307C}</a:tableStyleId>
              </a:tblPr>
              <a:tblGrid>
                <a:gridCol w="280670">
                  <a:extLst>
                    <a:ext uri="{9D8B030D-6E8A-4147-A177-3AD203B41FA5}">
                      <a16:colId xmlns:a16="http://schemas.microsoft.com/office/drawing/2014/main" val="20000"/>
                    </a:ext>
                  </a:extLst>
                </a:gridCol>
                <a:gridCol w="377825">
                  <a:extLst>
                    <a:ext uri="{9D8B030D-6E8A-4147-A177-3AD203B41FA5}">
                      <a16:colId xmlns:a16="http://schemas.microsoft.com/office/drawing/2014/main" val="20001"/>
                    </a:ext>
                  </a:extLst>
                </a:gridCol>
                <a:gridCol w="741680">
                  <a:extLst>
                    <a:ext uri="{9D8B030D-6E8A-4147-A177-3AD203B41FA5}">
                      <a16:colId xmlns:a16="http://schemas.microsoft.com/office/drawing/2014/main" val="20002"/>
                    </a:ext>
                  </a:extLst>
                </a:gridCol>
                <a:gridCol w="1242060">
                  <a:extLst>
                    <a:ext uri="{9D8B030D-6E8A-4147-A177-3AD203B41FA5}">
                      <a16:colId xmlns:a16="http://schemas.microsoft.com/office/drawing/2014/main" val="20003"/>
                    </a:ext>
                  </a:extLst>
                </a:gridCol>
                <a:gridCol w="507364">
                  <a:extLst>
                    <a:ext uri="{9D8B030D-6E8A-4147-A177-3AD203B41FA5}">
                      <a16:colId xmlns:a16="http://schemas.microsoft.com/office/drawing/2014/main" val="20004"/>
                    </a:ext>
                  </a:extLst>
                </a:gridCol>
              </a:tblGrid>
              <a:tr h="539750">
                <a:tc>
                  <a:txBody>
                    <a:bodyPr/>
                    <a:lstStyle/>
                    <a:p>
                      <a:pPr>
                        <a:lnSpc>
                          <a:spcPct val="100000"/>
                        </a:lnSpc>
                        <a:spcBef>
                          <a:spcPts val="505"/>
                        </a:spcBef>
                      </a:pPr>
                      <a:endParaRPr sz="900">
                        <a:latin typeface="Times New Roman"/>
                        <a:cs typeface="Times New Roman"/>
                      </a:endParaRPr>
                    </a:p>
                    <a:p>
                      <a:pPr marL="53340">
                        <a:lnSpc>
                          <a:spcPct val="100000"/>
                        </a:lnSpc>
                      </a:pPr>
                      <a:r>
                        <a:rPr sz="900" b="1" spc="-25" dirty="0">
                          <a:solidFill>
                            <a:srgbClr val="FFFFFF"/>
                          </a:solidFill>
                          <a:latin typeface="Arial"/>
                          <a:cs typeface="Arial"/>
                        </a:rPr>
                        <a:t>9%</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marL="80010">
                        <a:lnSpc>
                          <a:spcPct val="100000"/>
                        </a:lnSpc>
                      </a:pPr>
                      <a:r>
                        <a:rPr sz="900" b="1" spc="-25" dirty="0">
                          <a:solidFill>
                            <a:srgbClr val="FFFFFF"/>
                          </a:solidFill>
                          <a:latin typeface="Arial"/>
                          <a:cs typeface="Arial"/>
                        </a:rPr>
                        <a:t>12%</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414042"/>
                          </a:solidFill>
                          <a:latin typeface="Arial"/>
                          <a:cs typeface="Arial"/>
                        </a:rPr>
                        <a:t>23%</a:t>
                      </a:r>
                      <a:endParaRPr sz="900">
                        <a:latin typeface="Arial"/>
                        <a:cs typeface="Arial"/>
                      </a:endParaRPr>
                    </a:p>
                  </a:txBody>
                  <a:tcPr marL="0" marR="0" marT="64135" marB="0">
                    <a:solidFill>
                      <a:srgbClr val="FDB913"/>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50" dirty="0">
                          <a:solidFill>
                            <a:srgbClr val="FFFFFF"/>
                          </a:solidFill>
                          <a:latin typeface="Arial"/>
                          <a:cs typeface="Arial"/>
                        </a:rPr>
                        <a:t>40%</a:t>
                      </a:r>
                      <a:endParaRPr sz="900">
                        <a:latin typeface="Arial"/>
                        <a:cs typeface="Arial"/>
                      </a:endParaRPr>
                    </a:p>
                  </a:txBody>
                  <a:tcPr marL="0" marR="0" marT="64135" marB="0">
                    <a:solidFill>
                      <a:srgbClr val="414042"/>
                    </a:solidFill>
                  </a:tcPr>
                </a:tc>
                <a:tc>
                  <a:txBody>
                    <a:bodyPr/>
                    <a:lstStyle/>
                    <a:p>
                      <a:pPr>
                        <a:lnSpc>
                          <a:spcPct val="100000"/>
                        </a:lnSpc>
                        <a:spcBef>
                          <a:spcPts val="505"/>
                        </a:spcBef>
                      </a:pPr>
                      <a:endParaRPr sz="900">
                        <a:latin typeface="Times New Roman"/>
                        <a:cs typeface="Times New Roman"/>
                      </a:endParaRPr>
                    </a:p>
                    <a:p>
                      <a:pPr marL="113664">
                        <a:lnSpc>
                          <a:spcPct val="100000"/>
                        </a:lnSpc>
                      </a:pPr>
                      <a:r>
                        <a:rPr sz="900" b="1" spc="-25" dirty="0">
                          <a:solidFill>
                            <a:srgbClr val="FFFFFF"/>
                          </a:solidFill>
                          <a:latin typeface="Arial"/>
                          <a:cs typeface="Arial"/>
                        </a:rPr>
                        <a:t>15%</a:t>
                      </a:r>
                      <a:endParaRPr sz="900">
                        <a:latin typeface="Arial"/>
                        <a:cs typeface="Arial"/>
                      </a:endParaRPr>
                    </a:p>
                  </a:txBody>
                  <a:tcPr marL="0" marR="0" marT="64135" marB="0">
                    <a:solidFill>
                      <a:srgbClr val="BACAD3"/>
                    </a:solidFill>
                  </a:tcPr>
                </a:tc>
                <a:extLst>
                  <a:ext uri="{0D108BD9-81ED-4DB2-BD59-A6C34878D82A}">
                    <a16:rowId xmlns:a16="http://schemas.microsoft.com/office/drawing/2014/main" val="10000"/>
                  </a:ext>
                </a:extLst>
              </a:tr>
            </a:tbl>
          </a:graphicData>
        </a:graphic>
      </p:graphicFrame>
      <p:graphicFrame>
        <p:nvGraphicFramePr>
          <p:cNvPr id="12" name="object 12"/>
          <p:cNvGraphicFramePr>
            <a:graphicFrameLocks noGrp="1"/>
          </p:cNvGraphicFramePr>
          <p:nvPr/>
        </p:nvGraphicFramePr>
        <p:xfrm>
          <a:off x="539978" y="5554650"/>
          <a:ext cx="3149599" cy="539750"/>
        </p:xfrm>
        <a:graphic>
          <a:graphicData uri="http://schemas.openxmlformats.org/drawingml/2006/table">
            <a:tbl>
              <a:tblPr firstRow="1" bandRow="1">
                <a:tableStyleId>{2D5ABB26-0587-4C30-8999-92F81FD0307C}</a:tableStyleId>
              </a:tblPr>
              <a:tblGrid>
                <a:gridCol w="511175">
                  <a:extLst>
                    <a:ext uri="{9D8B030D-6E8A-4147-A177-3AD203B41FA5}">
                      <a16:colId xmlns:a16="http://schemas.microsoft.com/office/drawing/2014/main" val="20000"/>
                    </a:ext>
                  </a:extLst>
                </a:gridCol>
                <a:gridCol w="388619">
                  <a:extLst>
                    <a:ext uri="{9D8B030D-6E8A-4147-A177-3AD203B41FA5}">
                      <a16:colId xmlns:a16="http://schemas.microsoft.com/office/drawing/2014/main" val="20001"/>
                    </a:ext>
                  </a:extLst>
                </a:gridCol>
                <a:gridCol w="964565">
                  <a:extLst>
                    <a:ext uri="{9D8B030D-6E8A-4147-A177-3AD203B41FA5}">
                      <a16:colId xmlns:a16="http://schemas.microsoft.com/office/drawing/2014/main" val="20002"/>
                    </a:ext>
                  </a:extLst>
                </a:gridCol>
                <a:gridCol w="838835">
                  <a:extLst>
                    <a:ext uri="{9D8B030D-6E8A-4147-A177-3AD203B41FA5}">
                      <a16:colId xmlns:a16="http://schemas.microsoft.com/office/drawing/2014/main" val="20003"/>
                    </a:ext>
                  </a:extLst>
                </a:gridCol>
                <a:gridCol w="446405">
                  <a:extLst>
                    <a:ext uri="{9D8B030D-6E8A-4147-A177-3AD203B41FA5}">
                      <a16:colId xmlns:a16="http://schemas.microsoft.com/office/drawing/2014/main" val="20004"/>
                    </a:ext>
                  </a:extLst>
                </a:gridCol>
              </a:tblGrid>
              <a:tr h="539750">
                <a:tc>
                  <a:txBody>
                    <a:bodyPr/>
                    <a:lstStyle/>
                    <a:p>
                      <a:pPr>
                        <a:lnSpc>
                          <a:spcPct val="100000"/>
                        </a:lnSpc>
                        <a:spcBef>
                          <a:spcPts val="505"/>
                        </a:spcBef>
                      </a:pPr>
                      <a:endParaRPr sz="900">
                        <a:latin typeface="Times New Roman"/>
                        <a:cs typeface="Times New Roman"/>
                      </a:endParaRPr>
                    </a:p>
                    <a:p>
                      <a:pPr marL="144145">
                        <a:lnSpc>
                          <a:spcPct val="100000"/>
                        </a:lnSpc>
                      </a:pPr>
                      <a:r>
                        <a:rPr sz="900" b="1" spc="-25" dirty="0">
                          <a:solidFill>
                            <a:srgbClr val="FFFFFF"/>
                          </a:solidFill>
                          <a:latin typeface="Arial"/>
                          <a:cs typeface="Arial"/>
                        </a:rPr>
                        <a:t>16%</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marL="85090">
                        <a:lnSpc>
                          <a:spcPct val="100000"/>
                        </a:lnSpc>
                      </a:pPr>
                      <a:r>
                        <a:rPr sz="900" b="1" spc="-25" dirty="0">
                          <a:solidFill>
                            <a:srgbClr val="FFFFFF"/>
                          </a:solidFill>
                          <a:latin typeface="Arial"/>
                          <a:cs typeface="Arial"/>
                        </a:rPr>
                        <a:t>12%</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414042"/>
                          </a:solidFill>
                          <a:latin typeface="Arial"/>
                          <a:cs typeface="Arial"/>
                        </a:rPr>
                        <a:t>31%</a:t>
                      </a:r>
                      <a:endParaRPr sz="900">
                        <a:latin typeface="Arial"/>
                        <a:cs typeface="Arial"/>
                      </a:endParaRPr>
                    </a:p>
                  </a:txBody>
                  <a:tcPr marL="0" marR="0" marT="64135" marB="0">
                    <a:solidFill>
                      <a:srgbClr val="FDB913"/>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27%</a:t>
                      </a:r>
                      <a:endParaRPr sz="900">
                        <a:latin typeface="Arial"/>
                        <a:cs typeface="Arial"/>
                      </a:endParaRPr>
                    </a:p>
                  </a:txBody>
                  <a:tcPr marL="0" marR="0" marT="64135" marB="0">
                    <a:solidFill>
                      <a:srgbClr val="414042"/>
                    </a:solidFill>
                  </a:tcPr>
                </a:tc>
                <a:tc>
                  <a:txBody>
                    <a:bodyPr/>
                    <a:lstStyle/>
                    <a:p>
                      <a:pPr>
                        <a:lnSpc>
                          <a:spcPct val="100000"/>
                        </a:lnSpc>
                        <a:spcBef>
                          <a:spcPts val="505"/>
                        </a:spcBef>
                      </a:pPr>
                      <a:endParaRPr sz="900" dirty="0">
                        <a:latin typeface="Times New Roman"/>
                        <a:cs typeface="Times New Roman"/>
                      </a:endParaRPr>
                    </a:p>
                    <a:p>
                      <a:pPr marL="110489">
                        <a:lnSpc>
                          <a:spcPct val="100000"/>
                        </a:lnSpc>
                      </a:pPr>
                      <a:r>
                        <a:rPr sz="900" b="1" spc="-25" dirty="0">
                          <a:solidFill>
                            <a:srgbClr val="FFFFFF"/>
                          </a:solidFill>
                          <a:latin typeface="Arial"/>
                          <a:cs typeface="Arial"/>
                        </a:rPr>
                        <a:t>14%</a:t>
                      </a:r>
                      <a:endParaRPr sz="900" dirty="0">
                        <a:latin typeface="Arial"/>
                        <a:cs typeface="Arial"/>
                      </a:endParaRPr>
                    </a:p>
                  </a:txBody>
                  <a:tcPr marL="0" marR="0" marT="64135" marB="0">
                    <a:solidFill>
                      <a:srgbClr val="BACAD3"/>
                    </a:solidFill>
                  </a:tcPr>
                </a:tc>
                <a:extLst>
                  <a:ext uri="{0D108BD9-81ED-4DB2-BD59-A6C34878D82A}">
                    <a16:rowId xmlns:a16="http://schemas.microsoft.com/office/drawing/2014/main" val="10000"/>
                  </a:ext>
                </a:extLst>
              </a:tr>
            </a:tbl>
          </a:graphicData>
        </a:graphic>
      </p:graphicFrame>
      <p:graphicFrame>
        <p:nvGraphicFramePr>
          <p:cNvPr id="13" name="object 13"/>
          <p:cNvGraphicFramePr>
            <a:graphicFrameLocks noGrp="1"/>
          </p:cNvGraphicFramePr>
          <p:nvPr/>
        </p:nvGraphicFramePr>
        <p:xfrm>
          <a:off x="3870058" y="5554650"/>
          <a:ext cx="3150869" cy="539750"/>
        </p:xfrm>
        <a:graphic>
          <a:graphicData uri="http://schemas.openxmlformats.org/drawingml/2006/table">
            <a:tbl>
              <a:tblPr firstRow="1" bandRow="1">
                <a:tableStyleId>{2D5ABB26-0587-4C30-8999-92F81FD0307C}</a:tableStyleId>
              </a:tblPr>
              <a:tblGrid>
                <a:gridCol w="403225">
                  <a:extLst>
                    <a:ext uri="{9D8B030D-6E8A-4147-A177-3AD203B41FA5}">
                      <a16:colId xmlns:a16="http://schemas.microsoft.com/office/drawing/2014/main" val="20000"/>
                    </a:ext>
                  </a:extLst>
                </a:gridCol>
                <a:gridCol w="241300">
                  <a:extLst>
                    <a:ext uri="{9D8B030D-6E8A-4147-A177-3AD203B41FA5}">
                      <a16:colId xmlns:a16="http://schemas.microsoft.com/office/drawing/2014/main" val="20001"/>
                    </a:ext>
                  </a:extLst>
                </a:gridCol>
                <a:gridCol w="961390">
                  <a:extLst>
                    <a:ext uri="{9D8B030D-6E8A-4147-A177-3AD203B41FA5}">
                      <a16:colId xmlns:a16="http://schemas.microsoft.com/office/drawing/2014/main" val="20002"/>
                    </a:ext>
                  </a:extLst>
                </a:gridCol>
                <a:gridCol w="1256665">
                  <a:extLst>
                    <a:ext uri="{9D8B030D-6E8A-4147-A177-3AD203B41FA5}">
                      <a16:colId xmlns:a16="http://schemas.microsoft.com/office/drawing/2014/main" val="20003"/>
                    </a:ext>
                  </a:extLst>
                </a:gridCol>
                <a:gridCol w="288289">
                  <a:extLst>
                    <a:ext uri="{9D8B030D-6E8A-4147-A177-3AD203B41FA5}">
                      <a16:colId xmlns:a16="http://schemas.microsoft.com/office/drawing/2014/main" val="20004"/>
                    </a:ext>
                  </a:extLst>
                </a:gridCol>
              </a:tblGrid>
              <a:tr h="539750">
                <a:tc>
                  <a:txBody>
                    <a:bodyPr/>
                    <a:lstStyle/>
                    <a:p>
                      <a:pPr>
                        <a:lnSpc>
                          <a:spcPct val="100000"/>
                        </a:lnSpc>
                        <a:spcBef>
                          <a:spcPts val="505"/>
                        </a:spcBef>
                      </a:pPr>
                      <a:endParaRPr sz="900">
                        <a:latin typeface="Times New Roman"/>
                        <a:cs typeface="Times New Roman"/>
                      </a:endParaRPr>
                    </a:p>
                    <a:p>
                      <a:pPr marL="92710">
                        <a:lnSpc>
                          <a:spcPct val="100000"/>
                        </a:lnSpc>
                      </a:pPr>
                      <a:r>
                        <a:rPr sz="900" b="1" spc="-25" dirty="0">
                          <a:solidFill>
                            <a:srgbClr val="FFFFFF"/>
                          </a:solidFill>
                          <a:latin typeface="Arial"/>
                          <a:cs typeface="Arial"/>
                        </a:rPr>
                        <a:t>13%</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marL="34925">
                        <a:lnSpc>
                          <a:spcPct val="100000"/>
                        </a:lnSpc>
                      </a:pPr>
                      <a:r>
                        <a:rPr sz="900" b="1" spc="-25" dirty="0">
                          <a:solidFill>
                            <a:srgbClr val="FFFFFF"/>
                          </a:solidFill>
                          <a:latin typeface="Arial"/>
                          <a:cs typeface="Arial"/>
                        </a:rPr>
                        <a:t>8%</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dirty="0">
                        <a:latin typeface="Times New Roman"/>
                        <a:cs typeface="Times New Roman"/>
                      </a:endParaRPr>
                    </a:p>
                    <a:p>
                      <a:pPr algn="ctr">
                        <a:lnSpc>
                          <a:spcPct val="100000"/>
                        </a:lnSpc>
                      </a:pPr>
                      <a:r>
                        <a:rPr sz="900" b="1" spc="-25" dirty="0">
                          <a:solidFill>
                            <a:srgbClr val="414042"/>
                          </a:solidFill>
                          <a:latin typeface="Arial"/>
                          <a:cs typeface="Arial"/>
                        </a:rPr>
                        <a:t>31%</a:t>
                      </a:r>
                      <a:endParaRPr sz="900" dirty="0">
                        <a:latin typeface="Arial"/>
                        <a:cs typeface="Arial"/>
                      </a:endParaRPr>
                    </a:p>
                  </a:txBody>
                  <a:tcPr marL="0" marR="0" marT="64135" marB="0">
                    <a:solidFill>
                      <a:srgbClr val="FDB913"/>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50" dirty="0">
                          <a:solidFill>
                            <a:srgbClr val="FFFFFF"/>
                          </a:solidFill>
                          <a:latin typeface="Arial"/>
                          <a:cs typeface="Arial"/>
                        </a:rPr>
                        <a:t>40%</a:t>
                      </a:r>
                      <a:endParaRPr sz="900">
                        <a:latin typeface="Arial"/>
                        <a:cs typeface="Arial"/>
                      </a:endParaRPr>
                    </a:p>
                  </a:txBody>
                  <a:tcPr marL="0" marR="0" marT="64135" marB="0">
                    <a:solidFill>
                      <a:srgbClr val="414042"/>
                    </a:solidFill>
                  </a:tcPr>
                </a:tc>
                <a:tc>
                  <a:txBody>
                    <a:bodyPr/>
                    <a:lstStyle/>
                    <a:p>
                      <a:pPr>
                        <a:lnSpc>
                          <a:spcPct val="100000"/>
                        </a:lnSpc>
                        <a:spcBef>
                          <a:spcPts val="505"/>
                        </a:spcBef>
                      </a:pPr>
                      <a:endParaRPr sz="900" dirty="0">
                        <a:latin typeface="Times New Roman"/>
                        <a:cs typeface="Times New Roman"/>
                      </a:endParaRPr>
                    </a:p>
                    <a:p>
                      <a:pPr marL="28575">
                        <a:lnSpc>
                          <a:spcPct val="100000"/>
                        </a:lnSpc>
                      </a:pPr>
                      <a:r>
                        <a:rPr sz="900" b="1" spc="-25" dirty="0">
                          <a:solidFill>
                            <a:srgbClr val="FFFFFF"/>
                          </a:solidFill>
                          <a:latin typeface="Arial"/>
                          <a:cs typeface="Arial"/>
                        </a:rPr>
                        <a:t>7%</a:t>
                      </a:r>
                      <a:endParaRPr sz="900" dirty="0">
                        <a:latin typeface="Arial"/>
                        <a:cs typeface="Arial"/>
                      </a:endParaRPr>
                    </a:p>
                  </a:txBody>
                  <a:tcPr marL="0" marR="0" marT="64135" marB="0">
                    <a:solidFill>
                      <a:srgbClr val="BACAD3"/>
                    </a:solidFill>
                  </a:tcPr>
                </a:tc>
                <a:extLst>
                  <a:ext uri="{0D108BD9-81ED-4DB2-BD59-A6C34878D82A}">
                    <a16:rowId xmlns:a16="http://schemas.microsoft.com/office/drawing/2014/main" val="10000"/>
                  </a:ext>
                </a:extLst>
              </a:tr>
            </a:tbl>
          </a:graphicData>
        </a:graphic>
      </p:graphicFrame>
      <p:graphicFrame>
        <p:nvGraphicFramePr>
          <p:cNvPr id="14" name="object 14"/>
          <p:cNvGraphicFramePr>
            <a:graphicFrameLocks noGrp="1"/>
          </p:cNvGraphicFramePr>
          <p:nvPr/>
        </p:nvGraphicFramePr>
        <p:xfrm>
          <a:off x="3870058" y="4664633"/>
          <a:ext cx="3147694" cy="539750"/>
        </p:xfrm>
        <a:graphic>
          <a:graphicData uri="http://schemas.openxmlformats.org/drawingml/2006/table">
            <a:tbl>
              <a:tblPr firstRow="1" bandRow="1">
                <a:tableStyleId>{2D5ABB26-0587-4C30-8999-92F81FD0307C}</a:tableStyleId>
              </a:tblPr>
              <a:tblGrid>
                <a:gridCol w="298450">
                  <a:extLst>
                    <a:ext uri="{9D8B030D-6E8A-4147-A177-3AD203B41FA5}">
                      <a16:colId xmlns:a16="http://schemas.microsoft.com/office/drawing/2014/main" val="20000"/>
                    </a:ext>
                  </a:extLst>
                </a:gridCol>
                <a:gridCol w="402590">
                  <a:extLst>
                    <a:ext uri="{9D8B030D-6E8A-4147-A177-3AD203B41FA5}">
                      <a16:colId xmlns:a16="http://schemas.microsoft.com/office/drawing/2014/main" val="20001"/>
                    </a:ext>
                  </a:extLst>
                </a:gridCol>
                <a:gridCol w="1234440">
                  <a:extLst>
                    <a:ext uri="{9D8B030D-6E8A-4147-A177-3AD203B41FA5}">
                      <a16:colId xmlns:a16="http://schemas.microsoft.com/office/drawing/2014/main" val="20002"/>
                    </a:ext>
                  </a:extLst>
                </a:gridCol>
                <a:gridCol w="1025525">
                  <a:extLst>
                    <a:ext uri="{9D8B030D-6E8A-4147-A177-3AD203B41FA5}">
                      <a16:colId xmlns:a16="http://schemas.microsoft.com/office/drawing/2014/main" val="20003"/>
                    </a:ext>
                  </a:extLst>
                </a:gridCol>
                <a:gridCol w="186689">
                  <a:extLst>
                    <a:ext uri="{9D8B030D-6E8A-4147-A177-3AD203B41FA5}">
                      <a16:colId xmlns:a16="http://schemas.microsoft.com/office/drawing/2014/main" val="20004"/>
                    </a:ext>
                  </a:extLst>
                </a:gridCol>
              </a:tblGrid>
              <a:tr h="539750">
                <a:tc>
                  <a:txBody>
                    <a:bodyPr/>
                    <a:lstStyle/>
                    <a:p>
                      <a:pPr>
                        <a:lnSpc>
                          <a:spcPct val="100000"/>
                        </a:lnSpc>
                        <a:spcBef>
                          <a:spcPts val="505"/>
                        </a:spcBef>
                      </a:pPr>
                      <a:endParaRPr sz="900">
                        <a:latin typeface="Times New Roman"/>
                        <a:cs typeface="Times New Roman"/>
                      </a:endParaRPr>
                    </a:p>
                    <a:p>
                      <a:pPr marL="34290">
                        <a:lnSpc>
                          <a:spcPct val="100000"/>
                        </a:lnSpc>
                      </a:pPr>
                      <a:r>
                        <a:rPr sz="900" b="1" spc="-25" dirty="0">
                          <a:solidFill>
                            <a:srgbClr val="FFFFFF"/>
                          </a:solidFill>
                          <a:latin typeface="Arial"/>
                          <a:cs typeface="Arial"/>
                        </a:rPr>
                        <a:t>10%</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marL="92710">
                        <a:lnSpc>
                          <a:spcPct val="100000"/>
                        </a:lnSpc>
                      </a:pPr>
                      <a:r>
                        <a:rPr sz="900" b="1" spc="-25" dirty="0">
                          <a:solidFill>
                            <a:srgbClr val="FFFFFF"/>
                          </a:solidFill>
                          <a:latin typeface="Arial"/>
                          <a:cs typeface="Arial"/>
                        </a:rPr>
                        <a:t>13%</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414042"/>
                          </a:solidFill>
                          <a:latin typeface="Arial"/>
                          <a:cs typeface="Arial"/>
                        </a:rPr>
                        <a:t>39%</a:t>
                      </a:r>
                      <a:endParaRPr sz="900">
                        <a:latin typeface="Arial"/>
                        <a:cs typeface="Arial"/>
                      </a:endParaRPr>
                    </a:p>
                  </a:txBody>
                  <a:tcPr marL="0" marR="0" marT="64135" marB="0">
                    <a:solidFill>
                      <a:srgbClr val="FDB913"/>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32%</a:t>
                      </a:r>
                      <a:endParaRPr sz="900">
                        <a:latin typeface="Arial"/>
                        <a:cs typeface="Arial"/>
                      </a:endParaRPr>
                    </a:p>
                  </a:txBody>
                  <a:tcPr marL="0" marR="0" marT="64135" marB="0">
                    <a:solidFill>
                      <a:srgbClr val="414042"/>
                    </a:solidFill>
                  </a:tcPr>
                </a:tc>
                <a:tc>
                  <a:txBody>
                    <a:bodyPr/>
                    <a:lstStyle/>
                    <a:p>
                      <a:pPr>
                        <a:lnSpc>
                          <a:spcPct val="100000"/>
                        </a:lnSpc>
                        <a:spcBef>
                          <a:spcPts val="505"/>
                        </a:spcBef>
                      </a:pPr>
                      <a:endParaRPr sz="900">
                        <a:latin typeface="Times New Roman"/>
                        <a:cs typeface="Times New Roman"/>
                      </a:endParaRPr>
                    </a:p>
                    <a:p>
                      <a:pPr>
                        <a:lnSpc>
                          <a:spcPct val="100000"/>
                        </a:lnSpc>
                      </a:pPr>
                      <a:r>
                        <a:rPr sz="900" b="1" spc="-25" dirty="0">
                          <a:solidFill>
                            <a:srgbClr val="FFFFFF"/>
                          </a:solidFill>
                          <a:latin typeface="Arial"/>
                          <a:cs typeface="Arial"/>
                        </a:rPr>
                        <a:t>3%</a:t>
                      </a:r>
                      <a:endParaRPr sz="900">
                        <a:latin typeface="Arial"/>
                        <a:cs typeface="Arial"/>
                      </a:endParaRPr>
                    </a:p>
                  </a:txBody>
                  <a:tcPr marL="0" marR="0" marT="64135" marB="0">
                    <a:solidFill>
                      <a:srgbClr val="B9B8D3"/>
                    </a:solidFill>
                  </a:tcPr>
                </a:tc>
                <a:extLst>
                  <a:ext uri="{0D108BD9-81ED-4DB2-BD59-A6C34878D82A}">
                    <a16:rowId xmlns:a16="http://schemas.microsoft.com/office/drawing/2014/main" val="10000"/>
                  </a:ext>
                </a:extLst>
              </a:tr>
            </a:tbl>
          </a:graphicData>
        </a:graphic>
      </p:graphicFrame>
      <p:graphicFrame>
        <p:nvGraphicFramePr>
          <p:cNvPr id="15" name="object 15"/>
          <p:cNvGraphicFramePr>
            <a:graphicFrameLocks noGrp="1"/>
          </p:cNvGraphicFramePr>
          <p:nvPr/>
        </p:nvGraphicFramePr>
        <p:xfrm>
          <a:off x="3870058" y="6444653"/>
          <a:ext cx="3150233" cy="539750"/>
        </p:xfrm>
        <a:graphic>
          <a:graphicData uri="http://schemas.openxmlformats.org/drawingml/2006/table">
            <a:tbl>
              <a:tblPr firstRow="1" bandRow="1">
                <a:tableStyleId>{2D5ABB26-0587-4C30-8999-92F81FD0307C}</a:tableStyleId>
              </a:tblPr>
              <a:tblGrid>
                <a:gridCol w="403225">
                  <a:extLst>
                    <a:ext uri="{9D8B030D-6E8A-4147-A177-3AD203B41FA5}">
                      <a16:colId xmlns:a16="http://schemas.microsoft.com/office/drawing/2014/main" val="20000"/>
                    </a:ext>
                  </a:extLst>
                </a:gridCol>
                <a:gridCol w="280670">
                  <a:extLst>
                    <a:ext uri="{9D8B030D-6E8A-4147-A177-3AD203B41FA5}">
                      <a16:colId xmlns:a16="http://schemas.microsoft.com/office/drawing/2014/main" val="20001"/>
                    </a:ext>
                  </a:extLst>
                </a:gridCol>
                <a:gridCol w="838835">
                  <a:extLst>
                    <a:ext uri="{9D8B030D-6E8A-4147-A177-3AD203B41FA5}">
                      <a16:colId xmlns:a16="http://schemas.microsoft.com/office/drawing/2014/main" val="20002"/>
                    </a:ext>
                  </a:extLst>
                </a:gridCol>
                <a:gridCol w="838834">
                  <a:extLst>
                    <a:ext uri="{9D8B030D-6E8A-4147-A177-3AD203B41FA5}">
                      <a16:colId xmlns:a16="http://schemas.microsoft.com/office/drawing/2014/main" val="20003"/>
                    </a:ext>
                  </a:extLst>
                </a:gridCol>
                <a:gridCol w="788669">
                  <a:extLst>
                    <a:ext uri="{9D8B030D-6E8A-4147-A177-3AD203B41FA5}">
                      <a16:colId xmlns:a16="http://schemas.microsoft.com/office/drawing/2014/main" val="20004"/>
                    </a:ext>
                  </a:extLst>
                </a:gridCol>
              </a:tblGrid>
              <a:tr h="539750">
                <a:tc>
                  <a:txBody>
                    <a:bodyPr/>
                    <a:lstStyle/>
                    <a:p>
                      <a:pPr>
                        <a:lnSpc>
                          <a:spcPct val="100000"/>
                        </a:lnSpc>
                        <a:spcBef>
                          <a:spcPts val="505"/>
                        </a:spcBef>
                      </a:pPr>
                      <a:endParaRPr sz="900">
                        <a:latin typeface="Times New Roman"/>
                        <a:cs typeface="Times New Roman"/>
                      </a:endParaRPr>
                    </a:p>
                    <a:p>
                      <a:pPr marL="92710">
                        <a:lnSpc>
                          <a:spcPct val="100000"/>
                        </a:lnSpc>
                      </a:pPr>
                      <a:r>
                        <a:rPr sz="900" b="1" spc="-25" dirty="0">
                          <a:solidFill>
                            <a:srgbClr val="FFFFFF"/>
                          </a:solidFill>
                          <a:latin typeface="Arial"/>
                          <a:cs typeface="Arial"/>
                        </a:rPr>
                        <a:t>12%</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marL="53340">
                        <a:lnSpc>
                          <a:spcPct val="100000"/>
                        </a:lnSpc>
                      </a:pPr>
                      <a:r>
                        <a:rPr sz="900" b="1" spc="-25" dirty="0">
                          <a:solidFill>
                            <a:srgbClr val="FFFFFF"/>
                          </a:solidFill>
                          <a:latin typeface="Arial"/>
                          <a:cs typeface="Arial"/>
                        </a:rPr>
                        <a:t>9%</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414042"/>
                          </a:solidFill>
                          <a:latin typeface="Arial"/>
                          <a:cs typeface="Arial"/>
                        </a:rPr>
                        <a:t>27%</a:t>
                      </a:r>
                      <a:endParaRPr sz="900">
                        <a:latin typeface="Arial"/>
                        <a:cs typeface="Arial"/>
                      </a:endParaRPr>
                    </a:p>
                  </a:txBody>
                  <a:tcPr marL="0" marR="0" marT="64135" marB="0">
                    <a:solidFill>
                      <a:srgbClr val="FDB913"/>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27%</a:t>
                      </a:r>
                      <a:endParaRPr sz="900">
                        <a:latin typeface="Arial"/>
                        <a:cs typeface="Arial"/>
                      </a:endParaRPr>
                    </a:p>
                  </a:txBody>
                  <a:tcPr marL="0" marR="0" marT="64135" marB="0">
                    <a:solidFill>
                      <a:srgbClr val="414042"/>
                    </a:solidFill>
                  </a:tcPr>
                </a:tc>
                <a:tc>
                  <a:txBody>
                    <a:bodyPr/>
                    <a:lstStyle/>
                    <a:p>
                      <a:pPr>
                        <a:lnSpc>
                          <a:spcPct val="100000"/>
                        </a:lnSpc>
                        <a:spcBef>
                          <a:spcPts val="505"/>
                        </a:spcBef>
                      </a:pPr>
                      <a:endParaRPr sz="900">
                        <a:latin typeface="Times New Roman"/>
                        <a:cs typeface="Times New Roman"/>
                      </a:endParaRPr>
                    </a:p>
                    <a:p>
                      <a:pPr marL="191770">
                        <a:lnSpc>
                          <a:spcPct val="100000"/>
                        </a:lnSpc>
                      </a:pPr>
                      <a:r>
                        <a:rPr sz="900" b="1" spc="35" dirty="0">
                          <a:solidFill>
                            <a:srgbClr val="FFFFFF"/>
                          </a:solidFill>
                          <a:latin typeface="Arial"/>
                          <a:cs typeface="Arial"/>
                        </a:rPr>
                        <a:t>20%</a:t>
                      </a:r>
                      <a:endParaRPr sz="900">
                        <a:latin typeface="Arial"/>
                        <a:cs typeface="Arial"/>
                      </a:endParaRPr>
                    </a:p>
                  </a:txBody>
                  <a:tcPr marL="0" marR="0" marT="64135" marB="0">
                    <a:solidFill>
                      <a:srgbClr val="BACAD3"/>
                    </a:solidFill>
                  </a:tcPr>
                </a:tc>
                <a:extLst>
                  <a:ext uri="{0D108BD9-81ED-4DB2-BD59-A6C34878D82A}">
                    <a16:rowId xmlns:a16="http://schemas.microsoft.com/office/drawing/2014/main" val="10000"/>
                  </a:ext>
                </a:extLst>
              </a:tr>
            </a:tbl>
          </a:graphicData>
        </a:graphic>
      </p:graphicFrame>
      <p:sp>
        <p:nvSpPr>
          <p:cNvPr id="16" name="object 16"/>
          <p:cNvSpPr/>
          <p:nvPr/>
        </p:nvSpPr>
        <p:spPr>
          <a:xfrm>
            <a:off x="540004" y="7164667"/>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005D77"/>
          </a:solidFill>
        </p:spPr>
        <p:txBody>
          <a:bodyPr wrap="square" lIns="0" tIns="0" rIns="0" bIns="0" rtlCol="0"/>
          <a:lstStyle/>
          <a:p>
            <a:endParaRPr/>
          </a:p>
        </p:txBody>
      </p:sp>
      <p:sp>
        <p:nvSpPr>
          <p:cNvPr id="17" name="object 17"/>
          <p:cNvSpPr txBox="1"/>
          <p:nvPr/>
        </p:nvSpPr>
        <p:spPr>
          <a:xfrm>
            <a:off x="625970" y="7135063"/>
            <a:ext cx="1848485" cy="120546"/>
          </a:xfrm>
          <a:prstGeom prst="rect">
            <a:avLst/>
          </a:prstGeom>
        </p:spPr>
        <p:txBody>
          <a:bodyPr vert="horz" wrap="square" lIns="0" tIns="12700" rIns="0" bIns="0" rtlCol="0">
            <a:spAutoFit/>
          </a:bodyPr>
          <a:lstStyle/>
          <a:p>
            <a:r>
              <a:rPr lang="pt-BR" sz="700" dirty="0"/>
              <a:t>Contínuo / em andamento, sem ciclo fixo</a:t>
            </a:r>
          </a:p>
        </p:txBody>
      </p:sp>
      <p:sp>
        <p:nvSpPr>
          <p:cNvPr id="18" name="object 18"/>
          <p:cNvSpPr/>
          <p:nvPr/>
        </p:nvSpPr>
        <p:spPr>
          <a:xfrm>
            <a:off x="2541549" y="7164667"/>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0093A7"/>
          </a:solidFill>
        </p:spPr>
        <p:txBody>
          <a:bodyPr wrap="square" lIns="0" tIns="0" rIns="0" bIns="0" rtlCol="0"/>
          <a:lstStyle/>
          <a:p>
            <a:endParaRPr/>
          </a:p>
        </p:txBody>
      </p:sp>
      <p:sp>
        <p:nvSpPr>
          <p:cNvPr id="19" name="object 19"/>
          <p:cNvSpPr txBox="1"/>
          <p:nvPr/>
        </p:nvSpPr>
        <p:spPr>
          <a:xfrm>
            <a:off x="2627518" y="7135063"/>
            <a:ext cx="611505" cy="241092"/>
          </a:xfrm>
          <a:prstGeom prst="rect">
            <a:avLst/>
          </a:prstGeom>
        </p:spPr>
        <p:txBody>
          <a:bodyPr vert="horz" wrap="square" lIns="0" tIns="12700" rIns="0" bIns="0" rtlCol="0">
            <a:spAutoFit/>
          </a:bodyPr>
          <a:lstStyle/>
          <a:p>
            <a:r>
              <a:rPr lang="pt-BR" sz="700" dirty="0"/>
              <a:t>6 a 12 meses</a:t>
            </a:r>
          </a:p>
          <a:p>
            <a:pPr marL="12700">
              <a:lnSpc>
                <a:spcPct val="100000"/>
              </a:lnSpc>
              <a:spcBef>
                <a:spcPts val="100"/>
              </a:spcBef>
            </a:pPr>
            <a:endParaRPr lang="pt-BR" sz="700" dirty="0">
              <a:latin typeface="Tahoma"/>
              <a:cs typeface="Tahoma"/>
            </a:endParaRPr>
          </a:p>
        </p:txBody>
      </p:sp>
      <p:sp>
        <p:nvSpPr>
          <p:cNvPr id="20" name="object 20"/>
          <p:cNvSpPr/>
          <p:nvPr/>
        </p:nvSpPr>
        <p:spPr>
          <a:xfrm>
            <a:off x="3305974" y="7164667"/>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FDB913"/>
          </a:solidFill>
        </p:spPr>
        <p:txBody>
          <a:bodyPr wrap="square" lIns="0" tIns="0" rIns="0" bIns="0" rtlCol="0"/>
          <a:lstStyle/>
          <a:p>
            <a:endParaRPr/>
          </a:p>
        </p:txBody>
      </p:sp>
      <p:sp>
        <p:nvSpPr>
          <p:cNvPr id="21" name="object 21"/>
          <p:cNvSpPr txBox="1"/>
          <p:nvPr/>
        </p:nvSpPr>
        <p:spPr>
          <a:xfrm>
            <a:off x="3391947" y="7135063"/>
            <a:ext cx="456565" cy="120546"/>
          </a:xfrm>
          <a:prstGeom prst="rect">
            <a:avLst/>
          </a:prstGeom>
        </p:spPr>
        <p:txBody>
          <a:bodyPr vert="horz" wrap="square" lIns="0" tIns="12700" rIns="0" bIns="0" rtlCol="0">
            <a:spAutoFit/>
          </a:bodyPr>
          <a:lstStyle/>
          <a:p>
            <a:r>
              <a:rPr lang="pt-BR" sz="700" dirty="0"/>
              <a:t>1 a 2 anos</a:t>
            </a:r>
          </a:p>
        </p:txBody>
      </p:sp>
      <p:sp>
        <p:nvSpPr>
          <p:cNvPr id="22" name="object 22"/>
          <p:cNvSpPr/>
          <p:nvPr/>
        </p:nvSpPr>
        <p:spPr>
          <a:xfrm>
            <a:off x="3915460" y="7164667"/>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414042"/>
          </a:solidFill>
        </p:spPr>
        <p:txBody>
          <a:bodyPr wrap="square" lIns="0" tIns="0" rIns="0" bIns="0" rtlCol="0"/>
          <a:lstStyle/>
          <a:p>
            <a:endParaRPr/>
          </a:p>
        </p:txBody>
      </p:sp>
      <p:sp>
        <p:nvSpPr>
          <p:cNvPr id="23" name="object 23"/>
          <p:cNvSpPr txBox="1"/>
          <p:nvPr/>
        </p:nvSpPr>
        <p:spPr>
          <a:xfrm>
            <a:off x="4001424" y="7135063"/>
            <a:ext cx="487680" cy="135935"/>
          </a:xfrm>
          <a:prstGeom prst="rect">
            <a:avLst/>
          </a:prstGeom>
        </p:spPr>
        <p:txBody>
          <a:bodyPr vert="horz" wrap="square" lIns="0" tIns="12700" rIns="0" bIns="0" rtlCol="0">
            <a:spAutoFit/>
          </a:bodyPr>
          <a:lstStyle/>
          <a:p>
            <a:r>
              <a:rPr lang="pt-BR" sz="800" dirty="0"/>
              <a:t>3 a 4 anos</a:t>
            </a:r>
          </a:p>
        </p:txBody>
      </p:sp>
      <p:sp>
        <p:nvSpPr>
          <p:cNvPr id="24" name="object 24"/>
          <p:cNvSpPr/>
          <p:nvPr/>
        </p:nvSpPr>
        <p:spPr>
          <a:xfrm>
            <a:off x="4555959" y="7164667"/>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BACAD3"/>
          </a:solidFill>
        </p:spPr>
        <p:txBody>
          <a:bodyPr wrap="square" lIns="0" tIns="0" rIns="0" bIns="0" rtlCol="0"/>
          <a:lstStyle/>
          <a:p>
            <a:endParaRPr/>
          </a:p>
        </p:txBody>
      </p:sp>
      <p:sp>
        <p:nvSpPr>
          <p:cNvPr id="25" name="object 25"/>
          <p:cNvSpPr txBox="1"/>
          <p:nvPr/>
        </p:nvSpPr>
        <p:spPr>
          <a:xfrm>
            <a:off x="4641927" y="7135063"/>
            <a:ext cx="711200" cy="135935"/>
          </a:xfrm>
          <a:prstGeom prst="rect">
            <a:avLst/>
          </a:prstGeom>
        </p:spPr>
        <p:txBody>
          <a:bodyPr vert="horz" wrap="square" lIns="0" tIns="12700" rIns="0" bIns="0" rtlCol="0">
            <a:spAutoFit/>
          </a:bodyPr>
          <a:lstStyle/>
          <a:p>
            <a:r>
              <a:rPr lang="pt-BR" sz="800" dirty="0"/>
              <a:t>5 anos ou mais</a:t>
            </a:r>
          </a:p>
        </p:txBody>
      </p:sp>
      <p:sp>
        <p:nvSpPr>
          <p:cNvPr id="26" name="object 26"/>
          <p:cNvSpPr/>
          <p:nvPr/>
        </p:nvSpPr>
        <p:spPr>
          <a:xfrm>
            <a:off x="5419864" y="7164667"/>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B9B8D3"/>
          </a:solidFill>
        </p:spPr>
        <p:txBody>
          <a:bodyPr wrap="square" lIns="0" tIns="0" rIns="0" bIns="0" rtlCol="0"/>
          <a:lstStyle/>
          <a:p>
            <a:endParaRPr/>
          </a:p>
        </p:txBody>
      </p:sp>
      <p:sp>
        <p:nvSpPr>
          <p:cNvPr id="27" name="object 27"/>
          <p:cNvSpPr txBox="1"/>
          <p:nvPr/>
        </p:nvSpPr>
        <p:spPr>
          <a:xfrm>
            <a:off x="5505836" y="7135063"/>
            <a:ext cx="1320413" cy="135935"/>
          </a:xfrm>
          <a:prstGeom prst="rect">
            <a:avLst/>
          </a:prstGeom>
        </p:spPr>
        <p:txBody>
          <a:bodyPr vert="horz" wrap="square" lIns="0" tIns="12700" rIns="0" bIns="0" rtlCol="0">
            <a:spAutoFit/>
          </a:bodyPr>
          <a:lstStyle/>
          <a:p>
            <a:r>
              <a:rPr lang="pt-BR" sz="800" dirty="0"/>
              <a:t>Sem planejamento formal</a:t>
            </a:r>
          </a:p>
        </p:txBody>
      </p:sp>
      <p:sp>
        <p:nvSpPr>
          <p:cNvPr id="28" name="object 28"/>
          <p:cNvSpPr txBox="1"/>
          <p:nvPr/>
        </p:nvSpPr>
        <p:spPr>
          <a:xfrm>
            <a:off x="3857299" y="4447643"/>
            <a:ext cx="394970" cy="151323"/>
          </a:xfrm>
          <a:prstGeom prst="rect">
            <a:avLst/>
          </a:prstGeom>
        </p:spPr>
        <p:txBody>
          <a:bodyPr vert="horz" wrap="square" lIns="0" tIns="12700" rIns="0" bIns="0" rtlCol="0">
            <a:spAutoFit/>
          </a:bodyPr>
          <a:lstStyle/>
          <a:p>
            <a:r>
              <a:rPr lang="pt-BR" sz="900" dirty="0"/>
              <a:t>Varejo:</a:t>
            </a:r>
          </a:p>
        </p:txBody>
      </p:sp>
      <p:sp>
        <p:nvSpPr>
          <p:cNvPr id="29" name="object 29"/>
          <p:cNvSpPr txBox="1"/>
          <p:nvPr/>
        </p:nvSpPr>
        <p:spPr>
          <a:xfrm>
            <a:off x="527283" y="5337697"/>
            <a:ext cx="731520" cy="151323"/>
          </a:xfrm>
          <a:prstGeom prst="rect">
            <a:avLst/>
          </a:prstGeom>
        </p:spPr>
        <p:txBody>
          <a:bodyPr vert="horz" wrap="square" lIns="0" tIns="12700" rIns="0" bIns="0" rtlCol="0">
            <a:spAutoFit/>
          </a:bodyPr>
          <a:lstStyle/>
          <a:p>
            <a:r>
              <a:rPr lang="pt-BR" sz="900" dirty="0"/>
              <a:t>Tecnologia:</a:t>
            </a:r>
          </a:p>
        </p:txBody>
      </p:sp>
      <p:sp>
        <p:nvSpPr>
          <p:cNvPr id="30" name="object 30"/>
          <p:cNvSpPr txBox="1"/>
          <p:nvPr/>
        </p:nvSpPr>
        <p:spPr>
          <a:xfrm>
            <a:off x="3857298" y="5337697"/>
            <a:ext cx="1562565" cy="151323"/>
          </a:xfrm>
          <a:prstGeom prst="rect">
            <a:avLst/>
          </a:prstGeom>
        </p:spPr>
        <p:txBody>
          <a:bodyPr vert="horz" wrap="square" lIns="0" tIns="12700" rIns="0" bIns="0" rtlCol="0">
            <a:spAutoFit/>
          </a:bodyPr>
          <a:lstStyle/>
          <a:p>
            <a:pPr marL="12700">
              <a:lnSpc>
                <a:spcPct val="100000"/>
              </a:lnSpc>
              <a:spcBef>
                <a:spcPts val="100"/>
              </a:spcBef>
            </a:pPr>
            <a:r>
              <a:rPr lang="pt-BR" sz="900" dirty="0"/>
              <a:t>Indústria / Manufatura</a:t>
            </a:r>
            <a:endParaRPr sz="900" dirty="0">
              <a:latin typeface="Arial"/>
              <a:cs typeface="Arial"/>
            </a:endParaRPr>
          </a:p>
        </p:txBody>
      </p:sp>
      <p:sp>
        <p:nvSpPr>
          <p:cNvPr id="31" name="object 31"/>
          <p:cNvSpPr txBox="1"/>
          <p:nvPr/>
        </p:nvSpPr>
        <p:spPr>
          <a:xfrm>
            <a:off x="527283" y="6227751"/>
            <a:ext cx="1084580" cy="151323"/>
          </a:xfrm>
          <a:prstGeom prst="rect">
            <a:avLst/>
          </a:prstGeom>
        </p:spPr>
        <p:txBody>
          <a:bodyPr vert="horz" wrap="square" lIns="0" tIns="12700" rIns="0" bIns="0" rtlCol="0">
            <a:spAutoFit/>
          </a:bodyPr>
          <a:lstStyle/>
          <a:p>
            <a:r>
              <a:rPr lang="pt-BR" sz="900" dirty="0"/>
              <a:t>Serviços financeiros:</a:t>
            </a:r>
          </a:p>
        </p:txBody>
      </p:sp>
      <p:sp>
        <p:nvSpPr>
          <p:cNvPr id="32" name="object 32"/>
          <p:cNvSpPr txBox="1"/>
          <p:nvPr/>
        </p:nvSpPr>
        <p:spPr>
          <a:xfrm>
            <a:off x="3857299" y="6227751"/>
            <a:ext cx="1084580" cy="151323"/>
          </a:xfrm>
          <a:prstGeom prst="rect">
            <a:avLst/>
          </a:prstGeom>
        </p:spPr>
        <p:txBody>
          <a:bodyPr vert="horz" wrap="square" lIns="0" tIns="12700" rIns="0" bIns="0" rtlCol="0">
            <a:spAutoFit/>
          </a:bodyPr>
          <a:lstStyle/>
          <a:p>
            <a:r>
              <a:rPr lang="pt-BR" sz="900" dirty="0"/>
              <a:t>Setor imobiliário: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60309" cy="6325235"/>
          </a:xfrm>
          <a:custGeom>
            <a:avLst/>
            <a:gdLst/>
            <a:ahLst/>
            <a:cxnLst/>
            <a:rect l="l" t="t" r="r" b="b"/>
            <a:pathLst>
              <a:path w="7560309" h="6325235">
                <a:moveTo>
                  <a:pt x="7559992" y="0"/>
                </a:moveTo>
                <a:lnTo>
                  <a:pt x="0" y="0"/>
                </a:lnTo>
                <a:lnTo>
                  <a:pt x="0" y="6324714"/>
                </a:lnTo>
                <a:lnTo>
                  <a:pt x="7559992" y="6324714"/>
                </a:lnTo>
                <a:lnTo>
                  <a:pt x="7559992" y="0"/>
                </a:lnTo>
                <a:close/>
              </a:path>
            </a:pathLst>
          </a:custGeom>
          <a:solidFill>
            <a:srgbClr val="D8E2E7"/>
          </a:solidFill>
        </p:spPr>
        <p:txBody>
          <a:bodyPr wrap="square" lIns="0" tIns="0" rIns="0" bIns="0" rtlCol="0"/>
          <a:lstStyle/>
          <a:p>
            <a:endParaRPr/>
          </a:p>
        </p:txBody>
      </p:sp>
      <p:sp>
        <p:nvSpPr>
          <p:cNvPr id="3" name="object 3"/>
          <p:cNvSpPr txBox="1"/>
          <p:nvPr/>
        </p:nvSpPr>
        <p:spPr>
          <a:xfrm>
            <a:off x="527258" y="506981"/>
            <a:ext cx="3086141"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12</a:t>
            </a:r>
            <a:r>
              <a:rPr sz="800" b="1" spc="265" dirty="0">
                <a:solidFill>
                  <a:srgbClr val="FDB913"/>
                </a:solidFill>
                <a:latin typeface="Arial"/>
                <a:cs typeface="Arial"/>
              </a:rPr>
              <a:t> </a:t>
            </a:r>
            <a:r>
              <a:rPr lang="pt-BR" sz="800" dirty="0"/>
              <a:t>PESQUISA HLB COM LÍDERES EMPRESARIAIS 2026</a:t>
            </a:r>
            <a:endParaRPr sz="800" dirty="0">
              <a:latin typeface="Tahoma"/>
              <a:cs typeface="Tahoma"/>
            </a:endParaRPr>
          </a:p>
        </p:txBody>
      </p:sp>
      <p:sp>
        <p:nvSpPr>
          <p:cNvPr id="4" name="object 4"/>
          <p:cNvSpPr/>
          <p:nvPr/>
        </p:nvSpPr>
        <p:spPr>
          <a:xfrm>
            <a:off x="539959" y="1504377"/>
            <a:ext cx="6480175" cy="0"/>
          </a:xfrm>
          <a:custGeom>
            <a:avLst/>
            <a:gdLst/>
            <a:ahLst/>
            <a:cxnLst/>
            <a:rect l="l" t="t" r="r" b="b"/>
            <a:pathLst>
              <a:path w="6480175">
                <a:moveTo>
                  <a:pt x="0" y="0"/>
                </a:moveTo>
                <a:lnTo>
                  <a:pt x="6480035" y="0"/>
                </a:lnTo>
              </a:path>
            </a:pathLst>
          </a:custGeom>
          <a:ln w="6350">
            <a:solidFill>
              <a:srgbClr val="005D77"/>
            </a:solidFill>
          </a:ln>
        </p:spPr>
        <p:txBody>
          <a:bodyPr wrap="square" lIns="0" tIns="0" rIns="0" bIns="0" rtlCol="0"/>
          <a:lstStyle/>
          <a:p>
            <a:endParaRPr/>
          </a:p>
        </p:txBody>
      </p:sp>
      <p:sp>
        <p:nvSpPr>
          <p:cNvPr id="5" name="object 5"/>
          <p:cNvSpPr txBox="1"/>
          <p:nvPr/>
        </p:nvSpPr>
        <p:spPr>
          <a:xfrm>
            <a:off x="527258" y="1558452"/>
            <a:ext cx="2488991" cy="197490"/>
          </a:xfrm>
          <a:prstGeom prst="rect">
            <a:avLst/>
          </a:prstGeom>
        </p:spPr>
        <p:txBody>
          <a:bodyPr vert="horz" wrap="square" lIns="0" tIns="12700" rIns="0" bIns="0" rtlCol="0">
            <a:spAutoFit/>
          </a:bodyPr>
          <a:lstStyle/>
          <a:p>
            <a:r>
              <a:rPr lang="pt-BR" sz="1200" b="1" dirty="0">
                <a:solidFill>
                  <a:srgbClr val="005D77"/>
                </a:solidFill>
              </a:rPr>
              <a:t>DESTAQUES POR SETOR:</a:t>
            </a:r>
          </a:p>
        </p:txBody>
      </p:sp>
      <p:sp>
        <p:nvSpPr>
          <p:cNvPr id="6" name="object 6"/>
          <p:cNvSpPr txBox="1"/>
          <p:nvPr/>
        </p:nvSpPr>
        <p:spPr>
          <a:xfrm>
            <a:off x="527300" y="6543913"/>
            <a:ext cx="3098800" cy="1454244"/>
          </a:xfrm>
          <a:prstGeom prst="rect">
            <a:avLst/>
          </a:prstGeom>
        </p:spPr>
        <p:txBody>
          <a:bodyPr vert="horz" wrap="square" lIns="0" tIns="12700" rIns="0" bIns="0" rtlCol="0">
            <a:spAutoFit/>
          </a:bodyPr>
          <a:lstStyle/>
          <a:p>
            <a:pPr marL="12700" marR="505459">
              <a:lnSpc>
                <a:spcPct val="100000"/>
              </a:lnSpc>
              <a:spcBef>
                <a:spcPts val="100"/>
              </a:spcBef>
            </a:pPr>
            <a:r>
              <a:rPr lang="pt-BR" sz="1000" b="1" dirty="0">
                <a:solidFill>
                  <a:srgbClr val="0093A7"/>
                </a:solidFill>
              </a:rPr>
              <a:t>COMO OS LÍDERES ABORDAM O PLANEJAMENTO ESTRATÉGICO</a:t>
            </a:r>
          </a:p>
          <a:p>
            <a:pPr marL="12700" marR="505459">
              <a:lnSpc>
                <a:spcPct val="100000"/>
              </a:lnSpc>
              <a:spcBef>
                <a:spcPts val="100"/>
              </a:spcBef>
            </a:pPr>
            <a:endParaRPr lang="en-US" sz="800" dirty="0">
              <a:solidFill>
                <a:srgbClr val="414042"/>
              </a:solidFill>
              <a:latin typeface="Tahoma"/>
              <a:cs typeface="Tahoma"/>
            </a:endParaRPr>
          </a:p>
          <a:p>
            <a:pPr marL="12700" marR="505459">
              <a:lnSpc>
                <a:spcPct val="100000"/>
              </a:lnSpc>
              <a:spcBef>
                <a:spcPts val="100"/>
              </a:spcBef>
            </a:pPr>
            <a:r>
              <a:rPr lang="pt-BR" sz="800" dirty="0"/>
              <a:t>Duas escolas de pensamento distintas estão surgindo sobre como os líderes planejam o futuro. Uma parcela quase igual — 46% e 42% — depende de planejamento adaptativo ou de planejamento abrangente de longo prazo, sugerindo que as organizações estão divididas entre aquelas que favorecem a flexibilidade e aquelas que buscam estabilidade por meio de horizontes prolongados.</a:t>
            </a:r>
            <a:endParaRPr sz="800" dirty="0">
              <a:latin typeface="Tahoma"/>
              <a:cs typeface="Tahoma"/>
            </a:endParaRPr>
          </a:p>
        </p:txBody>
      </p:sp>
      <p:sp>
        <p:nvSpPr>
          <p:cNvPr id="7" name="object 7"/>
          <p:cNvSpPr txBox="1"/>
          <p:nvPr/>
        </p:nvSpPr>
        <p:spPr>
          <a:xfrm>
            <a:off x="527300" y="8217582"/>
            <a:ext cx="3086100" cy="1328377"/>
          </a:xfrm>
          <a:prstGeom prst="rect">
            <a:avLst/>
          </a:prstGeom>
        </p:spPr>
        <p:txBody>
          <a:bodyPr vert="horz" wrap="square" lIns="0" tIns="12700" rIns="0" bIns="0" rtlCol="0">
            <a:spAutoFit/>
          </a:bodyPr>
          <a:lstStyle/>
          <a:p>
            <a:pPr marL="12700" marR="5080">
              <a:lnSpc>
                <a:spcPct val="120300"/>
              </a:lnSpc>
              <a:spcBef>
                <a:spcPts val="100"/>
              </a:spcBef>
            </a:pPr>
            <a:r>
              <a:rPr lang="pt-BR" sz="800" dirty="0"/>
              <a:t>Essa divisão reflete o ato de equilibrar que os líderes enfrentam. Como observa Müller, a maioria está buscando tanto vitórias rápidas quanto grandes apostas. Ganhos de curto prazo ajudam a manter o momentum, enquanto investimentos em áreas como IA ou tecnologias de baterias de próxima geração exigem planejamento de cinco a dez anos à frente. Para conciliar essas demandas, mais empresas estão adotando uma abordagem de multi-opcionalidade, circulando continuamente por orientação, estratégia e transformação.</a:t>
            </a:r>
            <a:endParaRPr sz="800" dirty="0">
              <a:latin typeface="Tahoma"/>
              <a:cs typeface="Tahoma"/>
            </a:endParaRPr>
          </a:p>
        </p:txBody>
      </p:sp>
      <p:sp>
        <p:nvSpPr>
          <p:cNvPr id="8" name="object 8"/>
          <p:cNvSpPr txBox="1"/>
          <p:nvPr/>
        </p:nvSpPr>
        <p:spPr>
          <a:xfrm>
            <a:off x="3857316" y="6519084"/>
            <a:ext cx="3164840" cy="885179"/>
          </a:xfrm>
          <a:prstGeom prst="rect">
            <a:avLst/>
          </a:prstGeom>
        </p:spPr>
        <p:txBody>
          <a:bodyPr vert="horz" wrap="square" lIns="0" tIns="12700" rIns="0" bIns="0" rtlCol="0">
            <a:spAutoFit/>
          </a:bodyPr>
          <a:lstStyle/>
          <a:p>
            <a:pPr marL="12700" marR="5080">
              <a:lnSpc>
                <a:spcPct val="120300"/>
              </a:lnSpc>
              <a:spcBef>
                <a:spcPts val="100"/>
              </a:spcBef>
            </a:pPr>
            <a:r>
              <a:rPr lang="pt-BR" sz="800" dirty="0"/>
              <a:t>O resultado é uma forma de operações em “dupla velocidade”. As organizações mantêm a capacidade de se ajustar rapidamente quando surgem interrupções ou oportunidades, apoiadas pelo planejamento adaptativo e por uma tomada de decisão executiva mais sólida, enquanto ainda mantêm o foco nas ambições estratégicas de longo prazo.</a:t>
            </a:r>
            <a:endParaRPr sz="800" dirty="0">
              <a:latin typeface="Tahoma"/>
              <a:cs typeface="Tahoma"/>
            </a:endParaRPr>
          </a:p>
        </p:txBody>
      </p:sp>
      <p:sp>
        <p:nvSpPr>
          <p:cNvPr id="9" name="object 9"/>
          <p:cNvSpPr txBox="1"/>
          <p:nvPr/>
        </p:nvSpPr>
        <p:spPr>
          <a:xfrm>
            <a:off x="3831859" y="7452343"/>
            <a:ext cx="3170555" cy="1476110"/>
          </a:xfrm>
          <a:prstGeom prst="rect">
            <a:avLst/>
          </a:prstGeom>
        </p:spPr>
        <p:txBody>
          <a:bodyPr vert="horz" wrap="square" lIns="0" tIns="12700" rIns="0" bIns="0" rtlCol="0">
            <a:spAutoFit/>
          </a:bodyPr>
          <a:lstStyle/>
          <a:p>
            <a:pPr marL="38100" marR="30480">
              <a:lnSpc>
                <a:spcPct val="120400"/>
              </a:lnSpc>
              <a:spcBef>
                <a:spcPts val="100"/>
              </a:spcBef>
            </a:pPr>
            <a:r>
              <a:rPr lang="pt-BR" sz="800" dirty="0"/>
              <a:t>Para apoiar esse nível de agilidade, mais de um terço dos entrevistados também utiliza outras técnicas de planejamento estratégico e tomada de decisão, incluindo análise de opções, busca por opiniões diversas para fundamentar decisões (35%) e planejamento de cenários (31%). Por exemplo, a Mercedes-Benz utiliza a teoria dos jogos para otimizar sua aquisição estratégica. Ao modelar como os fornecedores se comportam em negociações competitivas, a equipe de compras pode definir regras vinculativas para todos os participantes e identificar os parceiros mais propensos a entregar tanto valor quanto confiabilidade.</a:t>
            </a:r>
            <a:endParaRPr sz="800" dirty="0">
              <a:latin typeface="Tahoma"/>
              <a:cs typeface="Tahoma"/>
            </a:endParaRPr>
          </a:p>
        </p:txBody>
      </p:sp>
      <p:sp>
        <p:nvSpPr>
          <p:cNvPr id="10" name="object 10"/>
          <p:cNvSpPr txBox="1"/>
          <p:nvPr/>
        </p:nvSpPr>
        <p:spPr>
          <a:xfrm>
            <a:off x="3857259" y="9080500"/>
            <a:ext cx="3043555" cy="737446"/>
          </a:xfrm>
          <a:prstGeom prst="rect">
            <a:avLst/>
          </a:prstGeom>
        </p:spPr>
        <p:txBody>
          <a:bodyPr vert="horz" wrap="square" lIns="0" tIns="12700" rIns="0" bIns="0" rtlCol="0">
            <a:spAutoFit/>
          </a:bodyPr>
          <a:lstStyle/>
          <a:p>
            <a:pPr marL="12700" marR="5080">
              <a:lnSpc>
                <a:spcPct val="120300"/>
              </a:lnSpc>
              <a:spcBef>
                <a:spcPts val="100"/>
              </a:spcBef>
            </a:pPr>
            <a:r>
              <a:rPr lang="pt-BR" sz="800" dirty="0"/>
              <a:t>Essa metodologia ajuda a empresa a otimizar a seleção de fornecedores e garantir uma competição justa. Ela também permite que as equipes antecipem a dinâmica do mercado, reduzindo a exposição a riscos como escassez de materiais ou volatilidade de custos que poderiam interromper a produção.</a:t>
            </a:r>
            <a:endParaRPr sz="800" dirty="0">
              <a:latin typeface="Tahoma"/>
              <a:cs typeface="Tahoma"/>
            </a:endParaRPr>
          </a:p>
        </p:txBody>
      </p:sp>
      <p:sp>
        <p:nvSpPr>
          <p:cNvPr id="11" name="object 11"/>
          <p:cNvSpPr txBox="1"/>
          <p:nvPr/>
        </p:nvSpPr>
        <p:spPr>
          <a:xfrm>
            <a:off x="1247259" y="2268753"/>
            <a:ext cx="959485" cy="166712"/>
          </a:xfrm>
          <a:prstGeom prst="rect">
            <a:avLst/>
          </a:prstGeom>
        </p:spPr>
        <p:txBody>
          <a:bodyPr vert="horz" wrap="square" lIns="0" tIns="12700" rIns="0" bIns="0" rtlCol="0">
            <a:spAutoFit/>
          </a:bodyPr>
          <a:lstStyle/>
          <a:p>
            <a:r>
              <a:rPr lang="pt-BR" sz="1000" dirty="0"/>
              <a:t>TECNOLOGIA</a:t>
            </a:r>
          </a:p>
        </p:txBody>
      </p:sp>
      <p:sp>
        <p:nvSpPr>
          <p:cNvPr id="12" name="object 12"/>
          <p:cNvSpPr txBox="1"/>
          <p:nvPr/>
        </p:nvSpPr>
        <p:spPr>
          <a:xfrm>
            <a:off x="3467346" y="2268753"/>
            <a:ext cx="495300"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0093A7"/>
                </a:solidFill>
                <a:latin typeface="Arial"/>
                <a:cs typeface="Arial"/>
              </a:rPr>
              <a:t>RETAIL</a:t>
            </a:r>
            <a:endParaRPr sz="1000" dirty="0">
              <a:latin typeface="Arial"/>
              <a:cs typeface="Arial"/>
            </a:endParaRPr>
          </a:p>
        </p:txBody>
      </p:sp>
      <p:sp>
        <p:nvSpPr>
          <p:cNvPr id="13" name="object 13"/>
          <p:cNvSpPr txBox="1"/>
          <p:nvPr/>
        </p:nvSpPr>
        <p:spPr>
          <a:xfrm>
            <a:off x="5694314" y="2230625"/>
            <a:ext cx="1206500" cy="320601"/>
          </a:xfrm>
          <a:prstGeom prst="rect">
            <a:avLst/>
          </a:prstGeom>
        </p:spPr>
        <p:txBody>
          <a:bodyPr vert="horz" wrap="square" lIns="0" tIns="12700" rIns="0" bIns="0" rtlCol="0">
            <a:spAutoFit/>
          </a:bodyPr>
          <a:lstStyle/>
          <a:p>
            <a:r>
              <a:rPr lang="pt-BR" sz="1000" b="1" dirty="0">
                <a:solidFill>
                  <a:schemeClr val="tx1"/>
                </a:solidFill>
              </a:rPr>
              <a:t>INDÚSTRIA / MANUFATURA</a:t>
            </a:r>
          </a:p>
        </p:txBody>
      </p:sp>
      <p:sp>
        <p:nvSpPr>
          <p:cNvPr id="14" name="object 14"/>
          <p:cNvSpPr txBox="1"/>
          <p:nvPr/>
        </p:nvSpPr>
        <p:spPr>
          <a:xfrm>
            <a:off x="501888" y="2877123"/>
            <a:ext cx="2079625" cy="1490152"/>
          </a:xfrm>
          <a:prstGeom prst="rect">
            <a:avLst/>
          </a:prstGeom>
        </p:spPr>
        <p:txBody>
          <a:bodyPr vert="horz" wrap="square" lIns="0" tIns="12700" rIns="0" bIns="0" rtlCol="0">
            <a:spAutoFit/>
          </a:bodyPr>
          <a:lstStyle/>
          <a:p>
            <a:r>
              <a:rPr lang="pt-BR" sz="800" dirty="0"/>
              <a:t>O setor de tecnologia opera com os horizontes mais curtos: 28% dos entrevistados utilizam ciclos de planejamento contínuos ou de menos de 12 meses.</a:t>
            </a:r>
          </a:p>
          <a:p>
            <a:endParaRPr lang="pt-BR" sz="800" dirty="0"/>
          </a:p>
          <a:p>
            <a:r>
              <a:rPr lang="pt-BR" sz="800" dirty="0"/>
              <a:t>Caso: A empresa global de análise de dados Teradata recentemente substituiu seu tradicional plano de três a cinco anos por um ciclo contínuo de 12 a 18 meses, reconhecendo que estratégias de TI de longo prazo não suportam mais a velocidade das mudanças digitais.</a:t>
            </a:r>
          </a:p>
        </p:txBody>
      </p:sp>
      <p:sp>
        <p:nvSpPr>
          <p:cNvPr id="15" name="object 15"/>
          <p:cNvSpPr txBox="1"/>
          <p:nvPr/>
        </p:nvSpPr>
        <p:spPr>
          <a:xfrm>
            <a:off x="501888" y="4466080"/>
            <a:ext cx="1967230" cy="737446"/>
          </a:xfrm>
          <a:prstGeom prst="rect">
            <a:avLst/>
          </a:prstGeom>
        </p:spPr>
        <p:txBody>
          <a:bodyPr vert="horz" wrap="square" lIns="0" tIns="12700" rIns="0" bIns="0" rtlCol="0">
            <a:spAutoFit/>
          </a:bodyPr>
          <a:lstStyle/>
          <a:p>
            <a:pPr marL="12700" marR="5080">
              <a:lnSpc>
                <a:spcPct val="120300"/>
              </a:lnSpc>
              <a:spcBef>
                <a:spcPts val="100"/>
              </a:spcBef>
            </a:pPr>
            <a:r>
              <a:rPr lang="pt-BR" sz="800" dirty="0"/>
              <a:t>A empresa agora concentra-se em resultados de curto prazo, apoiada por revisões ágeis de portfólio, ajustes trimestrais e frameworks de OKRs que mantêm as prioridades flexíveis.</a:t>
            </a:r>
            <a:endParaRPr sz="800" dirty="0">
              <a:latin typeface="Tahoma"/>
              <a:cs typeface="Tahoma"/>
            </a:endParaRPr>
          </a:p>
        </p:txBody>
      </p:sp>
      <p:sp>
        <p:nvSpPr>
          <p:cNvPr id="16" name="object 16"/>
          <p:cNvSpPr txBox="1"/>
          <p:nvPr/>
        </p:nvSpPr>
        <p:spPr>
          <a:xfrm>
            <a:off x="2721823" y="2876591"/>
            <a:ext cx="2114550" cy="1613262"/>
          </a:xfrm>
          <a:prstGeom prst="rect">
            <a:avLst/>
          </a:prstGeom>
        </p:spPr>
        <p:txBody>
          <a:bodyPr vert="horz" wrap="square" lIns="0" tIns="12700" rIns="0" bIns="0" rtlCol="0">
            <a:spAutoFit/>
          </a:bodyPr>
          <a:lstStyle/>
          <a:p>
            <a:r>
              <a:rPr lang="pt-BR" sz="800" dirty="0"/>
              <a:t>O varejo apresenta um movimento semelhante em direção a ciclos rápidos, com 62% dos líderes planejando de forma contínua ou dentro de dois anos.</a:t>
            </a:r>
          </a:p>
          <a:p>
            <a:endParaRPr lang="pt-BR" sz="800" dirty="0"/>
          </a:p>
          <a:p>
            <a:r>
              <a:rPr lang="pt-BR" sz="800" dirty="0"/>
              <a:t>Caso: O supermercado britânico Sainsbury’s abandonou seu lançamento digital gradual durante a pandemia e condensou uma estratégia de vários anos em meses. Os serviços essenciais foram migrados para a nuvem, e novas capacidades foram implementadas em um trimestre para atender ao aumento dos pedidos online.</a:t>
            </a:r>
          </a:p>
        </p:txBody>
      </p:sp>
      <p:sp>
        <p:nvSpPr>
          <p:cNvPr id="17" name="object 17"/>
          <p:cNvSpPr txBox="1"/>
          <p:nvPr/>
        </p:nvSpPr>
        <p:spPr>
          <a:xfrm>
            <a:off x="2720553" y="4616667"/>
            <a:ext cx="2040889" cy="606448"/>
          </a:xfrm>
          <a:prstGeom prst="rect">
            <a:avLst/>
          </a:prstGeom>
        </p:spPr>
        <p:txBody>
          <a:bodyPr vert="horz" wrap="square" lIns="0" tIns="12700" rIns="0" bIns="0" rtlCol="0">
            <a:spAutoFit/>
          </a:bodyPr>
          <a:lstStyle/>
          <a:p>
            <a:pPr marL="12700" marR="5080">
              <a:lnSpc>
                <a:spcPct val="120300"/>
              </a:lnSpc>
              <a:spcBef>
                <a:spcPts val="100"/>
              </a:spcBef>
            </a:pPr>
            <a:r>
              <a:rPr lang="pt-BR" sz="800" dirty="0"/>
              <a:t>Desde então, a empresa implementou ciclos de planejamento mais enxutos em outras áreas para responder melhor às mudanças na demanda dos clientes</a:t>
            </a:r>
            <a:r>
              <a:rPr lang="pt-BR" sz="900" dirty="0"/>
              <a:t>.</a:t>
            </a:r>
            <a:endParaRPr sz="900" dirty="0">
              <a:latin typeface="Tahoma"/>
              <a:cs typeface="Tahoma"/>
            </a:endParaRPr>
          </a:p>
        </p:txBody>
      </p:sp>
      <p:sp>
        <p:nvSpPr>
          <p:cNvPr id="18" name="object 18"/>
          <p:cNvSpPr txBox="1"/>
          <p:nvPr/>
        </p:nvSpPr>
        <p:spPr>
          <a:xfrm>
            <a:off x="4941898" y="2876515"/>
            <a:ext cx="2085339" cy="2227597"/>
          </a:xfrm>
          <a:prstGeom prst="rect">
            <a:avLst/>
          </a:prstGeom>
        </p:spPr>
        <p:txBody>
          <a:bodyPr vert="horz" wrap="square" lIns="0" tIns="12700" rIns="0" bIns="0" rtlCol="0">
            <a:spAutoFit/>
          </a:bodyPr>
          <a:lstStyle/>
          <a:p>
            <a:pPr marL="38100" marR="34290">
              <a:lnSpc>
                <a:spcPct val="120300"/>
              </a:lnSpc>
              <a:spcBef>
                <a:spcPts val="100"/>
              </a:spcBef>
            </a:pPr>
            <a:r>
              <a:rPr lang="pt-BR" sz="800" dirty="0"/>
              <a:t>A manufatura exibe a mais ampla divergência. Pouco mais da metade dos entrevistados planeja ciclos rápidos, enquanto o restante depende de horizontes mais longos, com 47% ainda utilizando roteiros de três a cinco anos ou mais.</a:t>
            </a:r>
          </a:p>
          <a:p>
            <a:pPr marL="38100" marR="34290">
              <a:lnSpc>
                <a:spcPct val="120300"/>
              </a:lnSpc>
              <a:spcBef>
                <a:spcPts val="100"/>
              </a:spcBef>
            </a:pPr>
            <a:br>
              <a:rPr lang="pt-BR" sz="800" dirty="0"/>
            </a:br>
            <a:r>
              <a:rPr lang="pt-BR" sz="800" dirty="0"/>
              <a:t>Caso: Enquanto muitas montadoras pressionam por lançamentos de modelos mais rápidos, a Toyota recentemente estendeu o ciclo de vida de seus modelos principais para 9 anos.</a:t>
            </a:r>
            <a:br>
              <a:rPr lang="pt-BR" sz="800" dirty="0"/>
            </a:br>
            <a:r>
              <a:rPr lang="pt-BR" sz="800" dirty="0"/>
              <a:t>A empresa argumenta que a demanda, e não o ritmo competitivo, deve ditar quando novos modelos são introduzidos.</a:t>
            </a:r>
            <a:endParaRPr sz="800" dirty="0">
              <a:latin typeface="Tahoma"/>
              <a:cs typeface="Tahoma"/>
            </a:endParaRPr>
          </a:p>
        </p:txBody>
      </p:sp>
      <p:sp>
        <p:nvSpPr>
          <p:cNvPr id="19" name="object 19"/>
          <p:cNvSpPr txBox="1"/>
          <p:nvPr/>
        </p:nvSpPr>
        <p:spPr>
          <a:xfrm>
            <a:off x="4962163" y="5203526"/>
            <a:ext cx="2002789" cy="589713"/>
          </a:xfrm>
          <a:prstGeom prst="rect">
            <a:avLst/>
          </a:prstGeom>
        </p:spPr>
        <p:txBody>
          <a:bodyPr vert="horz" wrap="square" lIns="0" tIns="12700" rIns="0" bIns="0" rtlCol="0">
            <a:spAutoFit/>
          </a:bodyPr>
          <a:lstStyle/>
          <a:p>
            <a:pPr marL="12700" marR="5080">
              <a:lnSpc>
                <a:spcPct val="120300"/>
              </a:lnSpc>
              <a:spcBef>
                <a:spcPts val="100"/>
              </a:spcBef>
            </a:pPr>
            <a:r>
              <a:rPr lang="pt-BR" sz="800" dirty="0"/>
              <a:t>Ciclos de produção mais longos permitem que a empresa mantenha confiabilidade e lucratividade sem ser arrastada para ciclos rápidos e caros de redesign.</a:t>
            </a:r>
            <a:endParaRPr sz="800" dirty="0">
              <a:latin typeface="Tahoma"/>
              <a:cs typeface="Tahoma"/>
            </a:endParaRPr>
          </a:p>
        </p:txBody>
      </p:sp>
      <p:sp>
        <p:nvSpPr>
          <p:cNvPr id="20" name="object 20"/>
          <p:cNvSpPr/>
          <p:nvPr/>
        </p:nvSpPr>
        <p:spPr>
          <a:xfrm>
            <a:off x="2669999" y="2094004"/>
            <a:ext cx="0" cy="3961129"/>
          </a:xfrm>
          <a:custGeom>
            <a:avLst/>
            <a:gdLst/>
            <a:ahLst/>
            <a:cxnLst/>
            <a:rect l="l" t="t" r="r" b="b"/>
            <a:pathLst>
              <a:path h="3961129">
                <a:moveTo>
                  <a:pt x="0" y="0"/>
                </a:moveTo>
                <a:lnTo>
                  <a:pt x="0" y="3960710"/>
                </a:lnTo>
              </a:path>
            </a:pathLst>
          </a:custGeom>
          <a:ln w="6350">
            <a:solidFill>
              <a:srgbClr val="BACAD3"/>
            </a:solidFill>
          </a:ln>
        </p:spPr>
        <p:txBody>
          <a:bodyPr wrap="square" lIns="0" tIns="0" rIns="0" bIns="0" rtlCol="0"/>
          <a:lstStyle/>
          <a:p>
            <a:endParaRPr/>
          </a:p>
        </p:txBody>
      </p:sp>
      <p:sp>
        <p:nvSpPr>
          <p:cNvPr id="21" name="object 21"/>
          <p:cNvSpPr/>
          <p:nvPr/>
        </p:nvSpPr>
        <p:spPr>
          <a:xfrm>
            <a:off x="4890020" y="2094004"/>
            <a:ext cx="0" cy="3961129"/>
          </a:xfrm>
          <a:custGeom>
            <a:avLst/>
            <a:gdLst/>
            <a:ahLst/>
            <a:cxnLst/>
            <a:rect l="l" t="t" r="r" b="b"/>
            <a:pathLst>
              <a:path h="3961129">
                <a:moveTo>
                  <a:pt x="0" y="0"/>
                </a:moveTo>
                <a:lnTo>
                  <a:pt x="0" y="3960710"/>
                </a:lnTo>
              </a:path>
            </a:pathLst>
          </a:custGeom>
          <a:ln w="6350">
            <a:solidFill>
              <a:srgbClr val="BACAD3"/>
            </a:solidFill>
          </a:ln>
        </p:spPr>
        <p:txBody>
          <a:bodyPr wrap="square" lIns="0" tIns="0" rIns="0" bIns="0" rtlCol="0"/>
          <a:lstStyle/>
          <a:p>
            <a:endParaRPr/>
          </a:p>
        </p:txBody>
      </p:sp>
      <p:grpSp>
        <p:nvGrpSpPr>
          <p:cNvPr id="22" name="object 22"/>
          <p:cNvGrpSpPr/>
          <p:nvPr/>
        </p:nvGrpSpPr>
        <p:grpSpPr>
          <a:xfrm>
            <a:off x="539958" y="2093999"/>
            <a:ext cx="540385" cy="540385"/>
            <a:chOff x="539958" y="2093999"/>
            <a:chExt cx="540385" cy="540385"/>
          </a:xfrm>
        </p:grpSpPr>
        <p:sp>
          <p:nvSpPr>
            <p:cNvPr id="23" name="object 23"/>
            <p:cNvSpPr/>
            <p:nvPr/>
          </p:nvSpPr>
          <p:spPr>
            <a:xfrm>
              <a:off x="539958" y="2093999"/>
              <a:ext cx="540385" cy="540385"/>
            </a:xfrm>
            <a:custGeom>
              <a:avLst/>
              <a:gdLst/>
              <a:ahLst/>
              <a:cxnLst/>
              <a:rect l="l" t="t" r="r" b="b"/>
              <a:pathLst>
                <a:path w="540385" h="540385">
                  <a:moveTo>
                    <a:pt x="270002" y="0"/>
                  </a:moveTo>
                  <a:lnTo>
                    <a:pt x="221470" y="4350"/>
                  </a:lnTo>
                  <a:lnTo>
                    <a:pt x="175792" y="16892"/>
                  </a:lnTo>
                  <a:lnTo>
                    <a:pt x="133730" y="36864"/>
                  </a:lnTo>
                  <a:lnTo>
                    <a:pt x="96046" y="63503"/>
                  </a:lnTo>
                  <a:lnTo>
                    <a:pt x="63503" y="96046"/>
                  </a:lnTo>
                  <a:lnTo>
                    <a:pt x="36864" y="133730"/>
                  </a:lnTo>
                  <a:lnTo>
                    <a:pt x="16892" y="175792"/>
                  </a:lnTo>
                  <a:lnTo>
                    <a:pt x="4350" y="221470"/>
                  </a:lnTo>
                  <a:lnTo>
                    <a:pt x="0" y="270001"/>
                  </a:lnTo>
                  <a:lnTo>
                    <a:pt x="4350" y="318536"/>
                  </a:lnTo>
                  <a:lnTo>
                    <a:pt x="16892" y="364216"/>
                  </a:lnTo>
                  <a:lnTo>
                    <a:pt x="36864" y="406279"/>
                  </a:lnTo>
                  <a:lnTo>
                    <a:pt x="63503" y="443963"/>
                  </a:lnTo>
                  <a:lnTo>
                    <a:pt x="96046" y="476504"/>
                  </a:lnTo>
                  <a:lnTo>
                    <a:pt x="133730" y="503142"/>
                  </a:lnTo>
                  <a:lnTo>
                    <a:pt x="175792" y="523112"/>
                  </a:lnTo>
                  <a:lnTo>
                    <a:pt x="221470" y="535654"/>
                  </a:lnTo>
                  <a:lnTo>
                    <a:pt x="270002" y="540003"/>
                  </a:lnTo>
                  <a:lnTo>
                    <a:pt x="318533" y="535654"/>
                  </a:lnTo>
                  <a:lnTo>
                    <a:pt x="364211" y="523112"/>
                  </a:lnTo>
                  <a:lnTo>
                    <a:pt x="406273" y="503142"/>
                  </a:lnTo>
                  <a:lnTo>
                    <a:pt x="443957" y="476504"/>
                  </a:lnTo>
                  <a:lnTo>
                    <a:pt x="476500" y="443963"/>
                  </a:lnTo>
                  <a:lnTo>
                    <a:pt x="503139" y="406279"/>
                  </a:lnTo>
                  <a:lnTo>
                    <a:pt x="523111" y="364216"/>
                  </a:lnTo>
                  <a:lnTo>
                    <a:pt x="535653" y="318536"/>
                  </a:lnTo>
                  <a:lnTo>
                    <a:pt x="540004" y="270001"/>
                  </a:lnTo>
                  <a:lnTo>
                    <a:pt x="535653" y="221470"/>
                  </a:lnTo>
                  <a:lnTo>
                    <a:pt x="523111" y="175792"/>
                  </a:lnTo>
                  <a:lnTo>
                    <a:pt x="503139" y="133730"/>
                  </a:lnTo>
                  <a:lnTo>
                    <a:pt x="476500" y="96046"/>
                  </a:lnTo>
                  <a:lnTo>
                    <a:pt x="443957" y="63503"/>
                  </a:lnTo>
                  <a:lnTo>
                    <a:pt x="406273" y="36864"/>
                  </a:lnTo>
                  <a:lnTo>
                    <a:pt x="364211" y="16892"/>
                  </a:lnTo>
                  <a:lnTo>
                    <a:pt x="318533" y="4350"/>
                  </a:lnTo>
                  <a:lnTo>
                    <a:pt x="270002" y="0"/>
                  </a:lnTo>
                  <a:close/>
                </a:path>
              </a:pathLst>
            </a:custGeom>
            <a:solidFill>
              <a:srgbClr val="005D77"/>
            </a:solidFill>
          </p:spPr>
          <p:txBody>
            <a:bodyPr wrap="square" lIns="0" tIns="0" rIns="0" bIns="0" rtlCol="0"/>
            <a:lstStyle/>
            <a:p>
              <a:endParaRPr/>
            </a:p>
          </p:txBody>
        </p:sp>
        <p:pic>
          <p:nvPicPr>
            <p:cNvPr id="24" name="object 24"/>
            <p:cNvPicPr/>
            <p:nvPr/>
          </p:nvPicPr>
          <p:blipFill>
            <a:blip r:embed="rId2" cstate="print"/>
            <a:stretch>
              <a:fillRect/>
            </a:stretch>
          </p:blipFill>
          <p:spPr>
            <a:xfrm>
              <a:off x="805596" y="2142773"/>
              <a:ext cx="217695" cy="207515"/>
            </a:xfrm>
            <a:prstGeom prst="rect">
              <a:avLst/>
            </a:prstGeom>
          </p:spPr>
        </p:pic>
        <p:pic>
          <p:nvPicPr>
            <p:cNvPr id="25" name="object 25"/>
            <p:cNvPicPr/>
            <p:nvPr/>
          </p:nvPicPr>
          <p:blipFill>
            <a:blip r:embed="rId3" cstate="print"/>
            <a:stretch>
              <a:fillRect/>
            </a:stretch>
          </p:blipFill>
          <p:spPr>
            <a:xfrm>
              <a:off x="683275" y="2178450"/>
              <a:ext cx="64795" cy="64808"/>
            </a:xfrm>
            <a:prstGeom prst="rect">
              <a:avLst/>
            </a:prstGeom>
          </p:spPr>
        </p:pic>
        <p:pic>
          <p:nvPicPr>
            <p:cNvPr id="26" name="object 26"/>
            <p:cNvPicPr/>
            <p:nvPr/>
          </p:nvPicPr>
          <p:blipFill>
            <a:blip r:embed="rId3" cstate="print"/>
            <a:stretch>
              <a:fillRect/>
            </a:stretch>
          </p:blipFill>
          <p:spPr>
            <a:xfrm>
              <a:off x="596632" y="2305866"/>
              <a:ext cx="64795" cy="64808"/>
            </a:xfrm>
            <a:prstGeom prst="rect">
              <a:avLst/>
            </a:prstGeom>
          </p:spPr>
        </p:pic>
        <p:sp>
          <p:nvSpPr>
            <p:cNvPr id="27" name="object 27"/>
            <p:cNvSpPr/>
            <p:nvPr/>
          </p:nvSpPr>
          <p:spPr>
            <a:xfrm>
              <a:off x="802444" y="2202961"/>
              <a:ext cx="35560" cy="377825"/>
            </a:xfrm>
            <a:custGeom>
              <a:avLst/>
              <a:gdLst/>
              <a:ahLst/>
              <a:cxnLst/>
              <a:rect l="l" t="t" r="r" b="b"/>
              <a:pathLst>
                <a:path w="35559" h="377825">
                  <a:moveTo>
                    <a:pt x="35547" y="0"/>
                  </a:moveTo>
                  <a:lnTo>
                    <a:pt x="35547" y="111175"/>
                  </a:lnTo>
                  <a:lnTo>
                    <a:pt x="0" y="143154"/>
                  </a:lnTo>
                  <a:lnTo>
                    <a:pt x="0" y="377647"/>
                  </a:lnTo>
                </a:path>
              </a:pathLst>
            </a:custGeom>
            <a:ln w="14287">
              <a:solidFill>
                <a:srgbClr val="FFFFFF"/>
              </a:solidFill>
            </a:ln>
          </p:spPr>
          <p:txBody>
            <a:bodyPr wrap="square" lIns="0" tIns="0" rIns="0" bIns="0" rtlCol="0"/>
            <a:lstStyle/>
            <a:p>
              <a:endParaRPr/>
            </a:p>
          </p:txBody>
        </p:sp>
        <p:sp>
          <p:nvSpPr>
            <p:cNvPr id="28" name="object 28"/>
            <p:cNvSpPr/>
            <p:nvPr/>
          </p:nvSpPr>
          <p:spPr>
            <a:xfrm>
              <a:off x="838114" y="2269218"/>
              <a:ext cx="76835" cy="311785"/>
            </a:xfrm>
            <a:custGeom>
              <a:avLst/>
              <a:gdLst/>
              <a:ahLst/>
              <a:cxnLst/>
              <a:rect l="l" t="t" r="r" b="b"/>
              <a:pathLst>
                <a:path w="76834" h="311785">
                  <a:moveTo>
                    <a:pt x="76327" y="0"/>
                  </a:moveTo>
                  <a:lnTo>
                    <a:pt x="76327" y="76936"/>
                  </a:lnTo>
                  <a:lnTo>
                    <a:pt x="0" y="145592"/>
                  </a:lnTo>
                  <a:lnTo>
                    <a:pt x="0" y="311391"/>
                  </a:lnTo>
                </a:path>
              </a:pathLst>
            </a:custGeom>
            <a:ln w="14287">
              <a:solidFill>
                <a:srgbClr val="FFFFFF"/>
              </a:solidFill>
            </a:ln>
          </p:spPr>
          <p:txBody>
            <a:bodyPr wrap="square" lIns="0" tIns="0" rIns="0" bIns="0" rtlCol="0"/>
            <a:lstStyle/>
            <a:p>
              <a:endParaRPr/>
            </a:p>
          </p:txBody>
        </p:sp>
        <p:sp>
          <p:nvSpPr>
            <p:cNvPr id="29" name="object 29"/>
            <p:cNvSpPr/>
            <p:nvPr/>
          </p:nvSpPr>
          <p:spPr>
            <a:xfrm>
              <a:off x="715671" y="2238638"/>
              <a:ext cx="51435" cy="342265"/>
            </a:xfrm>
            <a:custGeom>
              <a:avLst/>
              <a:gdLst/>
              <a:ahLst/>
              <a:cxnLst/>
              <a:rect l="l" t="t" r="r" b="b"/>
              <a:pathLst>
                <a:path w="51434" h="342264">
                  <a:moveTo>
                    <a:pt x="0" y="0"/>
                  </a:moveTo>
                  <a:lnTo>
                    <a:pt x="0" y="106184"/>
                  </a:lnTo>
                  <a:lnTo>
                    <a:pt x="51092" y="144056"/>
                  </a:lnTo>
                  <a:lnTo>
                    <a:pt x="51092" y="341972"/>
                  </a:lnTo>
                </a:path>
              </a:pathLst>
            </a:custGeom>
            <a:ln w="14287">
              <a:solidFill>
                <a:srgbClr val="FFFFFF"/>
              </a:solidFill>
            </a:ln>
          </p:spPr>
          <p:txBody>
            <a:bodyPr wrap="square" lIns="0" tIns="0" rIns="0" bIns="0" rtlCol="0"/>
            <a:lstStyle/>
            <a:p>
              <a:endParaRPr/>
            </a:p>
          </p:txBody>
        </p:sp>
        <p:sp>
          <p:nvSpPr>
            <p:cNvPr id="30" name="object 30"/>
            <p:cNvSpPr/>
            <p:nvPr/>
          </p:nvSpPr>
          <p:spPr>
            <a:xfrm>
              <a:off x="873798" y="2345668"/>
              <a:ext cx="117475" cy="234950"/>
            </a:xfrm>
            <a:custGeom>
              <a:avLst/>
              <a:gdLst/>
              <a:ahLst/>
              <a:cxnLst/>
              <a:rect l="l" t="t" r="r" b="b"/>
              <a:pathLst>
                <a:path w="117475" h="234950">
                  <a:moveTo>
                    <a:pt x="117093" y="0"/>
                  </a:moveTo>
                  <a:lnTo>
                    <a:pt x="117093" y="43815"/>
                  </a:lnTo>
                  <a:lnTo>
                    <a:pt x="0" y="149148"/>
                  </a:lnTo>
                  <a:lnTo>
                    <a:pt x="0" y="234937"/>
                  </a:lnTo>
                </a:path>
              </a:pathLst>
            </a:custGeom>
            <a:ln w="14287">
              <a:solidFill>
                <a:srgbClr val="FFFFFF"/>
              </a:solidFill>
            </a:ln>
          </p:spPr>
          <p:txBody>
            <a:bodyPr wrap="square" lIns="0" tIns="0" rIns="0" bIns="0" rtlCol="0"/>
            <a:lstStyle/>
            <a:p>
              <a:endParaRPr/>
            </a:p>
          </p:txBody>
        </p:sp>
        <p:sp>
          <p:nvSpPr>
            <p:cNvPr id="31" name="object 31"/>
            <p:cNvSpPr/>
            <p:nvPr/>
          </p:nvSpPr>
          <p:spPr>
            <a:xfrm>
              <a:off x="629027" y="2366055"/>
              <a:ext cx="102235" cy="214629"/>
            </a:xfrm>
            <a:custGeom>
              <a:avLst/>
              <a:gdLst/>
              <a:ahLst/>
              <a:cxnLst/>
              <a:rect l="l" t="t" r="r" b="b"/>
              <a:pathLst>
                <a:path w="102234" h="214630">
                  <a:moveTo>
                    <a:pt x="0" y="0"/>
                  </a:moveTo>
                  <a:lnTo>
                    <a:pt x="0" y="53162"/>
                  </a:lnTo>
                  <a:lnTo>
                    <a:pt x="102057" y="128765"/>
                  </a:lnTo>
                  <a:lnTo>
                    <a:pt x="102057" y="214553"/>
                  </a:lnTo>
                </a:path>
              </a:pathLst>
            </a:custGeom>
            <a:ln w="14287">
              <a:solidFill>
                <a:srgbClr val="FFFFFF"/>
              </a:solidFill>
            </a:ln>
          </p:spPr>
          <p:txBody>
            <a:bodyPr wrap="square" lIns="0" tIns="0" rIns="0" bIns="0" rtlCol="0"/>
            <a:lstStyle/>
            <a:p>
              <a:endParaRPr/>
            </a:p>
          </p:txBody>
        </p:sp>
      </p:grpSp>
      <p:grpSp>
        <p:nvGrpSpPr>
          <p:cNvPr id="32" name="object 32"/>
          <p:cNvGrpSpPr/>
          <p:nvPr/>
        </p:nvGrpSpPr>
        <p:grpSpPr>
          <a:xfrm>
            <a:off x="2759998" y="2093999"/>
            <a:ext cx="540385" cy="540385"/>
            <a:chOff x="2759998" y="2093999"/>
            <a:chExt cx="540385" cy="540385"/>
          </a:xfrm>
        </p:grpSpPr>
        <p:sp>
          <p:nvSpPr>
            <p:cNvPr id="33" name="object 33"/>
            <p:cNvSpPr/>
            <p:nvPr/>
          </p:nvSpPr>
          <p:spPr>
            <a:xfrm>
              <a:off x="2759998" y="2093999"/>
              <a:ext cx="540385" cy="540385"/>
            </a:xfrm>
            <a:custGeom>
              <a:avLst/>
              <a:gdLst/>
              <a:ahLst/>
              <a:cxnLst/>
              <a:rect l="l" t="t" r="r" b="b"/>
              <a:pathLst>
                <a:path w="540385" h="540385">
                  <a:moveTo>
                    <a:pt x="270001" y="0"/>
                  </a:moveTo>
                  <a:lnTo>
                    <a:pt x="221470" y="4350"/>
                  </a:lnTo>
                  <a:lnTo>
                    <a:pt x="175792" y="16892"/>
                  </a:lnTo>
                  <a:lnTo>
                    <a:pt x="133730" y="36864"/>
                  </a:lnTo>
                  <a:lnTo>
                    <a:pt x="96046" y="63503"/>
                  </a:lnTo>
                  <a:lnTo>
                    <a:pt x="63503" y="96046"/>
                  </a:lnTo>
                  <a:lnTo>
                    <a:pt x="36864" y="133730"/>
                  </a:lnTo>
                  <a:lnTo>
                    <a:pt x="16892" y="175792"/>
                  </a:lnTo>
                  <a:lnTo>
                    <a:pt x="4350" y="221470"/>
                  </a:lnTo>
                  <a:lnTo>
                    <a:pt x="0" y="270001"/>
                  </a:lnTo>
                  <a:lnTo>
                    <a:pt x="4350" y="318536"/>
                  </a:lnTo>
                  <a:lnTo>
                    <a:pt x="16892" y="364216"/>
                  </a:lnTo>
                  <a:lnTo>
                    <a:pt x="36864" y="406279"/>
                  </a:lnTo>
                  <a:lnTo>
                    <a:pt x="63503" y="443963"/>
                  </a:lnTo>
                  <a:lnTo>
                    <a:pt x="96046" y="476504"/>
                  </a:lnTo>
                  <a:lnTo>
                    <a:pt x="133730" y="503142"/>
                  </a:lnTo>
                  <a:lnTo>
                    <a:pt x="175792" y="523112"/>
                  </a:lnTo>
                  <a:lnTo>
                    <a:pt x="221470" y="535654"/>
                  </a:lnTo>
                  <a:lnTo>
                    <a:pt x="270001" y="540003"/>
                  </a:lnTo>
                  <a:lnTo>
                    <a:pt x="318533" y="535654"/>
                  </a:lnTo>
                  <a:lnTo>
                    <a:pt x="364211" y="523112"/>
                  </a:lnTo>
                  <a:lnTo>
                    <a:pt x="406273" y="503142"/>
                  </a:lnTo>
                  <a:lnTo>
                    <a:pt x="443957" y="476504"/>
                  </a:lnTo>
                  <a:lnTo>
                    <a:pt x="476500" y="443963"/>
                  </a:lnTo>
                  <a:lnTo>
                    <a:pt x="503139" y="406279"/>
                  </a:lnTo>
                  <a:lnTo>
                    <a:pt x="523111" y="364216"/>
                  </a:lnTo>
                  <a:lnTo>
                    <a:pt x="535653" y="318536"/>
                  </a:lnTo>
                  <a:lnTo>
                    <a:pt x="540004" y="270001"/>
                  </a:lnTo>
                  <a:lnTo>
                    <a:pt x="535653" y="221470"/>
                  </a:lnTo>
                  <a:lnTo>
                    <a:pt x="523111" y="175792"/>
                  </a:lnTo>
                  <a:lnTo>
                    <a:pt x="503139" y="133730"/>
                  </a:lnTo>
                  <a:lnTo>
                    <a:pt x="476500" y="96046"/>
                  </a:lnTo>
                  <a:lnTo>
                    <a:pt x="443957" y="63503"/>
                  </a:lnTo>
                  <a:lnTo>
                    <a:pt x="406273" y="36864"/>
                  </a:lnTo>
                  <a:lnTo>
                    <a:pt x="364211" y="16892"/>
                  </a:lnTo>
                  <a:lnTo>
                    <a:pt x="318533" y="4350"/>
                  </a:lnTo>
                  <a:lnTo>
                    <a:pt x="270001" y="0"/>
                  </a:lnTo>
                  <a:close/>
                </a:path>
              </a:pathLst>
            </a:custGeom>
            <a:solidFill>
              <a:srgbClr val="0093A7"/>
            </a:solidFill>
          </p:spPr>
          <p:txBody>
            <a:bodyPr wrap="square" lIns="0" tIns="0" rIns="0" bIns="0" rtlCol="0"/>
            <a:lstStyle/>
            <a:p>
              <a:endParaRPr/>
            </a:p>
          </p:txBody>
        </p:sp>
        <p:sp>
          <p:nvSpPr>
            <p:cNvPr id="34" name="object 34"/>
            <p:cNvSpPr/>
            <p:nvPr/>
          </p:nvSpPr>
          <p:spPr>
            <a:xfrm>
              <a:off x="2883002" y="2230625"/>
              <a:ext cx="294005" cy="321310"/>
            </a:xfrm>
            <a:custGeom>
              <a:avLst/>
              <a:gdLst/>
              <a:ahLst/>
              <a:cxnLst/>
              <a:rect l="l" t="t" r="r" b="b"/>
              <a:pathLst>
                <a:path w="294005" h="321310">
                  <a:moveTo>
                    <a:pt x="293916" y="0"/>
                  </a:moveTo>
                  <a:lnTo>
                    <a:pt x="232384" y="0"/>
                  </a:lnTo>
                  <a:lnTo>
                    <a:pt x="232384" y="47904"/>
                  </a:lnTo>
                  <a:lnTo>
                    <a:pt x="180797" y="47904"/>
                  </a:lnTo>
                  <a:lnTo>
                    <a:pt x="180797" y="0"/>
                  </a:lnTo>
                  <a:lnTo>
                    <a:pt x="113093" y="0"/>
                  </a:lnTo>
                  <a:lnTo>
                    <a:pt x="113093" y="47904"/>
                  </a:lnTo>
                  <a:lnTo>
                    <a:pt x="61506" y="47904"/>
                  </a:lnTo>
                  <a:lnTo>
                    <a:pt x="61506" y="0"/>
                  </a:lnTo>
                  <a:lnTo>
                    <a:pt x="0" y="0"/>
                  </a:lnTo>
                  <a:lnTo>
                    <a:pt x="0" y="297472"/>
                  </a:lnTo>
                  <a:lnTo>
                    <a:pt x="1856" y="306665"/>
                  </a:lnTo>
                  <a:lnTo>
                    <a:pt x="6919" y="314174"/>
                  </a:lnTo>
                  <a:lnTo>
                    <a:pt x="14428" y="319237"/>
                  </a:lnTo>
                  <a:lnTo>
                    <a:pt x="23622" y="321094"/>
                  </a:lnTo>
                  <a:lnTo>
                    <a:pt x="270306" y="321094"/>
                  </a:lnTo>
                  <a:lnTo>
                    <a:pt x="279498" y="319237"/>
                  </a:lnTo>
                  <a:lnTo>
                    <a:pt x="287002" y="314174"/>
                  </a:lnTo>
                  <a:lnTo>
                    <a:pt x="292061" y="306665"/>
                  </a:lnTo>
                  <a:lnTo>
                    <a:pt x="293916" y="297472"/>
                  </a:lnTo>
                  <a:lnTo>
                    <a:pt x="293916" y="0"/>
                  </a:lnTo>
                  <a:close/>
                </a:path>
              </a:pathLst>
            </a:custGeom>
            <a:solidFill>
              <a:srgbClr val="FFFFFF"/>
            </a:solidFill>
          </p:spPr>
          <p:txBody>
            <a:bodyPr wrap="square" lIns="0" tIns="0" rIns="0" bIns="0" rtlCol="0"/>
            <a:lstStyle/>
            <a:p>
              <a:endParaRPr/>
            </a:p>
          </p:txBody>
        </p:sp>
        <p:pic>
          <p:nvPicPr>
            <p:cNvPr id="35" name="object 35"/>
            <p:cNvPicPr/>
            <p:nvPr/>
          </p:nvPicPr>
          <p:blipFill>
            <a:blip r:embed="rId4" cstate="print"/>
            <a:stretch>
              <a:fillRect/>
            </a:stretch>
          </p:blipFill>
          <p:spPr>
            <a:xfrm>
              <a:off x="2962258" y="2131606"/>
              <a:ext cx="135407" cy="129197"/>
            </a:xfrm>
            <a:prstGeom prst="rect">
              <a:avLst/>
            </a:prstGeom>
          </p:spPr>
        </p:pic>
      </p:grpSp>
      <p:grpSp>
        <p:nvGrpSpPr>
          <p:cNvPr id="36" name="object 36"/>
          <p:cNvGrpSpPr/>
          <p:nvPr/>
        </p:nvGrpSpPr>
        <p:grpSpPr>
          <a:xfrm>
            <a:off x="4979997" y="2093999"/>
            <a:ext cx="540385" cy="540385"/>
            <a:chOff x="4979997" y="2093999"/>
            <a:chExt cx="540385" cy="540385"/>
          </a:xfrm>
        </p:grpSpPr>
        <p:sp>
          <p:nvSpPr>
            <p:cNvPr id="37" name="object 37"/>
            <p:cNvSpPr/>
            <p:nvPr/>
          </p:nvSpPr>
          <p:spPr>
            <a:xfrm>
              <a:off x="4979997" y="2093999"/>
              <a:ext cx="540385" cy="540385"/>
            </a:xfrm>
            <a:custGeom>
              <a:avLst/>
              <a:gdLst/>
              <a:ahLst/>
              <a:cxnLst/>
              <a:rect l="l" t="t" r="r" b="b"/>
              <a:pathLst>
                <a:path w="540385" h="540385">
                  <a:moveTo>
                    <a:pt x="270001" y="0"/>
                  </a:moveTo>
                  <a:lnTo>
                    <a:pt x="221470" y="4350"/>
                  </a:lnTo>
                  <a:lnTo>
                    <a:pt x="175792" y="16892"/>
                  </a:lnTo>
                  <a:lnTo>
                    <a:pt x="133730" y="36864"/>
                  </a:lnTo>
                  <a:lnTo>
                    <a:pt x="96046" y="63503"/>
                  </a:lnTo>
                  <a:lnTo>
                    <a:pt x="63503" y="96046"/>
                  </a:lnTo>
                  <a:lnTo>
                    <a:pt x="36864" y="133730"/>
                  </a:lnTo>
                  <a:lnTo>
                    <a:pt x="16892" y="175792"/>
                  </a:lnTo>
                  <a:lnTo>
                    <a:pt x="4350" y="221470"/>
                  </a:lnTo>
                  <a:lnTo>
                    <a:pt x="0" y="270001"/>
                  </a:lnTo>
                  <a:lnTo>
                    <a:pt x="4350" y="318536"/>
                  </a:lnTo>
                  <a:lnTo>
                    <a:pt x="16892" y="364216"/>
                  </a:lnTo>
                  <a:lnTo>
                    <a:pt x="36864" y="406279"/>
                  </a:lnTo>
                  <a:lnTo>
                    <a:pt x="63503" y="443963"/>
                  </a:lnTo>
                  <a:lnTo>
                    <a:pt x="96046" y="476504"/>
                  </a:lnTo>
                  <a:lnTo>
                    <a:pt x="133730" y="503142"/>
                  </a:lnTo>
                  <a:lnTo>
                    <a:pt x="175792" y="523112"/>
                  </a:lnTo>
                  <a:lnTo>
                    <a:pt x="221470" y="535654"/>
                  </a:lnTo>
                  <a:lnTo>
                    <a:pt x="270001" y="540003"/>
                  </a:lnTo>
                  <a:lnTo>
                    <a:pt x="318536" y="535654"/>
                  </a:lnTo>
                  <a:lnTo>
                    <a:pt x="364216" y="523112"/>
                  </a:lnTo>
                  <a:lnTo>
                    <a:pt x="406279" y="503142"/>
                  </a:lnTo>
                  <a:lnTo>
                    <a:pt x="443963" y="476504"/>
                  </a:lnTo>
                  <a:lnTo>
                    <a:pt x="476504" y="443963"/>
                  </a:lnTo>
                  <a:lnTo>
                    <a:pt x="503142" y="406279"/>
                  </a:lnTo>
                  <a:lnTo>
                    <a:pt x="523112" y="364216"/>
                  </a:lnTo>
                  <a:lnTo>
                    <a:pt x="535654" y="318536"/>
                  </a:lnTo>
                  <a:lnTo>
                    <a:pt x="540004" y="270001"/>
                  </a:lnTo>
                  <a:lnTo>
                    <a:pt x="535654" y="221470"/>
                  </a:lnTo>
                  <a:lnTo>
                    <a:pt x="523112" y="175792"/>
                  </a:lnTo>
                  <a:lnTo>
                    <a:pt x="503142" y="133730"/>
                  </a:lnTo>
                  <a:lnTo>
                    <a:pt x="476504" y="96046"/>
                  </a:lnTo>
                  <a:lnTo>
                    <a:pt x="443963" y="63503"/>
                  </a:lnTo>
                  <a:lnTo>
                    <a:pt x="406279" y="36864"/>
                  </a:lnTo>
                  <a:lnTo>
                    <a:pt x="364216" y="16892"/>
                  </a:lnTo>
                  <a:lnTo>
                    <a:pt x="318536" y="4350"/>
                  </a:lnTo>
                  <a:lnTo>
                    <a:pt x="270001" y="0"/>
                  </a:lnTo>
                  <a:close/>
                </a:path>
              </a:pathLst>
            </a:custGeom>
            <a:solidFill>
              <a:srgbClr val="414042"/>
            </a:solidFill>
          </p:spPr>
          <p:txBody>
            <a:bodyPr wrap="square" lIns="0" tIns="0" rIns="0" bIns="0" rtlCol="0"/>
            <a:lstStyle/>
            <a:p>
              <a:endParaRPr/>
            </a:p>
          </p:txBody>
        </p:sp>
        <p:sp>
          <p:nvSpPr>
            <p:cNvPr id="38" name="object 38"/>
            <p:cNvSpPr/>
            <p:nvPr/>
          </p:nvSpPr>
          <p:spPr>
            <a:xfrm>
              <a:off x="5178421" y="2157195"/>
              <a:ext cx="257810" cy="259079"/>
            </a:xfrm>
            <a:custGeom>
              <a:avLst/>
              <a:gdLst/>
              <a:ahLst/>
              <a:cxnLst/>
              <a:rect l="l" t="t" r="r" b="b"/>
              <a:pathLst>
                <a:path w="257810" h="259080">
                  <a:moveTo>
                    <a:pt x="157250" y="234645"/>
                  </a:moveTo>
                  <a:lnTo>
                    <a:pt x="113423" y="234645"/>
                  </a:lnTo>
                  <a:lnTo>
                    <a:pt x="116223" y="235051"/>
                  </a:lnTo>
                  <a:lnTo>
                    <a:pt x="117792" y="235242"/>
                  </a:lnTo>
                  <a:lnTo>
                    <a:pt x="124145" y="235788"/>
                  </a:lnTo>
                  <a:lnTo>
                    <a:pt x="126631" y="235788"/>
                  </a:lnTo>
                  <a:lnTo>
                    <a:pt x="135724" y="258572"/>
                  </a:lnTo>
                  <a:lnTo>
                    <a:pt x="154343" y="256260"/>
                  </a:lnTo>
                  <a:lnTo>
                    <a:pt x="157096" y="235788"/>
                  </a:lnTo>
                  <a:lnTo>
                    <a:pt x="157195" y="235051"/>
                  </a:lnTo>
                  <a:lnTo>
                    <a:pt x="157250" y="234645"/>
                  </a:lnTo>
                  <a:close/>
                </a:path>
                <a:path w="257810" h="259080">
                  <a:moveTo>
                    <a:pt x="199124" y="219151"/>
                  </a:moveTo>
                  <a:lnTo>
                    <a:pt x="71945" y="219151"/>
                  </a:lnTo>
                  <a:lnTo>
                    <a:pt x="75666" y="221526"/>
                  </a:lnTo>
                  <a:lnTo>
                    <a:pt x="79540" y="223672"/>
                  </a:lnTo>
                  <a:lnTo>
                    <a:pt x="83566" y="225590"/>
                  </a:lnTo>
                  <a:lnTo>
                    <a:pt x="82613" y="250063"/>
                  </a:lnTo>
                  <a:lnTo>
                    <a:pt x="100558" y="255524"/>
                  </a:lnTo>
                  <a:lnTo>
                    <a:pt x="113423" y="234645"/>
                  </a:lnTo>
                  <a:lnTo>
                    <a:pt x="157250" y="234645"/>
                  </a:lnTo>
                  <a:lnTo>
                    <a:pt x="157607" y="231990"/>
                  </a:lnTo>
                  <a:lnTo>
                    <a:pt x="161899" y="230797"/>
                  </a:lnTo>
                  <a:lnTo>
                    <a:pt x="166090" y="229349"/>
                  </a:lnTo>
                  <a:lnTo>
                    <a:pt x="170154" y="227647"/>
                  </a:lnTo>
                  <a:lnTo>
                    <a:pt x="201614" y="227647"/>
                  </a:lnTo>
                  <a:lnTo>
                    <a:pt x="199124" y="219151"/>
                  </a:lnTo>
                  <a:close/>
                </a:path>
                <a:path w="257810" h="259080">
                  <a:moveTo>
                    <a:pt x="201614" y="227647"/>
                  </a:moveTo>
                  <a:lnTo>
                    <a:pt x="170154" y="227647"/>
                  </a:lnTo>
                  <a:lnTo>
                    <a:pt x="187718" y="244741"/>
                  </a:lnTo>
                  <a:lnTo>
                    <a:pt x="203784" y="235051"/>
                  </a:lnTo>
                  <a:lnTo>
                    <a:pt x="201614" y="227647"/>
                  </a:lnTo>
                  <a:close/>
                </a:path>
                <a:path w="257810" h="259080">
                  <a:moveTo>
                    <a:pt x="71568" y="188099"/>
                  </a:moveTo>
                  <a:lnTo>
                    <a:pt x="40386" y="188099"/>
                  </a:lnTo>
                  <a:lnTo>
                    <a:pt x="42837" y="191795"/>
                  </a:lnTo>
                  <a:lnTo>
                    <a:pt x="45504" y="195326"/>
                  </a:lnTo>
                  <a:lnTo>
                    <a:pt x="48387" y="198678"/>
                  </a:lnTo>
                  <a:lnTo>
                    <a:pt x="37541" y="220675"/>
                  </a:lnTo>
                  <a:lnTo>
                    <a:pt x="51714" y="232968"/>
                  </a:lnTo>
                  <a:lnTo>
                    <a:pt x="71945" y="219151"/>
                  </a:lnTo>
                  <a:lnTo>
                    <a:pt x="199124" y="219151"/>
                  </a:lnTo>
                  <a:lnTo>
                    <a:pt x="197170" y="212483"/>
                  </a:lnTo>
                  <a:lnTo>
                    <a:pt x="121996" y="212483"/>
                  </a:lnTo>
                  <a:lnTo>
                    <a:pt x="90204" y="203151"/>
                  </a:lnTo>
                  <a:lnTo>
                    <a:pt x="71568" y="188099"/>
                  </a:lnTo>
                  <a:close/>
                </a:path>
                <a:path w="257810" h="259080">
                  <a:moveTo>
                    <a:pt x="195772" y="46240"/>
                  </a:moveTo>
                  <a:lnTo>
                    <a:pt x="136372" y="46240"/>
                  </a:lnTo>
                  <a:lnTo>
                    <a:pt x="168157" y="55572"/>
                  </a:lnTo>
                  <a:lnTo>
                    <a:pt x="193036" y="75669"/>
                  </a:lnTo>
                  <a:lnTo>
                    <a:pt x="208567" y="103630"/>
                  </a:lnTo>
                  <a:lnTo>
                    <a:pt x="212305" y="136550"/>
                  </a:lnTo>
                  <a:lnTo>
                    <a:pt x="202974" y="168342"/>
                  </a:lnTo>
                  <a:lnTo>
                    <a:pt x="182876" y="193224"/>
                  </a:lnTo>
                  <a:lnTo>
                    <a:pt x="154916" y="208752"/>
                  </a:lnTo>
                  <a:lnTo>
                    <a:pt x="121996" y="212483"/>
                  </a:lnTo>
                  <a:lnTo>
                    <a:pt x="197170" y="212483"/>
                  </a:lnTo>
                  <a:lnTo>
                    <a:pt x="196888" y="211518"/>
                  </a:lnTo>
                  <a:lnTo>
                    <a:pt x="200242" y="208752"/>
                  </a:lnTo>
                  <a:lnTo>
                    <a:pt x="203530" y="205689"/>
                  </a:lnTo>
                  <a:lnTo>
                    <a:pt x="206578" y="202476"/>
                  </a:lnTo>
                  <a:lnTo>
                    <a:pt x="235504" y="202476"/>
                  </a:lnTo>
                  <a:lnTo>
                    <a:pt x="240322" y="195580"/>
                  </a:lnTo>
                  <a:lnTo>
                    <a:pt x="224472" y="176911"/>
                  </a:lnTo>
                  <a:lnTo>
                    <a:pt x="226441" y="172974"/>
                  </a:lnTo>
                  <a:lnTo>
                    <a:pt x="228168" y="168884"/>
                  </a:lnTo>
                  <a:lnTo>
                    <a:pt x="229654" y="164680"/>
                  </a:lnTo>
                  <a:lnTo>
                    <a:pt x="254088" y="163068"/>
                  </a:lnTo>
                  <a:lnTo>
                    <a:pt x="257644" y="144640"/>
                  </a:lnTo>
                  <a:lnTo>
                    <a:pt x="235534" y="134023"/>
                  </a:lnTo>
                  <a:lnTo>
                    <a:pt x="235737" y="129552"/>
                  </a:lnTo>
                  <a:lnTo>
                    <a:pt x="235661" y="125133"/>
                  </a:lnTo>
                  <a:lnTo>
                    <a:pt x="235435" y="122364"/>
                  </a:lnTo>
                  <a:lnTo>
                    <a:pt x="235420" y="122174"/>
                  </a:lnTo>
                  <a:lnTo>
                    <a:pt x="235305" y="120764"/>
                  </a:lnTo>
                  <a:lnTo>
                    <a:pt x="256997" y="109347"/>
                  </a:lnTo>
                  <a:lnTo>
                    <a:pt x="252755" y="91071"/>
                  </a:lnTo>
                  <a:lnTo>
                    <a:pt x="229253" y="90389"/>
                  </a:lnTo>
                  <a:lnTo>
                    <a:pt x="228281" y="90389"/>
                  </a:lnTo>
                  <a:lnTo>
                    <a:pt x="226631" y="86233"/>
                  </a:lnTo>
                  <a:lnTo>
                    <a:pt x="224751" y="82219"/>
                  </a:lnTo>
                  <a:lnTo>
                    <a:pt x="222631" y="78346"/>
                  </a:lnTo>
                  <a:lnTo>
                    <a:pt x="237807" y="59093"/>
                  </a:lnTo>
                  <a:lnTo>
                    <a:pt x="233541" y="53441"/>
                  </a:lnTo>
                  <a:lnTo>
                    <a:pt x="203822" y="53441"/>
                  </a:lnTo>
                  <a:lnTo>
                    <a:pt x="200672" y="50342"/>
                  </a:lnTo>
                  <a:lnTo>
                    <a:pt x="197332" y="47434"/>
                  </a:lnTo>
                  <a:lnTo>
                    <a:pt x="195772" y="46240"/>
                  </a:lnTo>
                  <a:close/>
                </a:path>
                <a:path w="257810" h="259080">
                  <a:moveTo>
                    <a:pt x="235504" y="202476"/>
                  </a:moveTo>
                  <a:lnTo>
                    <a:pt x="206578" y="202476"/>
                  </a:lnTo>
                  <a:lnTo>
                    <a:pt x="229577" y="210959"/>
                  </a:lnTo>
                  <a:lnTo>
                    <a:pt x="235504" y="202476"/>
                  </a:lnTo>
                  <a:close/>
                </a:path>
                <a:path w="257810" h="259080">
                  <a:moveTo>
                    <a:pt x="14020" y="70421"/>
                  </a:moveTo>
                  <a:lnTo>
                    <a:pt x="6705" y="87706"/>
                  </a:lnTo>
                  <a:lnTo>
                    <a:pt x="26111" y="102679"/>
                  </a:lnTo>
                  <a:lnTo>
                    <a:pt x="25019" y="106908"/>
                  </a:lnTo>
                  <a:lnTo>
                    <a:pt x="24180" y="111264"/>
                  </a:lnTo>
                  <a:lnTo>
                    <a:pt x="23609" y="115697"/>
                  </a:lnTo>
                  <a:lnTo>
                    <a:pt x="0" y="122364"/>
                  </a:lnTo>
                  <a:lnTo>
                    <a:pt x="52" y="125133"/>
                  </a:lnTo>
                  <a:lnTo>
                    <a:pt x="136" y="129552"/>
                  </a:lnTo>
                  <a:lnTo>
                    <a:pt x="221" y="134023"/>
                  </a:lnTo>
                  <a:lnTo>
                    <a:pt x="268" y="136550"/>
                  </a:lnTo>
                  <a:lnTo>
                    <a:pt x="355" y="141122"/>
                  </a:lnTo>
                  <a:lnTo>
                    <a:pt x="24155" y="146900"/>
                  </a:lnTo>
                  <a:lnTo>
                    <a:pt x="24879" y="151307"/>
                  </a:lnTo>
                  <a:lnTo>
                    <a:pt x="25759" y="155094"/>
                  </a:lnTo>
                  <a:lnTo>
                    <a:pt x="25882" y="155625"/>
                  </a:lnTo>
                  <a:lnTo>
                    <a:pt x="27152" y="159842"/>
                  </a:lnTo>
                  <a:lnTo>
                    <a:pt x="8318" y="175514"/>
                  </a:lnTo>
                  <a:lnTo>
                    <a:pt x="16268" y="192506"/>
                  </a:lnTo>
                  <a:lnTo>
                    <a:pt x="40386" y="188099"/>
                  </a:lnTo>
                  <a:lnTo>
                    <a:pt x="71568" y="188099"/>
                  </a:lnTo>
                  <a:lnTo>
                    <a:pt x="65322" y="183054"/>
                  </a:lnTo>
                  <a:lnTo>
                    <a:pt x="49794" y="155094"/>
                  </a:lnTo>
                  <a:lnTo>
                    <a:pt x="46084" y="122364"/>
                  </a:lnTo>
                  <a:lnTo>
                    <a:pt x="46062" y="122174"/>
                  </a:lnTo>
                  <a:lnTo>
                    <a:pt x="55394" y="90389"/>
                  </a:lnTo>
                  <a:lnTo>
                    <a:pt x="68682" y="73939"/>
                  </a:lnTo>
                  <a:lnTo>
                    <a:pt x="38265" y="73939"/>
                  </a:lnTo>
                  <a:lnTo>
                    <a:pt x="14020" y="70421"/>
                  </a:lnTo>
                  <a:close/>
                </a:path>
                <a:path w="257810" h="259080">
                  <a:moveTo>
                    <a:pt x="47942" y="28676"/>
                  </a:moveTo>
                  <a:lnTo>
                    <a:pt x="34239" y="41490"/>
                  </a:lnTo>
                  <a:lnTo>
                    <a:pt x="45872" y="63068"/>
                  </a:lnTo>
                  <a:lnTo>
                    <a:pt x="43129" y="66509"/>
                  </a:lnTo>
                  <a:lnTo>
                    <a:pt x="40589" y="70142"/>
                  </a:lnTo>
                  <a:lnTo>
                    <a:pt x="38265" y="73939"/>
                  </a:lnTo>
                  <a:lnTo>
                    <a:pt x="68682" y="73939"/>
                  </a:lnTo>
                  <a:lnTo>
                    <a:pt x="75491" y="65509"/>
                  </a:lnTo>
                  <a:lnTo>
                    <a:pt x="103452" y="49979"/>
                  </a:lnTo>
                  <a:lnTo>
                    <a:pt x="136372" y="46240"/>
                  </a:lnTo>
                  <a:lnTo>
                    <a:pt x="195772" y="46240"/>
                  </a:lnTo>
                  <a:lnTo>
                    <a:pt x="193814" y="44742"/>
                  </a:lnTo>
                  <a:lnTo>
                    <a:pt x="194570" y="41757"/>
                  </a:lnTo>
                  <a:lnTo>
                    <a:pt x="68681" y="41757"/>
                  </a:lnTo>
                  <a:lnTo>
                    <a:pt x="47942" y="28676"/>
                  </a:lnTo>
                  <a:close/>
                </a:path>
                <a:path w="257810" h="259080">
                  <a:moveTo>
                    <a:pt x="226504" y="44119"/>
                  </a:moveTo>
                  <a:lnTo>
                    <a:pt x="203822" y="53441"/>
                  </a:lnTo>
                  <a:lnTo>
                    <a:pt x="233541" y="53441"/>
                  </a:lnTo>
                  <a:lnTo>
                    <a:pt x="226504" y="44119"/>
                  </a:lnTo>
                  <a:close/>
                </a:path>
                <a:path w="257810" h="259080">
                  <a:moveTo>
                    <a:pt x="95923" y="4343"/>
                  </a:moveTo>
                  <a:lnTo>
                    <a:pt x="78181" y="10464"/>
                  </a:lnTo>
                  <a:lnTo>
                    <a:pt x="80048" y="34912"/>
                  </a:lnTo>
                  <a:lnTo>
                    <a:pt x="76111" y="36957"/>
                  </a:lnTo>
                  <a:lnTo>
                    <a:pt x="72313" y="39243"/>
                  </a:lnTo>
                  <a:lnTo>
                    <a:pt x="68681" y="41757"/>
                  </a:lnTo>
                  <a:lnTo>
                    <a:pt x="194570" y="41757"/>
                  </a:lnTo>
                  <a:lnTo>
                    <a:pt x="197643" y="29629"/>
                  </a:lnTo>
                  <a:lnTo>
                    <a:pt x="166497" y="29629"/>
                  </a:lnTo>
                  <a:lnTo>
                    <a:pt x="162394" y="28092"/>
                  </a:lnTo>
                  <a:lnTo>
                    <a:pt x="158153" y="26809"/>
                  </a:lnTo>
                  <a:lnTo>
                    <a:pt x="153809" y="25781"/>
                  </a:lnTo>
                  <a:lnTo>
                    <a:pt x="153623" y="24701"/>
                  </a:lnTo>
                  <a:lnTo>
                    <a:pt x="109537" y="24701"/>
                  </a:lnTo>
                  <a:lnTo>
                    <a:pt x="95923" y="4343"/>
                  </a:lnTo>
                  <a:close/>
                </a:path>
                <a:path w="257810" h="259080">
                  <a:moveTo>
                    <a:pt x="183413" y="11912"/>
                  </a:moveTo>
                  <a:lnTo>
                    <a:pt x="166497" y="29629"/>
                  </a:lnTo>
                  <a:lnTo>
                    <a:pt x="197643" y="29629"/>
                  </a:lnTo>
                  <a:lnTo>
                    <a:pt x="199834" y="20980"/>
                  </a:lnTo>
                  <a:lnTo>
                    <a:pt x="183413" y="11912"/>
                  </a:lnTo>
                  <a:close/>
                </a:path>
                <a:path w="257810" h="259080">
                  <a:moveTo>
                    <a:pt x="130949" y="0"/>
                  </a:moveTo>
                  <a:lnTo>
                    <a:pt x="122707" y="23088"/>
                  </a:lnTo>
                  <a:lnTo>
                    <a:pt x="118249" y="23355"/>
                  </a:lnTo>
                  <a:lnTo>
                    <a:pt x="113855" y="23901"/>
                  </a:lnTo>
                  <a:lnTo>
                    <a:pt x="109537" y="24701"/>
                  </a:lnTo>
                  <a:lnTo>
                    <a:pt x="153623" y="24701"/>
                  </a:lnTo>
                  <a:lnTo>
                    <a:pt x="149644" y="1625"/>
                  </a:lnTo>
                  <a:lnTo>
                    <a:pt x="130949" y="0"/>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stretch>
              <a:fillRect/>
            </a:stretch>
          </p:blipFill>
          <p:spPr>
            <a:xfrm>
              <a:off x="5031186" y="2237839"/>
              <a:ext cx="346055" cy="344128"/>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11651" y="506981"/>
            <a:ext cx="2721100"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13</a:t>
            </a:r>
            <a:endParaRPr sz="800" dirty="0">
              <a:latin typeface="Arial"/>
              <a:cs typeface="Arial"/>
            </a:endParaRPr>
          </a:p>
        </p:txBody>
      </p:sp>
      <p:sp>
        <p:nvSpPr>
          <p:cNvPr id="3" name="object 3"/>
          <p:cNvSpPr/>
          <p:nvPr/>
        </p:nvSpPr>
        <p:spPr>
          <a:xfrm>
            <a:off x="540000" y="6310378"/>
            <a:ext cx="6480175" cy="0"/>
          </a:xfrm>
          <a:custGeom>
            <a:avLst/>
            <a:gdLst/>
            <a:ahLst/>
            <a:cxnLst/>
            <a:rect l="l" t="t" r="r" b="b"/>
            <a:pathLst>
              <a:path w="6480175">
                <a:moveTo>
                  <a:pt x="0" y="0"/>
                </a:moveTo>
                <a:lnTo>
                  <a:pt x="6479997" y="0"/>
                </a:lnTo>
              </a:path>
            </a:pathLst>
          </a:custGeom>
          <a:ln w="6350">
            <a:solidFill>
              <a:srgbClr val="005D77"/>
            </a:solidFill>
          </a:ln>
        </p:spPr>
        <p:txBody>
          <a:bodyPr wrap="square" lIns="0" tIns="0" rIns="0" bIns="0" rtlCol="0"/>
          <a:lstStyle/>
          <a:p>
            <a:endParaRPr/>
          </a:p>
        </p:txBody>
      </p:sp>
      <p:sp>
        <p:nvSpPr>
          <p:cNvPr id="4" name="object 4"/>
          <p:cNvSpPr txBox="1"/>
          <p:nvPr/>
        </p:nvSpPr>
        <p:spPr>
          <a:xfrm>
            <a:off x="527300" y="6364452"/>
            <a:ext cx="7029200" cy="520463"/>
          </a:xfrm>
          <a:prstGeom prst="rect">
            <a:avLst/>
          </a:prstGeom>
        </p:spPr>
        <p:txBody>
          <a:bodyPr vert="horz" wrap="square" lIns="0" tIns="33020" rIns="0" bIns="0" rtlCol="0">
            <a:spAutoFit/>
          </a:bodyPr>
          <a:lstStyle/>
          <a:p>
            <a:pPr marL="12700" marR="759460">
              <a:lnSpc>
                <a:spcPts val="1300"/>
              </a:lnSpc>
              <a:spcBef>
                <a:spcPts val="260"/>
              </a:spcBef>
            </a:pPr>
            <a:r>
              <a:rPr lang="pt-BR" sz="1050" b="1" dirty="0">
                <a:solidFill>
                  <a:srgbClr val="0093A7"/>
                </a:solidFill>
              </a:rPr>
              <a:t>PRINCIPAIS TÉCNICAS QUE OS LÍDERES USAM PARA PLANEJAMENTO E TOMADA DE DECISÃO ESTRATÉGICA</a:t>
            </a:r>
            <a:br>
              <a:rPr lang="pt-BR" sz="1200" dirty="0"/>
            </a:br>
            <a:r>
              <a:rPr lang="pt-BR" sz="1000" dirty="0"/>
              <a:t>P: Quais das seguintes técnicas sua empresa utiliza para planejamento estratégico e tomada de decisão?</a:t>
            </a:r>
            <a:endParaRPr sz="1000" dirty="0">
              <a:latin typeface="Tahoma"/>
              <a:cs typeface="Tahoma"/>
            </a:endParaRPr>
          </a:p>
        </p:txBody>
      </p:sp>
      <p:sp>
        <p:nvSpPr>
          <p:cNvPr id="5" name="object 5"/>
          <p:cNvSpPr txBox="1"/>
          <p:nvPr/>
        </p:nvSpPr>
        <p:spPr>
          <a:xfrm>
            <a:off x="527300" y="1426372"/>
            <a:ext cx="3103245" cy="885179"/>
          </a:xfrm>
          <a:prstGeom prst="rect">
            <a:avLst/>
          </a:prstGeom>
        </p:spPr>
        <p:txBody>
          <a:bodyPr vert="horz" wrap="square" lIns="0" tIns="12700" rIns="0" bIns="0" rtlCol="0">
            <a:spAutoFit/>
          </a:bodyPr>
          <a:lstStyle/>
          <a:p>
            <a:pPr marL="12700" marR="5080">
              <a:lnSpc>
                <a:spcPct val="120300"/>
              </a:lnSpc>
              <a:spcBef>
                <a:spcPts val="100"/>
              </a:spcBef>
            </a:pPr>
            <a:r>
              <a:rPr lang="pt-BR" sz="800" dirty="0"/>
              <a:t>Michael Ballé acredita que existem três métodos importantes para o planejamento no ambiente atual: “Prazos firmes, teste de estresse das estratégias e matrizes de decisão. Primeiro, você precisa entender seu framework. Em seguida, você testa suas estratégias sob estresse. E, por fim, estabelece um prazo para a implementação”.</a:t>
            </a:r>
            <a:endParaRPr sz="800" dirty="0">
              <a:latin typeface="Tahoma"/>
              <a:cs typeface="Tahoma"/>
            </a:endParaRPr>
          </a:p>
        </p:txBody>
      </p:sp>
      <p:sp>
        <p:nvSpPr>
          <p:cNvPr id="6" name="object 6"/>
          <p:cNvSpPr txBox="1"/>
          <p:nvPr/>
        </p:nvSpPr>
        <p:spPr>
          <a:xfrm>
            <a:off x="527300" y="2524679"/>
            <a:ext cx="3133725" cy="737446"/>
          </a:xfrm>
          <a:prstGeom prst="rect">
            <a:avLst/>
          </a:prstGeom>
        </p:spPr>
        <p:txBody>
          <a:bodyPr vert="horz" wrap="square" lIns="0" tIns="12700" rIns="0" bIns="0" rtlCol="0">
            <a:spAutoFit/>
          </a:bodyPr>
          <a:lstStyle/>
          <a:p>
            <a:pPr marL="12700" marR="5080">
              <a:lnSpc>
                <a:spcPct val="120300"/>
              </a:lnSpc>
              <a:spcBef>
                <a:spcPts val="100"/>
              </a:spcBef>
            </a:pPr>
            <a:r>
              <a:rPr lang="pt-BR" sz="800" dirty="0"/>
              <a:t>Além de melhores metodologias, os líderes também estão buscando tecnologias emergentes. Cerca de um quinto já utiliza IA para apoiar previsões e planejamento estratégico, subindo para pouco mais de um quarto entre os que apresentam maior lucratividade. Mas muitos procuram aprimorar ainda mais essas capacidades.</a:t>
            </a:r>
            <a:endParaRPr sz="800" dirty="0">
              <a:latin typeface="Tahoma"/>
              <a:cs typeface="Tahoma"/>
            </a:endParaRPr>
          </a:p>
        </p:txBody>
      </p:sp>
      <p:sp>
        <p:nvSpPr>
          <p:cNvPr id="7" name="object 7"/>
          <p:cNvSpPr txBox="1"/>
          <p:nvPr/>
        </p:nvSpPr>
        <p:spPr>
          <a:xfrm>
            <a:off x="527260" y="3520911"/>
            <a:ext cx="2948305" cy="1032911"/>
          </a:xfrm>
          <a:prstGeom prst="rect">
            <a:avLst/>
          </a:prstGeom>
        </p:spPr>
        <p:txBody>
          <a:bodyPr vert="horz" wrap="square" lIns="0" tIns="12700" rIns="0" bIns="0" rtlCol="0">
            <a:spAutoFit/>
          </a:bodyPr>
          <a:lstStyle/>
          <a:p>
            <a:pPr marL="12700" marR="5080">
              <a:lnSpc>
                <a:spcPct val="120300"/>
              </a:lnSpc>
              <a:spcBef>
                <a:spcPts val="100"/>
              </a:spcBef>
            </a:pPr>
            <a:r>
              <a:rPr lang="pt-BR" sz="800" dirty="0"/>
              <a:t>A tomada de decisão automatizada e impulsionada por IA (62%) e as ferramentas de inteligência de negócios e visualização de dados (59%) estão entre as cinco principais áreas indicadas para aumento de investimento até 2026. Dados em tempo real e análises preditivas, bem como inteligência de mercado e competitiva, também são áreas nas quais metade dos líderes empresariais está aumentando os investimentos.</a:t>
            </a:r>
            <a:endParaRPr sz="800" dirty="0">
              <a:latin typeface="Tahoma"/>
              <a:cs typeface="Tahoma"/>
            </a:endParaRPr>
          </a:p>
        </p:txBody>
      </p:sp>
      <p:sp>
        <p:nvSpPr>
          <p:cNvPr id="8" name="object 8"/>
          <p:cNvSpPr txBox="1"/>
          <p:nvPr/>
        </p:nvSpPr>
        <p:spPr>
          <a:xfrm>
            <a:off x="527260" y="4721410"/>
            <a:ext cx="3004820" cy="737446"/>
          </a:xfrm>
          <a:prstGeom prst="rect">
            <a:avLst/>
          </a:prstGeom>
        </p:spPr>
        <p:txBody>
          <a:bodyPr vert="horz" wrap="square" lIns="0" tIns="12700" rIns="0" bIns="0" rtlCol="0">
            <a:spAutoFit/>
          </a:bodyPr>
          <a:lstStyle/>
          <a:p>
            <a:pPr marL="12700" marR="5080">
              <a:lnSpc>
                <a:spcPct val="120300"/>
              </a:lnSpc>
              <a:spcBef>
                <a:spcPts val="100"/>
              </a:spcBef>
            </a:pPr>
            <a:r>
              <a:rPr lang="pt-BR" sz="800" dirty="0"/>
              <a:t>Ao combinar essas três capacidades — tomada de decisão baseada em dados, ciclos operacionais de planejamento mais curtos e habilidades de implementação ágil — os líderes podem entrar em novos segmentos mais rapidamente e conquistar maior participação de mercado sem diluir tanto suas margens de lucro.</a:t>
            </a:r>
            <a:endParaRPr sz="800" dirty="0">
              <a:latin typeface="Tahoma"/>
              <a:cs typeface="Tahoma"/>
            </a:endParaRPr>
          </a:p>
        </p:txBody>
      </p:sp>
      <p:grpSp>
        <p:nvGrpSpPr>
          <p:cNvPr id="9" name="object 9"/>
          <p:cNvGrpSpPr/>
          <p:nvPr/>
        </p:nvGrpSpPr>
        <p:grpSpPr>
          <a:xfrm>
            <a:off x="3869994" y="1501204"/>
            <a:ext cx="3150235" cy="4367367"/>
            <a:chOff x="3869994" y="1501203"/>
            <a:chExt cx="3150235" cy="4366895"/>
          </a:xfrm>
        </p:grpSpPr>
        <p:sp>
          <p:nvSpPr>
            <p:cNvPr id="10" name="object 10"/>
            <p:cNvSpPr/>
            <p:nvPr/>
          </p:nvSpPr>
          <p:spPr>
            <a:xfrm>
              <a:off x="3869994" y="1501203"/>
              <a:ext cx="3150235" cy="4366895"/>
            </a:xfrm>
            <a:custGeom>
              <a:avLst/>
              <a:gdLst/>
              <a:ahLst/>
              <a:cxnLst/>
              <a:rect l="l" t="t" r="r" b="b"/>
              <a:pathLst>
                <a:path w="3150234" h="4366895">
                  <a:moveTo>
                    <a:pt x="3149993" y="0"/>
                  </a:moveTo>
                  <a:lnTo>
                    <a:pt x="0" y="0"/>
                  </a:lnTo>
                  <a:lnTo>
                    <a:pt x="0" y="4366412"/>
                  </a:lnTo>
                  <a:lnTo>
                    <a:pt x="3149993" y="4366412"/>
                  </a:lnTo>
                  <a:lnTo>
                    <a:pt x="3149993" y="0"/>
                  </a:lnTo>
                  <a:close/>
                </a:path>
              </a:pathLst>
            </a:custGeom>
            <a:solidFill>
              <a:srgbClr val="ECF1F4"/>
            </a:solidFill>
          </p:spPr>
          <p:txBody>
            <a:bodyPr wrap="square" lIns="0" tIns="0" rIns="0" bIns="0" rtlCol="0"/>
            <a:lstStyle/>
            <a:p>
              <a:endParaRPr/>
            </a:p>
          </p:txBody>
        </p:sp>
        <p:sp>
          <p:nvSpPr>
            <p:cNvPr id="11" name="object 11"/>
            <p:cNvSpPr/>
            <p:nvPr/>
          </p:nvSpPr>
          <p:spPr>
            <a:xfrm>
              <a:off x="4049999" y="1684378"/>
              <a:ext cx="2790190" cy="0"/>
            </a:xfrm>
            <a:custGeom>
              <a:avLst/>
              <a:gdLst/>
              <a:ahLst/>
              <a:cxnLst/>
              <a:rect l="l" t="t" r="r" b="b"/>
              <a:pathLst>
                <a:path w="2790190">
                  <a:moveTo>
                    <a:pt x="0" y="0"/>
                  </a:moveTo>
                  <a:lnTo>
                    <a:pt x="2789999" y="0"/>
                  </a:lnTo>
                </a:path>
              </a:pathLst>
            </a:custGeom>
            <a:ln w="6350">
              <a:solidFill>
                <a:srgbClr val="005D77"/>
              </a:solidFill>
            </a:ln>
          </p:spPr>
          <p:txBody>
            <a:bodyPr wrap="square" lIns="0" tIns="0" rIns="0" bIns="0" rtlCol="0"/>
            <a:lstStyle/>
            <a:p>
              <a:endParaRPr/>
            </a:p>
          </p:txBody>
        </p:sp>
        <p:sp>
          <p:nvSpPr>
            <p:cNvPr id="12" name="object 12"/>
            <p:cNvSpPr/>
            <p:nvPr/>
          </p:nvSpPr>
          <p:spPr>
            <a:xfrm>
              <a:off x="4049999" y="3200227"/>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sp>
          <p:nvSpPr>
            <p:cNvPr id="13" name="object 13"/>
            <p:cNvSpPr/>
            <p:nvPr/>
          </p:nvSpPr>
          <p:spPr>
            <a:xfrm>
              <a:off x="4049999" y="3854428"/>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sp>
          <p:nvSpPr>
            <p:cNvPr id="14" name="object 14"/>
            <p:cNvSpPr/>
            <p:nvPr/>
          </p:nvSpPr>
          <p:spPr>
            <a:xfrm>
              <a:off x="4049999" y="4673728"/>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grpSp>
      <p:sp>
        <p:nvSpPr>
          <p:cNvPr id="15" name="object 15"/>
          <p:cNvSpPr txBox="1"/>
          <p:nvPr/>
        </p:nvSpPr>
        <p:spPr>
          <a:xfrm>
            <a:off x="3858437" y="1542821"/>
            <a:ext cx="3150235" cy="3761414"/>
          </a:xfrm>
          <a:prstGeom prst="rect">
            <a:avLst/>
          </a:prstGeom>
        </p:spPr>
        <p:txBody>
          <a:bodyPr vert="horz" wrap="square" lIns="0" tIns="94615" rIns="0" bIns="0" rtlCol="0">
            <a:spAutoFit/>
          </a:bodyPr>
          <a:lstStyle/>
          <a:p>
            <a:pPr algn="l"/>
            <a:endParaRPr lang="pt-BR" sz="1200" dirty="0">
              <a:latin typeface="Times New Roman"/>
              <a:cs typeface="Times New Roman"/>
            </a:endParaRPr>
          </a:p>
          <a:p>
            <a:pPr algn="ctr"/>
            <a:r>
              <a:rPr lang="pt-BR" sz="1050" b="1" dirty="0">
                <a:solidFill>
                  <a:srgbClr val="0093A7"/>
                </a:solidFill>
              </a:rPr>
              <a:t>COMO OS ACELERADORES DE LUCRO SE DESTACAM?</a:t>
            </a:r>
          </a:p>
          <a:p>
            <a:pPr marL="179705">
              <a:lnSpc>
                <a:spcPct val="100000"/>
              </a:lnSpc>
              <a:spcBef>
                <a:spcPts val="990"/>
              </a:spcBef>
            </a:pPr>
            <a:endParaRPr lang="pt-BR" sz="2400" b="1" dirty="0">
              <a:solidFill>
                <a:srgbClr val="005D77"/>
              </a:solidFill>
              <a:latin typeface="Arial"/>
              <a:cs typeface="Arial"/>
            </a:endParaRPr>
          </a:p>
          <a:p>
            <a:pPr marL="179705">
              <a:lnSpc>
                <a:spcPct val="150000"/>
              </a:lnSpc>
              <a:spcBef>
                <a:spcPts val="990"/>
              </a:spcBef>
            </a:pPr>
            <a:r>
              <a:rPr sz="2400" b="1" dirty="0">
                <a:solidFill>
                  <a:srgbClr val="005D77"/>
                </a:solidFill>
                <a:latin typeface="Arial"/>
                <a:cs typeface="Arial"/>
              </a:rPr>
              <a:t>1.3X</a:t>
            </a:r>
            <a:r>
              <a:rPr sz="2400" b="1" spc="45" dirty="0">
                <a:solidFill>
                  <a:srgbClr val="005D77"/>
                </a:solidFill>
                <a:latin typeface="Arial"/>
                <a:cs typeface="Arial"/>
              </a:rPr>
              <a:t> </a:t>
            </a:r>
            <a:r>
              <a:rPr lang="pt-BR" sz="2400" b="1" dirty="0">
                <a:solidFill>
                  <a:srgbClr val="005D77"/>
                </a:solidFill>
              </a:rPr>
              <a:t>mais provável</a:t>
            </a:r>
          </a:p>
          <a:p>
            <a:pPr marL="179705">
              <a:lnSpc>
                <a:spcPct val="150000"/>
              </a:lnSpc>
              <a:spcBef>
                <a:spcPts val="990"/>
              </a:spcBef>
            </a:pPr>
            <a:r>
              <a:rPr sz="2400" b="1" dirty="0">
                <a:solidFill>
                  <a:srgbClr val="0093A7"/>
                </a:solidFill>
                <a:latin typeface="Arial"/>
                <a:cs typeface="Arial"/>
              </a:rPr>
              <a:t>1.2X</a:t>
            </a:r>
            <a:r>
              <a:rPr sz="2400" b="1" spc="45" dirty="0">
                <a:solidFill>
                  <a:srgbClr val="0093A7"/>
                </a:solidFill>
                <a:latin typeface="Arial"/>
                <a:cs typeface="Arial"/>
              </a:rPr>
              <a:t> </a:t>
            </a:r>
            <a:r>
              <a:rPr lang="pt-BR" sz="2400" b="1" dirty="0">
                <a:solidFill>
                  <a:srgbClr val="0093A7"/>
                </a:solidFill>
              </a:rPr>
              <a:t>mais provável</a:t>
            </a:r>
            <a:endParaRPr lang="pt-BR" sz="2400" b="1" dirty="0">
              <a:solidFill>
                <a:srgbClr val="0093A7"/>
              </a:solidFill>
              <a:latin typeface="Arial"/>
              <a:cs typeface="Arial"/>
            </a:endParaRPr>
          </a:p>
          <a:p>
            <a:pPr marL="179705">
              <a:lnSpc>
                <a:spcPct val="150000"/>
              </a:lnSpc>
              <a:spcBef>
                <a:spcPts val="985"/>
              </a:spcBef>
            </a:pPr>
            <a:r>
              <a:rPr sz="2400" b="1" dirty="0">
                <a:solidFill>
                  <a:srgbClr val="FDB913"/>
                </a:solidFill>
                <a:latin typeface="Arial"/>
                <a:cs typeface="Arial"/>
              </a:rPr>
              <a:t>1.6X</a:t>
            </a:r>
            <a:r>
              <a:rPr sz="2400" b="1" spc="95" dirty="0">
                <a:solidFill>
                  <a:srgbClr val="FDB913"/>
                </a:solidFill>
                <a:latin typeface="Arial"/>
                <a:cs typeface="Arial"/>
              </a:rPr>
              <a:t> </a:t>
            </a:r>
            <a:r>
              <a:rPr lang="pt-BR" sz="2400" b="1" dirty="0">
                <a:solidFill>
                  <a:srgbClr val="FFC000"/>
                </a:solidFill>
              </a:rPr>
              <a:t>mais provável</a:t>
            </a:r>
          </a:p>
          <a:p>
            <a:pPr marL="179705">
              <a:lnSpc>
                <a:spcPct val="150000"/>
              </a:lnSpc>
              <a:spcBef>
                <a:spcPts val="985"/>
              </a:spcBef>
            </a:pPr>
            <a:r>
              <a:rPr sz="2400" b="1" dirty="0">
                <a:solidFill>
                  <a:srgbClr val="BACAD3"/>
                </a:solidFill>
                <a:latin typeface="Arial"/>
                <a:cs typeface="Arial"/>
              </a:rPr>
              <a:t>1.3X</a:t>
            </a:r>
            <a:r>
              <a:rPr lang="pt-BR" sz="2400" b="1" dirty="0">
                <a:solidFill>
                  <a:srgbClr val="BACAD3"/>
                </a:solidFill>
                <a:latin typeface="Arial"/>
                <a:cs typeface="Arial"/>
              </a:rPr>
              <a:t> </a:t>
            </a:r>
            <a:r>
              <a:rPr lang="pt-BR" sz="2400" b="1" dirty="0">
                <a:solidFill>
                  <a:srgbClr val="BACAD3"/>
                </a:solidFill>
              </a:rPr>
              <a:t>mais provável</a:t>
            </a:r>
            <a:endParaRPr sz="2400" b="1" dirty="0">
              <a:solidFill>
                <a:srgbClr val="BACAD3"/>
              </a:solidFill>
              <a:latin typeface="Arial"/>
              <a:cs typeface="Arial"/>
            </a:endParaRPr>
          </a:p>
        </p:txBody>
      </p:sp>
      <p:sp>
        <p:nvSpPr>
          <p:cNvPr id="16" name="object 16"/>
          <p:cNvSpPr txBox="1"/>
          <p:nvPr/>
        </p:nvSpPr>
        <p:spPr>
          <a:xfrm>
            <a:off x="527260" y="7211731"/>
            <a:ext cx="2660015" cy="287258"/>
          </a:xfrm>
          <a:prstGeom prst="rect">
            <a:avLst/>
          </a:prstGeom>
        </p:spPr>
        <p:txBody>
          <a:bodyPr vert="horz" wrap="square" lIns="0" tIns="10160" rIns="0" bIns="0" rtlCol="0">
            <a:spAutoFit/>
          </a:bodyPr>
          <a:lstStyle/>
          <a:p>
            <a:r>
              <a:rPr lang="pt-BR" sz="900" dirty="0"/>
              <a:t>Tomada de decisão centralizada por meio da liderança executiva</a:t>
            </a:r>
          </a:p>
        </p:txBody>
      </p:sp>
      <p:sp>
        <p:nvSpPr>
          <p:cNvPr id="17" name="object 17"/>
          <p:cNvSpPr txBox="1"/>
          <p:nvPr/>
        </p:nvSpPr>
        <p:spPr>
          <a:xfrm>
            <a:off x="527260" y="7615325"/>
            <a:ext cx="1574590" cy="151323"/>
          </a:xfrm>
          <a:prstGeom prst="rect">
            <a:avLst/>
          </a:prstGeom>
        </p:spPr>
        <p:txBody>
          <a:bodyPr vert="horz" wrap="square" lIns="0" tIns="12700" rIns="0" bIns="0" rtlCol="0">
            <a:spAutoFit/>
          </a:bodyPr>
          <a:lstStyle/>
          <a:p>
            <a:r>
              <a:rPr lang="pt-BR" sz="900" dirty="0"/>
              <a:t>Planejamento adaptativo</a:t>
            </a:r>
          </a:p>
        </p:txBody>
      </p:sp>
      <p:sp>
        <p:nvSpPr>
          <p:cNvPr id="18" name="object 18"/>
          <p:cNvSpPr txBox="1"/>
          <p:nvPr/>
        </p:nvSpPr>
        <p:spPr>
          <a:xfrm>
            <a:off x="527260" y="7949081"/>
            <a:ext cx="2556510" cy="151323"/>
          </a:xfrm>
          <a:prstGeom prst="rect">
            <a:avLst/>
          </a:prstGeom>
        </p:spPr>
        <p:txBody>
          <a:bodyPr vert="horz" wrap="square" lIns="0" tIns="12700" rIns="0" bIns="0" rtlCol="0">
            <a:spAutoFit/>
          </a:bodyPr>
          <a:lstStyle/>
          <a:p>
            <a:r>
              <a:rPr lang="pt-BR" sz="900" dirty="0"/>
              <a:t>Planejamento abrangente de longo prazo</a:t>
            </a:r>
          </a:p>
        </p:txBody>
      </p:sp>
      <p:sp>
        <p:nvSpPr>
          <p:cNvPr id="19" name="object 19"/>
          <p:cNvSpPr txBox="1"/>
          <p:nvPr/>
        </p:nvSpPr>
        <p:spPr>
          <a:xfrm>
            <a:off x="527260" y="8616707"/>
            <a:ext cx="943610" cy="151323"/>
          </a:xfrm>
          <a:prstGeom prst="rect">
            <a:avLst/>
          </a:prstGeom>
        </p:spPr>
        <p:txBody>
          <a:bodyPr vert="horz" wrap="square" lIns="0" tIns="12700" rIns="0" bIns="0" rtlCol="0">
            <a:spAutoFit/>
          </a:bodyPr>
          <a:lstStyle/>
          <a:p>
            <a:r>
              <a:rPr lang="pt-BR" sz="900" dirty="0"/>
              <a:t>Análise de opções</a:t>
            </a:r>
          </a:p>
        </p:txBody>
      </p:sp>
      <p:sp>
        <p:nvSpPr>
          <p:cNvPr id="20" name="object 20"/>
          <p:cNvSpPr txBox="1"/>
          <p:nvPr/>
        </p:nvSpPr>
        <p:spPr>
          <a:xfrm>
            <a:off x="527260" y="9284334"/>
            <a:ext cx="1454150" cy="151323"/>
          </a:xfrm>
          <a:prstGeom prst="rect">
            <a:avLst/>
          </a:prstGeom>
        </p:spPr>
        <p:txBody>
          <a:bodyPr vert="horz" wrap="square" lIns="0" tIns="12700" rIns="0" bIns="0" rtlCol="0">
            <a:spAutoFit/>
          </a:bodyPr>
          <a:lstStyle/>
          <a:p>
            <a:r>
              <a:rPr lang="pt-BR" sz="900" dirty="0"/>
              <a:t>Estabelecer prazos firmes</a:t>
            </a:r>
          </a:p>
        </p:txBody>
      </p:sp>
      <p:sp>
        <p:nvSpPr>
          <p:cNvPr id="21" name="object 21"/>
          <p:cNvSpPr txBox="1"/>
          <p:nvPr/>
        </p:nvSpPr>
        <p:spPr>
          <a:xfrm>
            <a:off x="527260" y="8213114"/>
            <a:ext cx="2556510" cy="287258"/>
          </a:xfrm>
          <a:prstGeom prst="rect">
            <a:avLst/>
          </a:prstGeom>
        </p:spPr>
        <p:txBody>
          <a:bodyPr vert="horz" wrap="square" lIns="0" tIns="10160" rIns="0" bIns="0" rtlCol="0">
            <a:spAutoFit/>
          </a:bodyPr>
          <a:lstStyle/>
          <a:p>
            <a:r>
              <a:rPr lang="pt-BR" sz="900" dirty="0"/>
              <a:t>Buscar perspectivas diversas para orientar a direção estratégica</a:t>
            </a:r>
          </a:p>
        </p:txBody>
      </p:sp>
      <p:sp>
        <p:nvSpPr>
          <p:cNvPr id="22" name="object 22"/>
          <p:cNvSpPr txBox="1"/>
          <p:nvPr/>
        </p:nvSpPr>
        <p:spPr>
          <a:xfrm>
            <a:off x="527260" y="8950577"/>
            <a:ext cx="2336590" cy="151323"/>
          </a:xfrm>
          <a:prstGeom prst="rect">
            <a:avLst/>
          </a:prstGeom>
        </p:spPr>
        <p:txBody>
          <a:bodyPr vert="horz" wrap="square" lIns="0" tIns="12700" rIns="0" bIns="0" rtlCol="0">
            <a:spAutoFit/>
          </a:bodyPr>
          <a:lstStyle/>
          <a:p>
            <a:r>
              <a:rPr lang="pt-BR" sz="900" dirty="0"/>
              <a:t>Técnicas de planejamento de cenários</a:t>
            </a:r>
          </a:p>
        </p:txBody>
      </p:sp>
      <p:sp>
        <p:nvSpPr>
          <p:cNvPr id="23" name="object 23"/>
          <p:cNvSpPr txBox="1"/>
          <p:nvPr/>
        </p:nvSpPr>
        <p:spPr>
          <a:xfrm>
            <a:off x="527260" y="9618204"/>
            <a:ext cx="2107990" cy="151323"/>
          </a:xfrm>
          <a:prstGeom prst="rect">
            <a:avLst/>
          </a:prstGeom>
        </p:spPr>
        <p:txBody>
          <a:bodyPr vert="horz" wrap="square" lIns="0" tIns="12700" rIns="0" bIns="0" rtlCol="0">
            <a:spAutoFit/>
          </a:bodyPr>
          <a:lstStyle/>
          <a:p>
            <a:r>
              <a:rPr lang="pt-BR" sz="900" dirty="0"/>
              <a:t>Testar estratégias sob estresse</a:t>
            </a:r>
          </a:p>
        </p:txBody>
      </p:sp>
      <p:sp>
        <p:nvSpPr>
          <p:cNvPr id="24" name="object 24"/>
          <p:cNvSpPr txBox="1"/>
          <p:nvPr/>
        </p:nvSpPr>
        <p:spPr>
          <a:xfrm>
            <a:off x="527260" y="9951959"/>
            <a:ext cx="1953895" cy="151323"/>
          </a:xfrm>
          <a:prstGeom prst="rect">
            <a:avLst/>
          </a:prstGeom>
        </p:spPr>
        <p:txBody>
          <a:bodyPr vert="horz" wrap="square" lIns="0" tIns="12700" rIns="0" bIns="0" rtlCol="0">
            <a:spAutoFit/>
          </a:bodyPr>
          <a:lstStyle/>
          <a:p>
            <a:r>
              <a:rPr lang="pt-BR" sz="900" dirty="0"/>
              <a:t>Frameworks e matrizes de decisão</a:t>
            </a:r>
          </a:p>
        </p:txBody>
      </p:sp>
      <p:pic>
        <p:nvPicPr>
          <p:cNvPr id="25" name="object 25"/>
          <p:cNvPicPr/>
          <p:nvPr/>
        </p:nvPicPr>
        <p:blipFill>
          <a:blip r:embed="rId2" cstate="print"/>
          <a:stretch>
            <a:fillRect/>
          </a:stretch>
        </p:blipFill>
        <p:spPr>
          <a:xfrm>
            <a:off x="3869994" y="7255751"/>
            <a:ext cx="3150006" cy="225806"/>
          </a:xfrm>
          <a:prstGeom prst="rect">
            <a:avLst/>
          </a:prstGeom>
        </p:spPr>
      </p:pic>
      <p:pic>
        <p:nvPicPr>
          <p:cNvPr id="26" name="object 26"/>
          <p:cNvPicPr/>
          <p:nvPr/>
        </p:nvPicPr>
        <p:blipFill>
          <a:blip r:embed="rId3" cstate="print"/>
          <a:stretch>
            <a:fillRect/>
          </a:stretch>
        </p:blipFill>
        <p:spPr>
          <a:xfrm>
            <a:off x="3869995" y="8590978"/>
            <a:ext cx="2346350" cy="225805"/>
          </a:xfrm>
          <a:prstGeom prst="rect">
            <a:avLst/>
          </a:prstGeom>
        </p:spPr>
      </p:pic>
      <p:pic>
        <p:nvPicPr>
          <p:cNvPr id="27" name="object 27"/>
          <p:cNvPicPr/>
          <p:nvPr/>
        </p:nvPicPr>
        <p:blipFill>
          <a:blip r:embed="rId4" cstate="print"/>
          <a:stretch>
            <a:fillRect/>
          </a:stretch>
        </p:blipFill>
        <p:spPr>
          <a:xfrm>
            <a:off x="3869994" y="7589558"/>
            <a:ext cx="3083026" cy="225805"/>
          </a:xfrm>
          <a:prstGeom prst="rect">
            <a:avLst/>
          </a:prstGeom>
        </p:spPr>
      </p:pic>
      <p:pic>
        <p:nvPicPr>
          <p:cNvPr id="28" name="object 28"/>
          <p:cNvPicPr/>
          <p:nvPr/>
        </p:nvPicPr>
        <p:blipFill>
          <a:blip r:embed="rId5" cstate="print"/>
          <a:stretch>
            <a:fillRect/>
          </a:stretch>
        </p:blipFill>
        <p:spPr>
          <a:xfrm>
            <a:off x="3869994" y="8924773"/>
            <a:ext cx="2078469" cy="225806"/>
          </a:xfrm>
          <a:prstGeom prst="rect">
            <a:avLst/>
          </a:prstGeom>
        </p:spPr>
      </p:pic>
      <p:pic>
        <p:nvPicPr>
          <p:cNvPr id="29" name="object 29"/>
          <p:cNvPicPr/>
          <p:nvPr/>
        </p:nvPicPr>
        <p:blipFill>
          <a:blip r:embed="rId6" cstate="print"/>
          <a:stretch>
            <a:fillRect/>
          </a:stretch>
        </p:blipFill>
        <p:spPr>
          <a:xfrm>
            <a:off x="3869994" y="7923365"/>
            <a:ext cx="2815145" cy="225806"/>
          </a:xfrm>
          <a:prstGeom prst="rect">
            <a:avLst/>
          </a:prstGeom>
        </p:spPr>
      </p:pic>
      <p:pic>
        <p:nvPicPr>
          <p:cNvPr id="30" name="object 30"/>
          <p:cNvPicPr/>
          <p:nvPr/>
        </p:nvPicPr>
        <p:blipFill>
          <a:blip r:embed="rId7" cstate="print"/>
          <a:stretch>
            <a:fillRect/>
          </a:stretch>
        </p:blipFill>
        <p:spPr>
          <a:xfrm>
            <a:off x="3869995" y="9258592"/>
            <a:ext cx="1810575" cy="225806"/>
          </a:xfrm>
          <a:prstGeom prst="rect">
            <a:avLst/>
          </a:prstGeom>
        </p:spPr>
      </p:pic>
      <p:pic>
        <p:nvPicPr>
          <p:cNvPr id="31" name="object 31"/>
          <p:cNvPicPr/>
          <p:nvPr/>
        </p:nvPicPr>
        <p:blipFill>
          <a:blip r:embed="rId3" cstate="print"/>
          <a:stretch>
            <a:fillRect/>
          </a:stretch>
        </p:blipFill>
        <p:spPr>
          <a:xfrm>
            <a:off x="3869995" y="8257171"/>
            <a:ext cx="2346350" cy="225805"/>
          </a:xfrm>
          <a:prstGeom prst="rect">
            <a:avLst/>
          </a:prstGeom>
        </p:spPr>
      </p:pic>
      <p:pic>
        <p:nvPicPr>
          <p:cNvPr id="32" name="object 32"/>
          <p:cNvPicPr/>
          <p:nvPr/>
        </p:nvPicPr>
        <p:blipFill>
          <a:blip r:embed="rId8" cstate="print"/>
          <a:stretch>
            <a:fillRect/>
          </a:stretch>
        </p:blipFill>
        <p:spPr>
          <a:xfrm>
            <a:off x="3869994" y="9592386"/>
            <a:ext cx="1541513" cy="225805"/>
          </a:xfrm>
          <a:prstGeom prst="rect">
            <a:avLst/>
          </a:prstGeom>
        </p:spPr>
      </p:pic>
      <p:pic>
        <p:nvPicPr>
          <p:cNvPr id="33" name="object 33"/>
          <p:cNvPicPr/>
          <p:nvPr/>
        </p:nvPicPr>
        <p:blipFill>
          <a:blip r:embed="rId8" cstate="print"/>
          <a:stretch>
            <a:fillRect/>
          </a:stretch>
        </p:blipFill>
        <p:spPr>
          <a:xfrm>
            <a:off x="3869994" y="9926193"/>
            <a:ext cx="1541513" cy="225805"/>
          </a:xfrm>
          <a:prstGeom prst="rect">
            <a:avLst/>
          </a:prstGeom>
        </p:spPr>
      </p:pic>
      <p:sp>
        <p:nvSpPr>
          <p:cNvPr id="34" name="object 34"/>
          <p:cNvSpPr txBox="1"/>
          <p:nvPr/>
        </p:nvSpPr>
        <p:spPr>
          <a:xfrm>
            <a:off x="6726929" y="7281660"/>
            <a:ext cx="26987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47%</a:t>
            </a:r>
            <a:endParaRPr sz="900">
              <a:latin typeface="Arial"/>
              <a:cs typeface="Arial"/>
            </a:endParaRPr>
          </a:p>
        </p:txBody>
      </p:sp>
      <p:sp>
        <p:nvSpPr>
          <p:cNvPr id="35" name="object 35"/>
          <p:cNvSpPr txBox="1"/>
          <p:nvPr/>
        </p:nvSpPr>
        <p:spPr>
          <a:xfrm>
            <a:off x="5926944" y="8616913"/>
            <a:ext cx="26670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35%</a:t>
            </a:r>
            <a:endParaRPr sz="900">
              <a:latin typeface="Arial"/>
              <a:cs typeface="Arial"/>
            </a:endParaRPr>
          </a:p>
        </p:txBody>
      </p:sp>
      <p:sp>
        <p:nvSpPr>
          <p:cNvPr id="36" name="object 36"/>
          <p:cNvSpPr txBox="1"/>
          <p:nvPr/>
        </p:nvSpPr>
        <p:spPr>
          <a:xfrm>
            <a:off x="6651605" y="7615531"/>
            <a:ext cx="278130" cy="162560"/>
          </a:xfrm>
          <a:prstGeom prst="rect">
            <a:avLst/>
          </a:prstGeom>
        </p:spPr>
        <p:txBody>
          <a:bodyPr vert="horz" wrap="square" lIns="0" tIns="12700" rIns="0" bIns="0" rtlCol="0">
            <a:spAutoFit/>
          </a:bodyPr>
          <a:lstStyle/>
          <a:p>
            <a:pPr marL="12700">
              <a:lnSpc>
                <a:spcPct val="100000"/>
              </a:lnSpc>
              <a:spcBef>
                <a:spcPts val="100"/>
              </a:spcBef>
            </a:pPr>
            <a:r>
              <a:rPr sz="900" b="1" spc="35" dirty="0">
                <a:solidFill>
                  <a:srgbClr val="FFFFFF"/>
                </a:solidFill>
                <a:latin typeface="Arial"/>
                <a:cs typeface="Arial"/>
              </a:rPr>
              <a:t>46%</a:t>
            </a:r>
            <a:endParaRPr sz="900">
              <a:latin typeface="Arial"/>
              <a:cs typeface="Arial"/>
            </a:endParaRPr>
          </a:p>
        </p:txBody>
      </p:sp>
      <p:sp>
        <p:nvSpPr>
          <p:cNvPr id="37" name="object 37"/>
          <p:cNvSpPr txBox="1"/>
          <p:nvPr/>
        </p:nvSpPr>
        <p:spPr>
          <a:xfrm>
            <a:off x="5682227" y="8950783"/>
            <a:ext cx="243204"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31%</a:t>
            </a:r>
            <a:endParaRPr sz="900">
              <a:latin typeface="Arial"/>
              <a:cs typeface="Arial"/>
            </a:endParaRPr>
          </a:p>
        </p:txBody>
      </p:sp>
      <p:sp>
        <p:nvSpPr>
          <p:cNvPr id="38" name="object 38"/>
          <p:cNvSpPr txBox="1"/>
          <p:nvPr/>
        </p:nvSpPr>
        <p:spPr>
          <a:xfrm>
            <a:off x="6388144" y="7949401"/>
            <a:ext cx="27368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42%</a:t>
            </a:r>
            <a:endParaRPr sz="900">
              <a:latin typeface="Arial"/>
              <a:cs typeface="Arial"/>
            </a:endParaRPr>
          </a:p>
        </p:txBody>
      </p:sp>
      <p:sp>
        <p:nvSpPr>
          <p:cNvPr id="39" name="object 39"/>
          <p:cNvSpPr txBox="1"/>
          <p:nvPr/>
        </p:nvSpPr>
        <p:spPr>
          <a:xfrm>
            <a:off x="5392134" y="9284654"/>
            <a:ext cx="26543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27%</a:t>
            </a:r>
            <a:endParaRPr sz="900">
              <a:latin typeface="Arial"/>
              <a:cs typeface="Arial"/>
            </a:endParaRPr>
          </a:p>
        </p:txBody>
      </p:sp>
      <p:sp>
        <p:nvSpPr>
          <p:cNvPr id="40" name="object 40"/>
          <p:cNvSpPr txBox="1"/>
          <p:nvPr/>
        </p:nvSpPr>
        <p:spPr>
          <a:xfrm>
            <a:off x="5926829" y="8283271"/>
            <a:ext cx="26670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35%</a:t>
            </a:r>
            <a:endParaRPr sz="900">
              <a:latin typeface="Arial"/>
              <a:cs typeface="Arial"/>
            </a:endParaRPr>
          </a:p>
        </p:txBody>
      </p:sp>
      <p:sp>
        <p:nvSpPr>
          <p:cNvPr id="41" name="object 41"/>
          <p:cNvSpPr txBox="1"/>
          <p:nvPr/>
        </p:nvSpPr>
        <p:spPr>
          <a:xfrm>
            <a:off x="5122271" y="9618524"/>
            <a:ext cx="26606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23%</a:t>
            </a:r>
            <a:endParaRPr sz="900">
              <a:latin typeface="Arial"/>
              <a:cs typeface="Arial"/>
            </a:endParaRPr>
          </a:p>
        </p:txBody>
      </p:sp>
      <p:sp>
        <p:nvSpPr>
          <p:cNvPr id="42" name="object 42"/>
          <p:cNvSpPr txBox="1"/>
          <p:nvPr/>
        </p:nvSpPr>
        <p:spPr>
          <a:xfrm>
            <a:off x="5122271" y="9952280"/>
            <a:ext cx="26606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23%</a:t>
            </a:r>
            <a:endParaRPr sz="900">
              <a:latin typeface="Arial"/>
              <a:cs typeface="Arial"/>
            </a:endParaRPr>
          </a:p>
        </p:txBody>
      </p:sp>
      <p:sp>
        <p:nvSpPr>
          <p:cNvPr id="44" name="CaixaDeTexto 43">
            <a:extLst>
              <a:ext uri="{FF2B5EF4-FFF2-40B4-BE49-F238E27FC236}">
                <a16:creationId xmlns:a16="http://schemas.microsoft.com/office/drawing/2014/main" id="{A9BA656F-0836-CAFB-2610-8ABEA76A7E08}"/>
              </a:ext>
            </a:extLst>
          </p:cNvPr>
          <p:cNvSpPr txBox="1"/>
          <p:nvPr/>
        </p:nvSpPr>
        <p:spPr>
          <a:xfrm>
            <a:off x="3981625" y="2391747"/>
            <a:ext cx="2903858" cy="415498"/>
          </a:xfrm>
          <a:prstGeom prst="rect">
            <a:avLst/>
          </a:prstGeom>
          <a:noFill/>
        </p:spPr>
        <p:txBody>
          <a:bodyPr wrap="square">
            <a:spAutoFit/>
          </a:bodyPr>
          <a:lstStyle/>
          <a:p>
            <a:r>
              <a:rPr lang="pt-BR" sz="1000" dirty="0"/>
              <a:t>As empresas de melhor desempenho em termos de crescimento de lucro são:</a:t>
            </a:r>
          </a:p>
        </p:txBody>
      </p:sp>
      <p:sp>
        <p:nvSpPr>
          <p:cNvPr id="46" name="CaixaDeTexto 45">
            <a:extLst>
              <a:ext uri="{FF2B5EF4-FFF2-40B4-BE49-F238E27FC236}">
                <a16:creationId xmlns:a16="http://schemas.microsoft.com/office/drawing/2014/main" id="{8375F65E-843E-A3CC-6FBF-83A463F7785B}"/>
              </a:ext>
            </a:extLst>
          </p:cNvPr>
          <p:cNvSpPr txBox="1"/>
          <p:nvPr/>
        </p:nvSpPr>
        <p:spPr>
          <a:xfrm>
            <a:off x="3989763" y="3216375"/>
            <a:ext cx="3776662" cy="246221"/>
          </a:xfrm>
          <a:prstGeom prst="rect">
            <a:avLst/>
          </a:prstGeom>
          <a:noFill/>
        </p:spPr>
        <p:txBody>
          <a:bodyPr wrap="square">
            <a:spAutoFit/>
          </a:bodyPr>
          <a:lstStyle/>
          <a:p>
            <a:r>
              <a:rPr lang="pt-BR" sz="1000" dirty="0"/>
              <a:t>Para usar o planejamento adaptativo</a:t>
            </a:r>
          </a:p>
        </p:txBody>
      </p:sp>
      <p:sp>
        <p:nvSpPr>
          <p:cNvPr id="48" name="CaixaDeTexto 47">
            <a:extLst>
              <a:ext uri="{FF2B5EF4-FFF2-40B4-BE49-F238E27FC236}">
                <a16:creationId xmlns:a16="http://schemas.microsoft.com/office/drawing/2014/main" id="{B1BC8A1A-258F-B8F0-047B-A438DBA8C1CE}"/>
              </a:ext>
            </a:extLst>
          </p:cNvPr>
          <p:cNvSpPr txBox="1"/>
          <p:nvPr/>
        </p:nvSpPr>
        <p:spPr>
          <a:xfrm>
            <a:off x="3926509" y="5256768"/>
            <a:ext cx="2903858" cy="400110"/>
          </a:xfrm>
          <a:prstGeom prst="rect">
            <a:avLst/>
          </a:prstGeom>
          <a:noFill/>
        </p:spPr>
        <p:txBody>
          <a:bodyPr wrap="square">
            <a:spAutoFit/>
          </a:bodyPr>
          <a:lstStyle/>
          <a:p>
            <a:r>
              <a:rPr lang="pt-BR" sz="1000" dirty="0"/>
              <a:t>Para investir em tecnologia de tomada de decisão automatizada e impulsionada por IA</a:t>
            </a:r>
          </a:p>
        </p:txBody>
      </p:sp>
      <p:sp>
        <p:nvSpPr>
          <p:cNvPr id="50" name="CaixaDeTexto 49">
            <a:extLst>
              <a:ext uri="{FF2B5EF4-FFF2-40B4-BE49-F238E27FC236}">
                <a16:creationId xmlns:a16="http://schemas.microsoft.com/office/drawing/2014/main" id="{8F61762B-DE70-5EBF-FC53-E6DD7815DD3A}"/>
              </a:ext>
            </a:extLst>
          </p:cNvPr>
          <p:cNvSpPr txBox="1"/>
          <p:nvPr/>
        </p:nvSpPr>
        <p:spPr>
          <a:xfrm>
            <a:off x="3937376" y="4532414"/>
            <a:ext cx="2992359" cy="400110"/>
          </a:xfrm>
          <a:prstGeom prst="rect">
            <a:avLst/>
          </a:prstGeom>
          <a:noFill/>
        </p:spPr>
        <p:txBody>
          <a:bodyPr wrap="square">
            <a:spAutoFit/>
          </a:bodyPr>
          <a:lstStyle/>
          <a:p>
            <a:r>
              <a:rPr lang="pt-BR" sz="1000" dirty="0"/>
              <a:t>Para investir em ferramentas de inteligência de negócios e visualização de dados</a:t>
            </a:r>
          </a:p>
        </p:txBody>
      </p:sp>
      <p:sp>
        <p:nvSpPr>
          <p:cNvPr id="52" name="CaixaDeTexto 51">
            <a:extLst>
              <a:ext uri="{FF2B5EF4-FFF2-40B4-BE49-F238E27FC236}">
                <a16:creationId xmlns:a16="http://schemas.microsoft.com/office/drawing/2014/main" id="{285F184B-EDF7-D2B6-7F6C-86489D92A476}"/>
              </a:ext>
            </a:extLst>
          </p:cNvPr>
          <p:cNvSpPr txBox="1"/>
          <p:nvPr/>
        </p:nvSpPr>
        <p:spPr>
          <a:xfrm>
            <a:off x="3956901" y="3927071"/>
            <a:ext cx="3881436" cy="246221"/>
          </a:xfrm>
          <a:prstGeom prst="rect">
            <a:avLst/>
          </a:prstGeom>
          <a:noFill/>
        </p:spPr>
        <p:txBody>
          <a:bodyPr wrap="square">
            <a:spAutoFit/>
          </a:bodyPr>
          <a:lstStyle/>
          <a:p>
            <a:r>
              <a:rPr lang="pt-BR" sz="1000" dirty="0"/>
              <a:t>Para buscar perspectivas diversas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8" y="506981"/>
            <a:ext cx="3555791"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14</a:t>
            </a:r>
            <a:r>
              <a:rPr sz="800" b="1" spc="280"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4" name="object 4" descr="$PPTXTitle"/>
          <p:cNvSpPr txBox="1">
            <a:spLocks noGrp="1"/>
          </p:cNvSpPr>
          <p:nvPr>
            <p:ph type="title"/>
          </p:nvPr>
        </p:nvSpPr>
        <p:spPr>
          <a:xfrm>
            <a:off x="517780" y="1397057"/>
            <a:ext cx="4327269" cy="1213152"/>
          </a:xfrm>
          <a:prstGeom prst="rect">
            <a:avLst/>
          </a:prstGeom>
        </p:spPr>
        <p:txBody>
          <a:bodyPr vert="horz" wrap="square" lIns="0" tIns="104139" rIns="0" bIns="0" rtlCol="0">
            <a:spAutoFit/>
          </a:bodyPr>
          <a:lstStyle/>
          <a:p>
            <a:r>
              <a:rPr lang="pt-BR" sz="3600" dirty="0"/>
              <a:t>RESPONDENDO COM AGILIDADE</a:t>
            </a:r>
          </a:p>
        </p:txBody>
      </p:sp>
      <p:sp>
        <p:nvSpPr>
          <p:cNvPr id="5" name="object 5"/>
          <p:cNvSpPr txBox="1"/>
          <p:nvPr/>
        </p:nvSpPr>
        <p:spPr>
          <a:xfrm>
            <a:off x="517781" y="2607893"/>
            <a:ext cx="4919345" cy="1222066"/>
          </a:xfrm>
          <a:prstGeom prst="rect">
            <a:avLst/>
          </a:prstGeom>
        </p:spPr>
        <p:txBody>
          <a:bodyPr vert="horz" wrap="square" lIns="0" tIns="12700" rIns="0" bIns="0" rtlCol="0">
            <a:spAutoFit/>
          </a:bodyPr>
          <a:lstStyle/>
          <a:p>
            <a:pPr marL="12700" marR="5080">
              <a:lnSpc>
                <a:spcPct val="121200"/>
              </a:lnSpc>
              <a:spcBef>
                <a:spcPts val="100"/>
              </a:spcBef>
            </a:pPr>
            <a:r>
              <a:rPr lang="pt-BR" sz="1100" dirty="0">
                <a:solidFill>
                  <a:schemeClr val="bg1"/>
                </a:solidFill>
              </a:rPr>
              <a:t>Quando se trata de execução, as empresas estão cada vez mais focadas em “colocar a casa em ordem”. A principal prioridade para 58% dos líderes é melhorar a eficiência operacional nos próximos doze meses. O foco em eficiência e excelência de processos tem fornecido às empresas uma base sólida para confiança e expansão. Esse alicerce é essencial para responder de forma mais rápida e ágil a condições operacionais voláteis e desafiadoras.</a:t>
            </a:r>
            <a:endParaRPr sz="1100" dirty="0">
              <a:solidFill>
                <a:schemeClr val="bg1"/>
              </a:solidFill>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11651" y="506982"/>
            <a:ext cx="2721456"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15</a:t>
            </a:r>
            <a:endParaRPr sz="800" dirty="0">
              <a:latin typeface="Arial"/>
              <a:cs typeface="Arial"/>
            </a:endParaRPr>
          </a:p>
        </p:txBody>
      </p:sp>
      <p:sp>
        <p:nvSpPr>
          <p:cNvPr id="3" name="object 3"/>
          <p:cNvSpPr txBox="1"/>
          <p:nvPr/>
        </p:nvSpPr>
        <p:spPr>
          <a:xfrm>
            <a:off x="527260" y="1426323"/>
            <a:ext cx="3030220" cy="1623842"/>
          </a:xfrm>
          <a:prstGeom prst="rect">
            <a:avLst/>
          </a:prstGeom>
        </p:spPr>
        <p:txBody>
          <a:bodyPr vert="horz" wrap="square" lIns="0" tIns="12700" rIns="0" bIns="0" rtlCol="0">
            <a:spAutoFit/>
          </a:bodyPr>
          <a:lstStyle/>
          <a:p>
            <a:pPr marL="12700" marR="5080">
              <a:lnSpc>
                <a:spcPct val="120300"/>
              </a:lnSpc>
              <a:spcBef>
                <a:spcPts val="100"/>
              </a:spcBef>
            </a:pPr>
            <a:r>
              <a:rPr lang="pt-BR" sz="800" dirty="0"/>
              <a:t>Quase metade também busca reduzir custos. Embora essa ação tenha caído na lista de preocupações imediatas, as empresas começam a colher os benefícios da automação com IA. “Com eficiência operacional, você pode fazer com que seus processos e sistemas funcionem melhor e reduzir o custo de entrega dos serviços. E essa redução do custo do serviço está significativamente relacionada à diminuição de pessoal”, diz Michael Hinshaw. A adoção de novas tecnologias continua sendo uma prioridade-chave de ativação para 55% em 2026, enquanto mais de um terço dos líderes ainda reconhece lacunas em suas capacidades digitais e de IA.</a:t>
            </a:r>
            <a:endParaRPr sz="800" dirty="0">
              <a:latin typeface="Tahoma"/>
              <a:cs typeface="Tahoma"/>
            </a:endParaRPr>
          </a:p>
        </p:txBody>
      </p:sp>
      <p:sp>
        <p:nvSpPr>
          <p:cNvPr id="4" name="object 4"/>
          <p:cNvSpPr txBox="1"/>
          <p:nvPr/>
        </p:nvSpPr>
        <p:spPr>
          <a:xfrm>
            <a:off x="527260" y="3138835"/>
            <a:ext cx="3175635" cy="1919308"/>
          </a:xfrm>
          <a:prstGeom prst="rect">
            <a:avLst/>
          </a:prstGeom>
        </p:spPr>
        <p:txBody>
          <a:bodyPr vert="horz" wrap="square" lIns="0" tIns="12700" rIns="0" bIns="0" rtlCol="0">
            <a:spAutoFit/>
          </a:bodyPr>
          <a:lstStyle/>
          <a:p>
            <a:pPr marL="12700" marR="51435">
              <a:lnSpc>
                <a:spcPct val="120300"/>
              </a:lnSpc>
              <a:spcBef>
                <a:spcPts val="100"/>
              </a:spcBef>
            </a:pPr>
            <a:r>
              <a:rPr lang="pt-BR" sz="800" dirty="0"/>
              <a:t>Os líderes percebem que as tecnologias emergentes são fundamentais para alcançar um crescimento mais rápido dos negócios. “Os negócios agora acontecem em uma dinâmica não linear”, acrescenta Nils Müller. “As empresas surgem com uma avaliação de bilhões de dólares em poucos meses, muitas vezes graças a conhecimentos intangíveis, como patentes, dados e algoritmos.” Desde o início da década, temos visto empresas mais rápidas, impulsionadas pela tecnologia, disruptando setores como finanças, seguros e entretenimento, entre outros. Müller prevê que, no futuro, cada vez mais bancos serão compostos principalmente por “algoritmos e capacidades de IA, como hyperscalers”, e instituições tradicionais poderão ter dificuldade em se manter competitivas, a menos que também se transformem.</a:t>
            </a:r>
            <a:endParaRPr sz="800" dirty="0">
              <a:latin typeface="Tahoma"/>
              <a:cs typeface="Tahoma"/>
            </a:endParaRPr>
          </a:p>
        </p:txBody>
      </p:sp>
      <p:sp>
        <p:nvSpPr>
          <p:cNvPr id="5" name="object 5"/>
          <p:cNvSpPr txBox="1"/>
          <p:nvPr/>
        </p:nvSpPr>
        <p:spPr>
          <a:xfrm>
            <a:off x="517735" y="5163210"/>
            <a:ext cx="3154680" cy="997709"/>
          </a:xfrm>
          <a:prstGeom prst="rect">
            <a:avLst/>
          </a:prstGeom>
        </p:spPr>
        <p:txBody>
          <a:bodyPr vert="horz" wrap="square" lIns="0" tIns="12700" rIns="0" bIns="0" rtlCol="0">
            <a:spAutoFit/>
          </a:bodyPr>
          <a:lstStyle/>
          <a:p>
            <a:r>
              <a:rPr lang="pt-BR" sz="800" dirty="0"/>
              <a:t>Indústrias intensivas em ativos também ganharam maior velocidade e agilidade graças às tecnologias emergentes. A entrada da Xiaomi no mercado de veículos elétricos ilustra como ciclos estratégicos rápidos e automação extrema podem acelerar a diversificação em uma velocidade notável. Em 2021, a empresa de eletrônicos de consumo criou uma subsidiária dedicada a veículos elétricos e, em dezembro de 2023, lançou seu primeiro modelo, o SU7. A demanda disparou imediatamente.</a:t>
            </a:r>
          </a:p>
        </p:txBody>
      </p:sp>
      <p:sp>
        <p:nvSpPr>
          <p:cNvPr id="6" name="object 6"/>
          <p:cNvSpPr txBox="1"/>
          <p:nvPr/>
        </p:nvSpPr>
        <p:spPr>
          <a:xfrm>
            <a:off x="510237" y="6265968"/>
            <a:ext cx="3211195" cy="2232150"/>
          </a:xfrm>
          <a:prstGeom prst="rect">
            <a:avLst/>
          </a:prstGeom>
        </p:spPr>
        <p:txBody>
          <a:bodyPr vert="horz" wrap="square" lIns="0" tIns="12065" rIns="0" bIns="0" rtlCol="0">
            <a:spAutoFit/>
          </a:bodyPr>
          <a:lstStyle/>
          <a:p>
            <a:pPr marL="38100" marR="147955">
              <a:lnSpc>
                <a:spcPct val="120500"/>
              </a:lnSpc>
              <a:spcBef>
                <a:spcPts val="95"/>
              </a:spcBef>
            </a:pPr>
            <a:r>
              <a:rPr lang="pt-BR" sz="800" dirty="0"/>
              <a:t>A Xiaomi aumentou sua meta de entregas para 2024 três vezes, de 76.000 unidades para 130.000 em meados de novembro, e espera-se que alcance 400.000 em 2025. A automação é central para esse desempenho. A Xiaomi informa que 100% dos processos-chave da carroçaria estão totalmente automatizados e que a taxa geral de automação é de 91%, suportada por 39 robôs ao longo da linha de montagem. É um dos apenas dois sistemas na China capazes de realizar a montagem totalmente automatizada de quatro portas, dois capôs e para-lamas, atingindo tolerâncias de ±0,5 mm e vãos de carroceria excepcionalmente estreitos. Os robôs também realizam pintura e acabamento. De forma crucial, a Xiaomi consegue reprogramar o sistema em 40 minutos por meio de um protocolo rápido de troca de cores, permitindo que a linha SU7 seja oferecida em nove cores — muito acima da média da indústria, que é de seis.</a:t>
            </a:r>
            <a:endParaRPr sz="800" dirty="0">
              <a:latin typeface="Tahoma"/>
              <a:cs typeface="Tahoma"/>
            </a:endParaRPr>
          </a:p>
        </p:txBody>
      </p:sp>
      <p:sp>
        <p:nvSpPr>
          <p:cNvPr id="7" name="object 7"/>
          <p:cNvSpPr/>
          <p:nvPr/>
        </p:nvSpPr>
        <p:spPr>
          <a:xfrm>
            <a:off x="3869999" y="3786778"/>
            <a:ext cx="3150235" cy="0"/>
          </a:xfrm>
          <a:custGeom>
            <a:avLst/>
            <a:gdLst/>
            <a:ahLst/>
            <a:cxnLst/>
            <a:rect l="l" t="t" r="r" b="b"/>
            <a:pathLst>
              <a:path w="3150234">
                <a:moveTo>
                  <a:pt x="0" y="0"/>
                </a:moveTo>
                <a:lnTo>
                  <a:pt x="3149993" y="0"/>
                </a:lnTo>
              </a:path>
            </a:pathLst>
          </a:custGeom>
          <a:ln w="6350">
            <a:solidFill>
              <a:srgbClr val="005D77"/>
            </a:solidFill>
          </a:ln>
        </p:spPr>
        <p:txBody>
          <a:bodyPr wrap="square" lIns="0" tIns="0" rIns="0" bIns="0" rtlCol="0"/>
          <a:lstStyle/>
          <a:p>
            <a:endParaRPr/>
          </a:p>
        </p:txBody>
      </p:sp>
      <p:sp>
        <p:nvSpPr>
          <p:cNvPr id="8" name="object 8"/>
          <p:cNvSpPr txBox="1"/>
          <p:nvPr/>
        </p:nvSpPr>
        <p:spPr>
          <a:xfrm>
            <a:off x="3857299" y="3765762"/>
            <a:ext cx="3349951" cy="550151"/>
          </a:xfrm>
          <a:prstGeom prst="rect">
            <a:avLst/>
          </a:prstGeom>
        </p:spPr>
        <p:txBody>
          <a:bodyPr vert="horz" wrap="square" lIns="0" tIns="87630" rIns="0" bIns="0" rtlCol="0">
            <a:spAutoFit/>
          </a:bodyPr>
          <a:lstStyle/>
          <a:p>
            <a:pPr marL="12700">
              <a:lnSpc>
                <a:spcPct val="100000"/>
              </a:lnSpc>
              <a:spcBef>
                <a:spcPts val="690"/>
              </a:spcBef>
            </a:pPr>
            <a:r>
              <a:rPr lang="pt-BR" sz="1000" b="1" dirty="0">
                <a:solidFill>
                  <a:srgbClr val="0093A7"/>
                </a:solidFill>
              </a:rPr>
              <a:t>PRINCIPAIS AÇÕES PARA CRESCIMENTO EM 2026</a:t>
            </a:r>
            <a:br>
              <a:rPr lang="pt-BR" sz="1000" dirty="0"/>
            </a:br>
            <a:r>
              <a:rPr lang="pt-BR" sz="1000" dirty="0"/>
              <a:t>P: Quais das seguintes ações você planeja realizar nos próximos 12 meses para impulsionar o crescimento?</a:t>
            </a:r>
            <a:endParaRPr sz="1000" dirty="0">
              <a:latin typeface="Tahoma"/>
              <a:cs typeface="Tahoma"/>
            </a:endParaRPr>
          </a:p>
        </p:txBody>
      </p:sp>
      <p:sp>
        <p:nvSpPr>
          <p:cNvPr id="9" name="object 9"/>
          <p:cNvSpPr txBox="1"/>
          <p:nvPr/>
        </p:nvSpPr>
        <p:spPr>
          <a:xfrm>
            <a:off x="3857299" y="4505134"/>
            <a:ext cx="1837689" cy="151323"/>
          </a:xfrm>
          <a:prstGeom prst="rect">
            <a:avLst/>
          </a:prstGeom>
        </p:spPr>
        <p:txBody>
          <a:bodyPr vert="horz" wrap="square" lIns="0" tIns="12700" rIns="0" bIns="0" rtlCol="0">
            <a:spAutoFit/>
          </a:bodyPr>
          <a:lstStyle/>
          <a:p>
            <a:r>
              <a:rPr lang="pt-BR" sz="900" dirty="0"/>
              <a:t>Melhorar a eficiência operacional</a:t>
            </a:r>
          </a:p>
        </p:txBody>
      </p:sp>
      <p:sp>
        <p:nvSpPr>
          <p:cNvPr id="10" name="object 10"/>
          <p:cNvSpPr txBox="1"/>
          <p:nvPr/>
        </p:nvSpPr>
        <p:spPr>
          <a:xfrm>
            <a:off x="3857299" y="4964163"/>
            <a:ext cx="1491615" cy="151323"/>
          </a:xfrm>
          <a:prstGeom prst="rect">
            <a:avLst/>
          </a:prstGeom>
        </p:spPr>
        <p:txBody>
          <a:bodyPr vert="horz" wrap="square" lIns="0" tIns="12700" rIns="0" bIns="0" rtlCol="0">
            <a:spAutoFit/>
          </a:bodyPr>
          <a:lstStyle/>
          <a:p>
            <a:r>
              <a:rPr lang="pt-BR" sz="900" dirty="0"/>
              <a:t>Adotar novas tecnologias</a:t>
            </a:r>
          </a:p>
        </p:txBody>
      </p:sp>
      <p:sp>
        <p:nvSpPr>
          <p:cNvPr id="11" name="object 11"/>
          <p:cNvSpPr txBox="1"/>
          <p:nvPr/>
        </p:nvSpPr>
        <p:spPr>
          <a:xfrm>
            <a:off x="3857299" y="5423192"/>
            <a:ext cx="1336040" cy="151323"/>
          </a:xfrm>
          <a:prstGeom prst="rect">
            <a:avLst/>
          </a:prstGeom>
        </p:spPr>
        <p:txBody>
          <a:bodyPr vert="horz" wrap="square" lIns="0" tIns="12700" rIns="0" bIns="0" rtlCol="0">
            <a:spAutoFit/>
          </a:bodyPr>
          <a:lstStyle/>
          <a:p>
            <a:r>
              <a:rPr lang="pt-BR" sz="900" dirty="0"/>
              <a:t>Focar nos clientes</a:t>
            </a:r>
          </a:p>
        </p:txBody>
      </p:sp>
      <p:sp>
        <p:nvSpPr>
          <p:cNvPr id="12" name="object 12"/>
          <p:cNvSpPr txBox="1"/>
          <p:nvPr/>
        </p:nvSpPr>
        <p:spPr>
          <a:xfrm>
            <a:off x="3857299" y="5882221"/>
            <a:ext cx="887730" cy="151323"/>
          </a:xfrm>
          <a:prstGeom prst="rect">
            <a:avLst/>
          </a:prstGeom>
        </p:spPr>
        <p:txBody>
          <a:bodyPr vert="horz" wrap="square" lIns="0" tIns="12700" rIns="0" bIns="0" rtlCol="0">
            <a:spAutoFit/>
          </a:bodyPr>
          <a:lstStyle/>
          <a:p>
            <a:r>
              <a:rPr lang="pt-BR" sz="900" dirty="0"/>
              <a:t>Reduzir custos</a:t>
            </a:r>
          </a:p>
        </p:txBody>
      </p:sp>
      <p:sp>
        <p:nvSpPr>
          <p:cNvPr id="13" name="object 13"/>
          <p:cNvSpPr txBox="1"/>
          <p:nvPr/>
        </p:nvSpPr>
        <p:spPr>
          <a:xfrm>
            <a:off x="3857299" y="6341249"/>
            <a:ext cx="1370330" cy="151323"/>
          </a:xfrm>
          <a:prstGeom prst="rect">
            <a:avLst/>
          </a:prstGeom>
        </p:spPr>
        <p:txBody>
          <a:bodyPr vert="horz" wrap="square" lIns="0" tIns="12700" rIns="0" bIns="0" rtlCol="0">
            <a:spAutoFit/>
          </a:bodyPr>
          <a:lstStyle/>
          <a:p>
            <a:r>
              <a:rPr lang="pt-BR" sz="900" dirty="0"/>
              <a:t>Investir em sua equipe</a:t>
            </a:r>
          </a:p>
        </p:txBody>
      </p:sp>
      <p:sp>
        <p:nvSpPr>
          <p:cNvPr id="14" name="object 14"/>
          <p:cNvSpPr txBox="1"/>
          <p:nvPr/>
        </p:nvSpPr>
        <p:spPr>
          <a:xfrm>
            <a:off x="3857299" y="6800278"/>
            <a:ext cx="1322705" cy="151323"/>
          </a:xfrm>
          <a:prstGeom prst="rect">
            <a:avLst/>
          </a:prstGeom>
        </p:spPr>
        <p:txBody>
          <a:bodyPr vert="horz" wrap="square" lIns="0" tIns="12700" rIns="0" bIns="0" rtlCol="0">
            <a:spAutoFit/>
          </a:bodyPr>
          <a:lstStyle/>
          <a:p>
            <a:r>
              <a:rPr lang="pt-BR" sz="900" dirty="0"/>
              <a:t>Revisar nossa estratégia</a:t>
            </a:r>
          </a:p>
        </p:txBody>
      </p:sp>
      <p:sp>
        <p:nvSpPr>
          <p:cNvPr id="15" name="object 15"/>
          <p:cNvSpPr txBox="1"/>
          <p:nvPr/>
        </p:nvSpPr>
        <p:spPr>
          <a:xfrm>
            <a:off x="3857299" y="7259307"/>
            <a:ext cx="2056130" cy="151323"/>
          </a:xfrm>
          <a:prstGeom prst="rect">
            <a:avLst/>
          </a:prstGeom>
        </p:spPr>
        <p:txBody>
          <a:bodyPr vert="horz" wrap="square" lIns="0" tIns="12700" rIns="0" bIns="0" rtlCol="0">
            <a:spAutoFit/>
          </a:bodyPr>
          <a:lstStyle/>
          <a:p>
            <a:r>
              <a:rPr lang="pt-BR" sz="900" dirty="0"/>
              <a:t>Lançar novos produtos ou serviços</a:t>
            </a:r>
          </a:p>
        </p:txBody>
      </p:sp>
      <p:pic>
        <p:nvPicPr>
          <p:cNvPr id="16" name="object 16"/>
          <p:cNvPicPr/>
          <p:nvPr/>
        </p:nvPicPr>
        <p:blipFill>
          <a:blip r:embed="rId2" cstate="print"/>
          <a:stretch>
            <a:fillRect/>
          </a:stretch>
        </p:blipFill>
        <p:spPr>
          <a:xfrm>
            <a:off x="3869994" y="4723206"/>
            <a:ext cx="3150006" cy="179997"/>
          </a:xfrm>
          <a:prstGeom prst="rect">
            <a:avLst/>
          </a:prstGeom>
        </p:spPr>
      </p:pic>
      <p:pic>
        <p:nvPicPr>
          <p:cNvPr id="17" name="object 17"/>
          <p:cNvPicPr/>
          <p:nvPr/>
        </p:nvPicPr>
        <p:blipFill>
          <a:blip r:embed="rId3" cstate="print"/>
          <a:stretch>
            <a:fillRect/>
          </a:stretch>
        </p:blipFill>
        <p:spPr>
          <a:xfrm>
            <a:off x="3869994" y="5182260"/>
            <a:ext cx="2987065" cy="179997"/>
          </a:xfrm>
          <a:prstGeom prst="rect">
            <a:avLst/>
          </a:prstGeom>
        </p:spPr>
      </p:pic>
      <p:pic>
        <p:nvPicPr>
          <p:cNvPr id="18" name="object 18"/>
          <p:cNvPicPr/>
          <p:nvPr/>
        </p:nvPicPr>
        <p:blipFill>
          <a:blip r:embed="rId4" cstate="print"/>
          <a:stretch>
            <a:fillRect/>
          </a:stretch>
        </p:blipFill>
        <p:spPr>
          <a:xfrm>
            <a:off x="3869994" y="5641302"/>
            <a:ext cx="2661208" cy="179997"/>
          </a:xfrm>
          <a:prstGeom prst="rect">
            <a:avLst/>
          </a:prstGeom>
        </p:spPr>
      </p:pic>
      <p:pic>
        <p:nvPicPr>
          <p:cNvPr id="19" name="object 19"/>
          <p:cNvPicPr/>
          <p:nvPr/>
        </p:nvPicPr>
        <p:blipFill>
          <a:blip r:embed="rId5" cstate="print"/>
          <a:stretch>
            <a:fillRect/>
          </a:stretch>
        </p:blipFill>
        <p:spPr>
          <a:xfrm>
            <a:off x="3869994" y="6100356"/>
            <a:ext cx="2498280" cy="179997"/>
          </a:xfrm>
          <a:prstGeom prst="rect">
            <a:avLst/>
          </a:prstGeom>
        </p:spPr>
      </p:pic>
      <p:pic>
        <p:nvPicPr>
          <p:cNvPr id="20" name="object 20"/>
          <p:cNvPicPr/>
          <p:nvPr/>
        </p:nvPicPr>
        <p:blipFill>
          <a:blip r:embed="rId6" cstate="print"/>
          <a:stretch>
            <a:fillRect/>
          </a:stretch>
        </p:blipFill>
        <p:spPr>
          <a:xfrm>
            <a:off x="3869994" y="6559410"/>
            <a:ext cx="2443962" cy="179997"/>
          </a:xfrm>
          <a:prstGeom prst="rect">
            <a:avLst/>
          </a:prstGeom>
        </p:spPr>
      </p:pic>
      <p:pic>
        <p:nvPicPr>
          <p:cNvPr id="21" name="object 21"/>
          <p:cNvPicPr/>
          <p:nvPr/>
        </p:nvPicPr>
        <p:blipFill>
          <a:blip r:embed="rId7" cstate="print"/>
          <a:stretch>
            <a:fillRect/>
          </a:stretch>
        </p:blipFill>
        <p:spPr>
          <a:xfrm>
            <a:off x="3869994" y="7018452"/>
            <a:ext cx="2172411" cy="179997"/>
          </a:xfrm>
          <a:prstGeom prst="rect">
            <a:avLst/>
          </a:prstGeom>
        </p:spPr>
      </p:pic>
      <p:pic>
        <p:nvPicPr>
          <p:cNvPr id="22" name="object 22"/>
          <p:cNvPicPr/>
          <p:nvPr/>
        </p:nvPicPr>
        <p:blipFill>
          <a:blip r:embed="rId8" cstate="print"/>
          <a:stretch>
            <a:fillRect/>
          </a:stretch>
        </p:blipFill>
        <p:spPr>
          <a:xfrm>
            <a:off x="3869994" y="7477506"/>
            <a:ext cx="2172411" cy="179997"/>
          </a:xfrm>
          <a:prstGeom prst="rect">
            <a:avLst/>
          </a:prstGeom>
        </p:spPr>
      </p:pic>
      <p:sp>
        <p:nvSpPr>
          <p:cNvPr id="23" name="object 23"/>
          <p:cNvSpPr txBox="1"/>
          <p:nvPr/>
        </p:nvSpPr>
        <p:spPr>
          <a:xfrm>
            <a:off x="6728988" y="4726207"/>
            <a:ext cx="26797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58%</a:t>
            </a:r>
            <a:endParaRPr sz="900">
              <a:latin typeface="Arial"/>
              <a:cs typeface="Arial"/>
            </a:endParaRPr>
          </a:p>
        </p:txBody>
      </p:sp>
      <p:sp>
        <p:nvSpPr>
          <p:cNvPr id="24" name="object 24"/>
          <p:cNvSpPr txBox="1"/>
          <p:nvPr/>
        </p:nvSpPr>
        <p:spPr>
          <a:xfrm>
            <a:off x="6066848" y="6103408"/>
            <a:ext cx="278130" cy="162560"/>
          </a:xfrm>
          <a:prstGeom prst="rect">
            <a:avLst/>
          </a:prstGeom>
        </p:spPr>
        <p:txBody>
          <a:bodyPr vert="horz" wrap="square" lIns="0" tIns="12700" rIns="0" bIns="0" rtlCol="0">
            <a:spAutoFit/>
          </a:bodyPr>
          <a:lstStyle/>
          <a:p>
            <a:pPr marL="12700">
              <a:lnSpc>
                <a:spcPct val="100000"/>
              </a:lnSpc>
              <a:spcBef>
                <a:spcPts val="100"/>
              </a:spcBef>
            </a:pPr>
            <a:r>
              <a:rPr sz="900" b="1" spc="35" dirty="0">
                <a:solidFill>
                  <a:srgbClr val="FFFFFF"/>
                </a:solidFill>
                <a:latin typeface="Arial"/>
                <a:cs typeface="Arial"/>
              </a:rPr>
              <a:t>46%</a:t>
            </a:r>
            <a:endParaRPr sz="900">
              <a:latin typeface="Arial"/>
              <a:cs typeface="Arial"/>
            </a:endParaRPr>
          </a:p>
        </p:txBody>
      </p:sp>
      <p:sp>
        <p:nvSpPr>
          <p:cNvPr id="25" name="object 25"/>
          <p:cNvSpPr txBox="1"/>
          <p:nvPr/>
        </p:nvSpPr>
        <p:spPr>
          <a:xfrm>
            <a:off x="6565996" y="5185350"/>
            <a:ext cx="26797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55%</a:t>
            </a:r>
            <a:endParaRPr sz="900">
              <a:latin typeface="Arial"/>
              <a:cs typeface="Arial"/>
            </a:endParaRPr>
          </a:p>
        </p:txBody>
      </p:sp>
      <p:sp>
        <p:nvSpPr>
          <p:cNvPr id="26" name="object 26"/>
          <p:cNvSpPr txBox="1"/>
          <p:nvPr/>
        </p:nvSpPr>
        <p:spPr>
          <a:xfrm>
            <a:off x="6016099" y="6562551"/>
            <a:ext cx="27495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45%</a:t>
            </a:r>
            <a:endParaRPr sz="900">
              <a:latin typeface="Arial"/>
              <a:cs typeface="Arial"/>
            </a:endParaRPr>
          </a:p>
        </p:txBody>
      </p:sp>
      <p:sp>
        <p:nvSpPr>
          <p:cNvPr id="27" name="object 27"/>
          <p:cNvSpPr txBox="1"/>
          <p:nvPr/>
        </p:nvSpPr>
        <p:spPr>
          <a:xfrm>
            <a:off x="6230868" y="5644493"/>
            <a:ext cx="277495" cy="162560"/>
          </a:xfrm>
          <a:prstGeom prst="rect">
            <a:avLst/>
          </a:prstGeom>
        </p:spPr>
        <p:txBody>
          <a:bodyPr vert="horz" wrap="square" lIns="0" tIns="12700" rIns="0" bIns="0" rtlCol="0">
            <a:spAutoFit/>
          </a:bodyPr>
          <a:lstStyle/>
          <a:p>
            <a:pPr marL="12700">
              <a:lnSpc>
                <a:spcPct val="100000"/>
              </a:lnSpc>
              <a:spcBef>
                <a:spcPts val="100"/>
              </a:spcBef>
            </a:pPr>
            <a:r>
              <a:rPr sz="900" b="1" spc="30" dirty="0">
                <a:solidFill>
                  <a:srgbClr val="FFFFFF"/>
                </a:solidFill>
                <a:latin typeface="Arial"/>
                <a:cs typeface="Arial"/>
              </a:rPr>
              <a:t>49%</a:t>
            </a:r>
            <a:endParaRPr sz="900">
              <a:latin typeface="Arial"/>
              <a:cs typeface="Arial"/>
            </a:endParaRPr>
          </a:p>
        </p:txBody>
      </p:sp>
      <p:sp>
        <p:nvSpPr>
          <p:cNvPr id="28" name="object 28"/>
          <p:cNvSpPr txBox="1"/>
          <p:nvPr/>
        </p:nvSpPr>
        <p:spPr>
          <a:xfrm>
            <a:off x="5733206" y="7021693"/>
            <a:ext cx="28638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FFFFFF"/>
                </a:solidFill>
                <a:latin typeface="Arial"/>
                <a:cs typeface="Arial"/>
              </a:rPr>
              <a:t>40%</a:t>
            </a:r>
            <a:endParaRPr sz="900">
              <a:latin typeface="Arial"/>
              <a:cs typeface="Arial"/>
            </a:endParaRPr>
          </a:p>
        </p:txBody>
      </p:sp>
      <p:sp>
        <p:nvSpPr>
          <p:cNvPr id="29" name="object 29"/>
          <p:cNvSpPr txBox="1"/>
          <p:nvPr/>
        </p:nvSpPr>
        <p:spPr>
          <a:xfrm>
            <a:off x="5733206" y="7480723"/>
            <a:ext cx="286385" cy="1625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FFFFFF"/>
                </a:solidFill>
                <a:latin typeface="Arial"/>
                <a:cs typeface="Arial"/>
              </a:rPr>
              <a:t>40%</a:t>
            </a:r>
            <a:endParaRPr sz="900">
              <a:latin typeface="Arial"/>
              <a:cs typeface="Arial"/>
            </a:endParaRPr>
          </a:p>
        </p:txBody>
      </p:sp>
      <p:pic>
        <p:nvPicPr>
          <p:cNvPr id="30" name="object 30"/>
          <p:cNvPicPr/>
          <p:nvPr/>
        </p:nvPicPr>
        <p:blipFill>
          <a:blip r:embed="rId9" cstate="print"/>
          <a:stretch>
            <a:fillRect/>
          </a:stretch>
        </p:blipFill>
        <p:spPr>
          <a:xfrm>
            <a:off x="3870039" y="1501203"/>
            <a:ext cx="3149961" cy="1922399"/>
          </a:xfrm>
          <a:prstGeom prst="rect">
            <a:avLst/>
          </a:prstGeom>
        </p:spPr>
      </p:pic>
      <p:sp>
        <p:nvSpPr>
          <p:cNvPr id="31" name="object 31"/>
          <p:cNvSpPr txBox="1"/>
          <p:nvPr/>
        </p:nvSpPr>
        <p:spPr>
          <a:xfrm>
            <a:off x="3857299" y="7942624"/>
            <a:ext cx="3155950" cy="1243930"/>
          </a:xfrm>
          <a:prstGeom prst="rect">
            <a:avLst/>
          </a:prstGeom>
        </p:spPr>
        <p:txBody>
          <a:bodyPr vert="horz" wrap="square" lIns="0" tIns="12700" rIns="0" bIns="0" rtlCol="0">
            <a:spAutoFit/>
          </a:bodyPr>
          <a:lstStyle/>
          <a:p>
            <a:r>
              <a:rPr lang="pt-BR" sz="800" dirty="0"/>
              <a:t>Exemplos como o da Xiaomi ilustram o que muitos líderes agora reconhecem — que tecnologias digitais, processos enxutos e ciclos de execução mais rápidos são cruciais para ganhar impulso no mercado. E esse impulso gera reservas de caixa extras para alimentar o crescimento subsequente. O grupo mais lucrativo em nossa pesquisa atua de forma “ofensiva” este ano. Eles têm 1,5 vezes mais chances de investir em novos mercados ou segmentos e 1,4 vezes mais chances de lançar novos produtos ou serviços no mercado este ano. Sua capacidade de entrar rapidamente em novos segmentos parece estar ligada a um uso mais estratégico da 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7258" y="506982"/>
            <a:ext cx="2946191"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16</a:t>
            </a:r>
            <a:r>
              <a:rPr sz="800" b="1" spc="275" dirty="0">
                <a:solidFill>
                  <a:srgbClr val="FDB913"/>
                </a:solidFill>
                <a:latin typeface="Arial"/>
                <a:cs typeface="Arial"/>
              </a:rPr>
              <a:t> </a:t>
            </a:r>
            <a:r>
              <a:rPr lang="pt-BR" sz="800" dirty="0"/>
              <a:t>PESQUISA HLB COM LÍDERES EMPRESARIAIS 2026</a:t>
            </a:r>
            <a:endParaRPr sz="800" dirty="0">
              <a:latin typeface="Tahoma"/>
              <a:cs typeface="Tahoma"/>
            </a:endParaRPr>
          </a:p>
        </p:txBody>
      </p:sp>
      <p:grpSp>
        <p:nvGrpSpPr>
          <p:cNvPr id="3" name="object 3"/>
          <p:cNvGrpSpPr/>
          <p:nvPr/>
        </p:nvGrpSpPr>
        <p:grpSpPr>
          <a:xfrm>
            <a:off x="0" y="5826607"/>
            <a:ext cx="7560309" cy="4866005"/>
            <a:chOff x="0" y="5826607"/>
            <a:chExt cx="7560309" cy="4866005"/>
          </a:xfrm>
        </p:grpSpPr>
        <p:pic>
          <p:nvPicPr>
            <p:cNvPr id="4" name="object 4"/>
            <p:cNvPicPr/>
            <p:nvPr/>
          </p:nvPicPr>
          <p:blipFill>
            <a:blip r:embed="rId2" cstate="print"/>
            <a:stretch>
              <a:fillRect/>
            </a:stretch>
          </p:blipFill>
          <p:spPr>
            <a:xfrm>
              <a:off x="0" y="5826607"/>
              <a:ext cx="7559992" cy="4865395"/>
            </a:xfrm>
            <a:prstGeom prst="rect">
              <a:avLst/>
            </a:prstGeom>
          </p:spPr>
        </p:pic>
        <p:sp>
          <p:nvSpPr>
            <p:cNvPr id="5" name="object 5"/>
            <p:cNvSpPr/>
            <p:nvPr/>
          </p:nvSpPr>
          <p:spPr>
            <a:xfrm>
              <a:off x="540000" y="6310378"/>
              <a:ext cx="6480175" cy="0"/>
            </a:xfrm>
            <a:custGeom>
              <a:avLst/>
              <a:gdLst/>
              <a:ahLst/>
              <a:cxnLst/>
              <a:rect l="l" t="t" r="r" b="b"/>
              <a:pathLst>
                <a:path w="6480175">
                  <a:moveTo>
                    <a:pt x="0" y="0"/>
                  </a:moveTo>
                  <a:lnTo>
                    <a:pt x="6479997" y="0"/>
                  </a:lnTo>
                </a:path>
              </a:pathLst>
            </a:custGeom>
            <a:ln w="6350">
              <a:solidFill>
                <a:srgbClr val="005D77"/>
              </a:solidFill>
            </a:ln>
          </p:spPr>
          <p:txBody>
            <a:bodyPr wrap="square" lIns="0" tIns="0" rIns="0" bIns="0" rtlCol="0"/>
            <a:lstStyle/>
            <a:p>
              <a:endParaRPr/>
            </a:p>
          </p:txBody>
        </p:sp>
      </p:grpSp>
      <p:sp>
        <p:nvSpPr>
          <p:cNvPr id="6" name="object 6"/>
          <p:cNvSpPr txBox="1"/>
          <p:nvPr/>
        </p:nvSpPr>
        <p:spPr>
          <a:xfrm>
            <a:off x="527259" y="1426323"/>
            <a:ext cx="3148330" cy="1536318"/>
          </a:xfrm>
          <a:prstGeom prst="rect">
            <a:avLst/>
          </a:prstGeom>
        </p:spPr>
        <p:txBody>
          <a:bodyPr vert="horz" wrap="square" lIns="0" tIns="12700" rIns="0" bIns="0" rtlCol="0">
            <a:spAutoFit/>
          </a:bodyPr>
          <a:lstStyle/>
          <a:p>
            <a:r>
              <a:rPr lang="pt-BR" sz="900" dirty="0"/>
              <a:t>Os níveis de adoção de IA cresceram de forma acentuada. Apenas 9% dos líderes afirmam não estar utilizando IA, contra mais de 20% em 2025 e em 2024. Muitas empresas avançaram além dos casos de uso mais iniciais — geração de conteúdo, suporte a vendas e mineração de dados — rumo a cenários de uso mais complexos. O processamento de documentos e a automação de processos, focados na construção de uma estrutura operacional robusta, estão crescendo de forma constante e agora apresentam taxas de adoção de 33%. Além disso, mais líderes estão utilizando IA para P&amp;D e controle de qualidade.</a:t>
            </a:r>
          </a:p>
        </p:txBody>
      </p:sp>
      <p:sp>
        <p:nvSpPr>
          <p:cNvPr id="7" name="object 7"/>
          <p:cNvSpPr txBox="1"/>
          <p:nvPr/>
        </p:nvSpPr>
        <p:spPr>
          <a:xfrm>
            <a:off x="527259" y="3070580"/>
            <a:ext cx="3129280" cy="705321"/>
          </a:xfrm>
          <a:prstGeom prst="rect">
            <a:avLst/>
          </a:prstGeom>
        </p:spPr>
        <p:txBody>
          <a:bodyPr vert="horz" wrap="square" lIns="0" tIns="12700" rIns="0" bIns="0" rtlCol="0">
            <a:spAutoFit/>
          </a:bodyPr>
          <a:lstStyle/>
          <a:p>
            <a:r>
              <a:rPr lang="pt-BR" sz="900" dirty="0"/>
              <a:t>As empresas mais lucrativas demonstram um conjunto de capacidades de IA ainda mais avançado. 38% utilizam IA para pesquisa e desenvolvimento, 36% para controle de qualidade e 33% para atendimento ao cliente e análise de clientes.</a:t>
            </a:r>
          </a:p>
        </p:txBody>
      </p:sp>
      <p:sp>
        <p:nvSpPr>
          <p:cNvPr id="8" name="object 8"/>
          <p:cNvSpPr txBox="1"/>
          <p:nvPr/>
        </p:nvSpPr>
        <p:spPr>
          <a:xfrm>
            <a:off x="501859" y="3953721"/>
            <a:ext cx="3126105" cy="1492845"/>
          </a:xfrm>
          <a:prstGeom prst="rect">
            <a:avLst/>
          </a:prstGeom>
        </p:spPr>
        <p:txBody>
          <a:bodyPr vert="horz" wrap="square" lIns="0" tIns="12700" rIns="0" bIns="0" rtlCol="0">
            <a:spAutoFit/>
          </a:bodyPr>
          <a:lstStyle/>
          <a:p>
            <a:pPr marL="38100" marR="30480" indent="-635">
              <a:lnSpc>
                <a:spcPct val="120300"/>
              </a:lnSpc>
              <a:spcBef>
                <a:spcPts val="100"/>
              </a:spcBef>
            </a:pPr>
            <a:r>
              <a:rPr lang="pt-BR" sz="900" dirty="0"/>
              <a:t>A Pfizer ilustra como a adoção de IA está avançando para territórios mais sofisticados. A empresa agora aplica aprendizado de máquina aos vastos conjuntos de dados gerados durante a descoberta de medicamentos, onde cada etapa pode produzir terabytes ou até petabytes de informação. Esses modelos conseguem identificar padrões e sinais biológicos que os métodos tradicionais de pesquisa têm dificuldade em detectar, permitindo que os cientistas identifiquem medicamentos promissores.</a:t>
            </a:r>
            <a:endParaRPr sz="900" dirty="0">
              <a:latin typeface="Tahoma"/>
              <a:cs typeface="Tahoma"/>
            </a:endParaRPr>
          </a:p>
        </p:txBody>
      </p:sp>
      <p:sp>
        <p:nvSpPr>
          <p:cNvPr id="9" name="object 9"/>
          <p:cNvSpPr txBox="1"/>
          <p:nvPr/>
        </p:nvSpPr>
        <p:spPr>
          <a:xfrm>
            <a:off x="3831904" y="1425581"/>
            <a:ext cx="3129915" cy="994247"/>
          </a:xfrm>
          <a:prstGeom prst="rect">
            <a:avLst/>
          </a:prstGeom>
        </p:spPr>
        <p:txBody>
          <a:bodyPr vert="horz" wrap="square" lIns="0" tIns="12700" rIns="0" bIns="0" rtlCol="0">
            <a:spAutoFit/>
          </a:bodyPr>
          <a:lstStyle/>
          <a:p>
            <a:pPr marL="38100" marR="30480">
              <a:lnSpc>
                <a:spcPct val="120400"/>
              </a:lnSpc>
              <a:spcBef>
                <a:spcPts val="100"/>
              </a:spcBef>
            </a:pPr>
            <a:r>
              <a:rPr lang="pt-BR" sz="900" dirty="0"/>
              <a:t>candidatos muito antes no processo. A Pfizer já utilizou IA para avançar no desenvolvimento de tratamentos de pequenas moléculas de próxima geração para doenças autoimunes, demonstrando como a descoberta orientada por dados pode encurtar os ciclos de desenvolvimento e ampliar o portfólio de terapias viáveis.</a:t>
            </a:r>
            <a:endParaRPr sz="900" dirty="0">
              <a:latin typeface="Tahoma"/>
              <a:cs typeface="Tahoma"/>
            </a:endParaRPr>
          </a:p>
        </p:txBody>
      </p:sp>
      <p:sp>
        <p:nvSpPr>
          <p:cNvPr id="10" name="object 10"/>
          <p:cNvSpPr txBox="1"/>
          <p:nvPr/>
        </p:nvSpPr>
        <p:spPr>
          <a:xfrm>
            <a:off x="3857306" y="2359632"/>
            <a:ext cx="3133090" cy="1825243"/>
          </a:xfrm>
          <a:prstGeom prst="rect">
            <a:avLst/>
          </a:prstGeom>
        </p:spPr>
        <p:txBody>
          <a:bodyPr vert="horz" wrap="square" lIns="0" tIns="12700" rIns="0" bIns="0" rtlCol="0">
            <a:spAutoFit/>
          </a:bodyPr>
          <a:lstStyle/>
          <a:p>
            <a:pPr marL="12700" marR="5080">
              <a:lnSpc>
                <a:spcPct val="120300"/>
              </a:lnSpc>
              <a:spcBef>
                <a:spcPts val="100"/>
              </a:spcBef>
            </a:pPr>
            <a:r>
              <a:rPr lang="pt-BR" sz="900" dirty="0"/>
              <a:t>De fato, a IA pode trazer maior eficiência operacional e velocidade aos processos existentes. No entanto, como alerta Michael Hinshaw, “Se a IA for usada para automatizar processos ruins, eles continuam sendo processos ruins. Ao aplicar a IA, é crucial reavaliar o processo que você está tentando automatizar.” Uma boa abordagem é mapear um processo existente de ponta a ponta para identificar gargalos, etapas redundantes e atrasos na transferência de tarefas. Em seguida, analisar cada etapa e avaliar se adicionar uma camada de IA traz valor para o negócio e para o cliente.</a:t>
            </a:r>
            <a:endParaRPr sz="900" dirty="0">
              <a:latin typeface="Tahoma"/>
              <a:cs typeface="Tahoma"/>
            </a:endParaRPr>
          </a:p>
        </p:txBody>
      </p:sp>
      <p:sp>
        <p:nvSpPr>
          <p:cNvPr id="11" name="object 11"/>
          <p:cNvSpPr txBox="1"/>
          <p:nvPr/>
        </p:nvSpPr>
        <p:spPr>
          <a:xfrm>
            <a:off x="3840479" y="4359236"/>
            <a:ext cx="3058160" cy="995144"/>
          </a:xfrm>
          <a:prstGeom prst="rect">
            <a:avLst/>
          </a:prstGeom>
        </p:spPr>
        <p:txBody>
          <a:bodyPr vert="horz" wrap="square" lIns="0" tIns="12700" rIns="0" bIns="0" rtlCol="0">
            <a:spAutoFit/>
          </a:bodyPr>
          <a:lstStyle/>
          <a:p>
            <a:pPr marL="12700" marR="209550">
              <a:lnSpc>
                <a:spcPct val="100000"/>
              </a:lnSpc>
              <a:spcBef>
                <a:spcPts val="100"/>
              </a:spcBef>
            </a:pPr>
            <a:r>
              <a:rPr lang="pt-BR" sz="900" b="1" dirty="0">
                <a:solidFill>
                  <a:srgbClr val="0093A7"/>
                </a:solidFill>
              </a:rPr>
              <a:t>AGILIDADE IMPULSIONADA POR TECNOLOGIA EXIGE UMA POSTURA DE SEGURANÇA MELHOR</a:t>
            </a:r>
          </a:p>
          <a:p>
            <a:pPr marL="12700" marR="209550">
              <a:lnSpc>
                <a:spcPct val="100000"/>
              </a:lnSpc>
              <a:spcBef>
                <a:spcPts val="100"/>
              </a:spcBef>
            </a:pPr>
            <a:r>
              <a:rPr lang="pt-BR" sz="900" dirty="0"/>
              <a:t>O aumento da adoção de tecnologia está intensificando o foco em segurança. O risco cibernético preocupa três quartos dos líderes, tendo passado de uma preocupação mediana para um dos dois principais riscos nos últimos cinco anos.</a:t>
            </a:r>
            <a:endParaRPr sz="900" dirty="0">
              <a:latin typeface="Tahoma"/>
              <a:cs typeface="Tahoma"/>
            </a:endParaRPr>
          </a:p>
        </p:txBody>
      </p:sp>
      <p:sp>
        <p:nvSpPr>
          <p:cNvPr id="12" name="object 12"/>
          <p:cNvSpPr txBox="1"/>
          <p:nvPr/>
        </p:nvSpPr>
        <p:spPr>
          <a:xfrm>
            <a:off x="527300" y="6289357"/>
            <a:ext cx="6128134" cy="434734"/>
          </a:xfrm>
          <a:prstGeom prst="rect">
            <a:avLst/>
          </a:prstGeom>
        </p:spPr>
        <p:txBody>
          <a:bodyPr vert="horz" wrap="square" lIns="0" tIns="87630" rIns="0" bIns="0" rtlCol="0">
            <a:spAutoFit/>
          </a:bodyPr>
          <a:lstStyle/>
          <a:p>
            <a:pPr marL="12700">
              <a:lnSpc>
                <a:spcPct val="100000"/>
              </a:lnSpc>
              <a:spcBef>
                <a:spcPts val="690"/>
              </a:spcBef>
            </a:pPr>
            <a:r>
              <a:rPr lang="pt-BR" sz="1200" b="1" dirty="0">
                <a:solidFill>
                  <a:srgbClr val="0093A7"/>
                </a:solidFill>
              </a:rPr>
              <a:t>OS 8 PRINCIPAIS CASOS DE USO DE IA EM 2026</a:t>
            </a:r>
            <a:br>
              <a:rPr lang="pt-BR" sz="1200" dirty="0"/>
            </a:br>
            <a:r>
              <a:rPr lang="pt-BR" sz="1050" dirty="0"/>
              <a:t>P: Onde sua empresa utilizou tecnologias de IA para automatizar ou aprimorar operações?</a:t>
            </a:r>
            <a:endParaRPr sz="1050" dirty="0">
              <a:latin typeface="Tahoma"/>
              <a:cs typeface="Tahoma"/>
            </a:endParaRPr>
          </a:p>
        </p:txBody>
      </p:sp>
      <p:sp>
        <p:nvSpPr>
          <p:cNvPr id="13" name="object 13"/>
          <p:cNvSpPr txBox="1"/>
          <p:nvPr/>
        </p:nvSpPr>
        <p:spPr>
          <a:xfrm>
            <a:off x="527300" y="6997759"/>
            <a:ext cx="1345950" cy="289823"/>
          </a:xfrm>
          <a:prstGeom prst="rect">
            <a:avLst/>
          </a:prstGeom>
        </p:spPr>
        <p:txBody>
          <a:bodyPr vert="horz" wrap="square" lIns="0" tIns="12700" rIns="0" bIns="0" rtlCol="0">
            <a:spAutoFit/>
          </a:bodyPr>
          <a:lstStyle/>
          <a:p>
            <a:r>
              <a:rPr lang="pt-BR" sz="900" dirty="0"/>
              <a:t>Processamento de documentos</a:t>
            </a:r>
          </a:p>
        </p:txBody>
      </p:sp>
      <p:pic>
        <p:nvPicPr>
          <p:cNvPr id="14" name="object 14"/>
          <p:cNvPicPr/>
          <p:nvPr/>
        </p:nvPicPr>
        <p:blipFill>
          <a:blip r:embed="rId3" cstate="print"/>
          <a:stretch>
            <a:fillRect/>
          </a:stretch>
        </p:blipFill>
        <p:spPr>
          <a:xfrm>
            <a:off x="2275204" y="6937209"/>
            <a:ext cx="4136491" cy="125996"/>
          </a:xfrm>
          <a:prstGeom prst="rect">
            <a:avLst/>
          </a:prstGeom>
        </p:spPr>
      </p:pic>
      <p:sp>
        <p:nvSpPr>
          <p:cNvPr id="15" name="object 15"/>
          <p:cNvSpPr txBox="1"/>
          <p:nvPr/>
        </p:nvSpPr>
        <p:spPr>
          <a:xfrm>
            <a:off x="2275204" y="6913208"/>
            <a:ext cx="4137025" cy="162560"/>
          </a:xfrm>
          <a:prstGeom prst="rect">
            <a:avLst/>
          </a:prstGeom>
        </p:spPr>
        <p:txBody>
          <a:bodyPr vert="horz" wrap="square" lIns="0" tIns="12700" rIns="0" bIns="0" rtlCol="0">
            <a:spAutoFit/>
          </a:bodyPr>
          <a:lstStyle/>
          <a:p>
            <a:pPr marR="27940" algn="r">
              <a:lnSpc>
                <a:spcPct val="100000"/>
              </a:lnSpc>
              <a:spcBef>
                <a:spcPts val="100"/>
              </a:spcBef>
            </a:pPr>
            <a:r>
              <a:rPr sz="900" b="1" spc="-25" dirty="0">
                <a:solidFill>
                  <a:srgbClr val="FFFFFF"/>
                </a:solidFill>
                <a:latin typeface="Arial"/>
                <a:cs typeface="Arial"/>
              </a:rPr>
              <a:t>34%</a:t>
            </a:r>
            <a:endParaRPr sz="900">
              <a:latin typeface="Arial"/>
              <a:cs typeface="Arial"/>
            </a:endParaRPr>
          </a:p>
        </p:txBody>
      </p:sp>
      <p:sp>
        <p:nvSpPr>
          <p:cNvPr id="16" name="object 16"/>
          <p:cNvSpPr txBox="1"/>
          <p:nvPr/>
        </p:nvSpPr>
        <p:spPr>
          <a:xfrm>
            <a:off x="2275204" y="7106361"/>
            <a:ext cx="3893185"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32%</a:t>
            </a:r>
            <a:endParaRPr sz="900">
              <a:latin typeface="Arial"/>
              <a:cs typeface="Arial"/>
            </a:endParaRPr>
          </a:p>
        </p:txBody>
      </p:sp>
      <p:sp>
        <p:nvSpPr>
          <p:cNvPr id="17" name="object 17"/>
          <p:cNvSpPr txBox="1"/>
          <p:nvPr/>
        </p:nvSpPr>
        <p:spPr>
          <a:xfrm>
            <a:off x="527294" y="7350634"/>
            <a:ext cx="1422155" cy="151323"/>
          </a:xfrm>
          <a:prstGeom prst="rect">
            <a:avLst/>
          </a:prstGeom>
        </p:spPr>
        <p:txBody>
          <a:bodyPr vert="horz" wrap="square" lIns="0" tIns="12700" rIns="0" bIns="0" rtlCol="0">
            <a:spAutoFit/>
          </a:bodyPr>
          <a:lstStyle/>
          <a:p>
            <a:r>
              <a:rPr lang="pt-BR" sz="900" dirty="0"/>
              <a:t>Automação de processos</a:t>
            </a:r>
          </a:p>
        </p:txBody>
      </p:sp>
      <p:pic>
        <p:nvPicPr>
          <p:cNvPr id="18" name="object 18"/>
          <p:cNvPicPr/>
          <p:nvPr/>
        </p:nvPicPr>
        <p:blipFill>
          <a:blip r:embed="rId4" cstate="print"/>
          <a:stretch>
            <a:fillRect/>
          </a:stretch>
        </p:blipFill>
        <p:spPr>
          <a:xfrm>
            <a:off x="2275204" y="7290003"/>
            <a:ext cx="3771506" cy="125996"/>
          </a:xfrm>
          <a:prstGeom prst="rect">
            <a:avLst/>
          </a:prstGeom>
        </p:spPr>
      </p:pic>
      <p:sp>
        <p:nvSpPr>
          <p:cNvPr id="19" name="object 19"/>
          <p:cNvSpPr txBox="1"/>
          <p:nvPr/>
        </p:nvSpPr>
        <p:spPr>
          <a:xfrm>
            <a:off x="2275204" y="7266007"/>
            <a:ext cx="3771900" cy="162560"/>
          </a:xfrm>
          <a:prstGeom prst="rect">
            <a:avLst/>
          </a:prstGeom>
        </p:spPr>
        <p:txBody>
          <a:bodyPr vert="horz" wrap="square" lIns="0" tIns="12700" rIns="0" bIns="0" rtlCol="0">
            <a:spAutoFit/>
          </a:bodyPr>
          <a:lstStyle/>
          <a:p>
            <a:pPr marR="27940" algn="r">
              <a:lnSpc>
                <a:spcPct val="100000"/>
              </a:lnSpc>
              <a:spcBef>
                <a:spcPts val="100"/>
              </a:spcBef>
            </a:pPr>
            <a:r>
              <a:rPr sz="900" b="1" spc="-25" dirty="0">
                <a:solidFill>
                  <a:srgbClr val="FFFFFF"/>
                </a:solidFill>
                <a:latin typeface="Arial"/>
                <a:cs typeface="Arial"/>
              </a:rPr>
              <a:t>31%</a:t>
            </a:r>
            <a:endParaRPr sz="900">
              <a:latin typeface="Arial"/>
              <a:cs typeface="Arial"/>
            </a:endParaRPr>
          </a:p>
        </p:txBody>
      </p:sp>
      <p:sp>
        <p:nvSpPr>
          <p:cNvPr id="20" name="object 20"/>
          <p:cNvSpPr txBox="1"/>
          <p:nvPr/>
        </p:nvSpPr>
        <p:spPr>
          <a:xfrm>
            <a:off x="2275204" y="7459154"/>
            <a:ext cx="4745355"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39%</a:t>
            </a:r>
            <a:endParaRPr sz="900">
              <a:latin typeface="Arial"/>
              <a:cs typeface="Arial"/>
            </a:endParaRPr>
          </a:p>
        </p:txBody>
      </p:sp>
      <p:sp>
        <p:nvSpPr>
          <p:cNvPr id="21" name="object 21"/>
          <p:cNvSpPr txBox="1"/>
          <p:nvPr/>
        </p:nvSpPr>
        <p:spPr>
          <a:xfrm>
            <a:off x="527269" y="7703433"/>
            <a:ext cx="1163955" cy="151323"/>
          </a:xfrm>
          <a:prstGeom prst="rect">
            <a:avLst/>
          </a:prstGeom>
        </p:spPr>
        <p:txBody>
          <a:bodyPr vert="horz" wrap="square" lIns="0" tIns="12700" rIns="0" bIns="0" rtlCol="0">
            <a:spAutoFit/>
          </a:bodyPr>
          <a:lstStyle/>
          <a:p>
            <a:r>
              <a:rPr lang="pt-BR" sz="900" dirty="0"/>
              <a:t>Vendas e marketing</a:t>
            </a:r>
          </a:p>
        </p:txBody>
      </p:sp>
      <p:pic>
        <p:nvPicPr>
          <p:cNvPr id="22" name="object 22"/>
          <p:cNvPicPr/>
          <p:nvPr/>
        </p:nvPicPr>
        <p:blipFill>
          <a:blip r:embed="rId5" cstate="print"/>
          <a:stretch>
            <a:fillRect/>
          </a:stretch>
        </p:blipFill>
        <p:spPr>
          <a:xfrm>
            <a:off x="2275204" y="7642809"/>
            <a:ext cx="3528186" cy="125996"/>
          </a:xfrm>
          <a:prstGeom prst="rect">
            <a:avLst/>
          </a:prstGeom>
        </p:spPr>
      </p:pic>
      <p:sp>
        <p:nvSpPr>
          <p:cNvPr id="23" name="object 23"/>
          <p:cNvSpPr txBox="1"/>
          <p:nvPr/>
        </p:nvSpPr>
        <p:spPr>
          <a:xfrm>
            <a:off x="2275204" y="7618807"/>
            <a:ext cx="3528695" cy="162560"/>
          </a:xfrm>
          <a:prstGeom prst="rect">
            <a:avLst/>
          </a:prstGeom>
        </p:spPr>
        <p:txBody>
          <a:bodyPr vert="horz" wrap="square" lIns="0" tIns="12700" rIns="0" bIns="0" rtlCol="0">
            <a:spAutoFit/>
          </a:bodyPr>
          <a:lstStyle/>
          <a:p>
            <a:pPr marR="27940" algn="r">
              <a:lnSpc>
                <a:spcPct val="100000"/>
              </a:lnSpc>
              <a:spcBef>
                <a:spcPts val="100"/>
              </a:spcBef>
            </a:pPr>
            <a:r>
              <a:rPr sz="900" b="1" spc="-25" dirty="0">
                <a:solidFill>
                  <a:srgbClr val="FFFFFF"/>
                </a:solidFill>
                <a:latin typeface="Arial"/>
                <a:cs typeface="Arial"/>
              </a:rPr>
              <a:t>29%</a:t>
            </a:r>
            <a:endParaRPr sz="900">
              <a:latin typeface="Arial"/>
              <a:cs typeface="Arial"/>
            </a:endParaRPr>
          </a:p>
        </p:txBody>
      </p:sp>
      <p:sp>
        <p:nvSpPr>
          <p:cNvPr id="24" name="object 24"/>
          <p:cNvSpPr txBox="1"/>
          <p:nvPr/>
        </p:nvSpPr>
        <p:spPr>
          <a:xfrm>
            <a:off x="2275204" y="7811960"/>
            <a:ext cx="3893185"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32%</a:t>
            </a:r>
            <a:endParaRPr sz="900">
              <a:latin typeface="Arial"/>
              <a:cs typeface="Arial"/>
            </a:endParaRPr>
          </a:p>
        </p:txBody>
      </p:sp>
      <p:sp>
        <p:nvSpPr>
          <p:cNvPr id="25" name="object 25"/>
          <p:cNvSpPr txBox="1"/>
          <p:nvPr/>
        </p:nvSpPr>
        <p:spPr>
          <a:xfrm>
            <a:off x="527292" y="8056233"/>
            <a:ext cx="1116965" cy="151323"/>
          </a:xfrm>
          <a:prstGeom prst="rect">
            <a:avLst/>
          </a:prstGeom>
        </p:spPr>
        <p:txBody>
          <a:bodyPr vert="horz" wrap="square" lIns="0" tIns="12700" rIns="0" bIns="0" rtlCol="0">
            <a:spAutoFit/>
          </a:bodyPr>
          <a:lstStyle/>
          <a:p>
            <a:r>
              <a:rPr lang="pt-BR" sz="900" dirty="0"/>
              <a:t>Geração de conteúdo</a:t>
            </a:r>
          </a:p>
        </p:txBody>
      </p:sp>
      <p:pic>
        <p:nvPicPr>
          <p:cNvPr id="26" name="object 26"/>
          <p:cNvPicPr/>
          <p:nvPr/>
        </p:nvPicPr>
        <p:blipFill>
          <a:blip r:embed="rId6" cstate="print"/>
          <a:stretch>
            <a:fillRect/>
          </a:stretch>
        </p:blipFill>
        <p:spPr>
          <a:xfrm>
            <a:off x="2275204" y="7995602"/>
            <a:ext cx="3406520" cy="125996"/>
          </a:xfrm>
          <a:prstGeom prst="rect">
            <a:avLst/>
          </a:prstGeom>
        </p:spPr>
      </p:pic>
      <p:sp>
        <p:nvSpPr>
          <p:cNvPr id="27" name="object 27"/>
          <p:cNvSpPr txBox="1"/>
          <p:nvPr/>
        </p:nvSpPr>
        <p:spPr>
          <a:xfrm>
            <a:off x="2275204" y="7971608"/>
            <a:ext cx="3406775" cy="162560"/>
          </a:xfrm>
          <a:prstGeom prst="rect">
            <a:avLst/>
          </a:prstGeom>
        </p:spPr>
        <p:txBody>
          <a:bodyPr vert="horz" wrap="square" lIns="0" tIns="12700" rIns="0" bIns="0" rtlCol="0">
            <a:spAutoFit/>
          </a:bodyPr>
          <a:lstStyle/>
          <a:p>
            <a:pPr marR="27940" algn="r">
              <a:lnSpc>
                <a:spcPct val="100000"/>
              </a:lnSpc>
              <a:spcBef>
                <a:spcPts val="100"/>
              </a:spcBef>
            </a:pPr>
            <a:r>
              <a:rPr sz="900" b="1" spc="-25" dirty="0">
                <a:solidFill>
                  <a:srgbClr val="FFFFFF"/>
                </a:solidFill>
                <a:latin typeface="Arial"/>
                <a:cs typeface="Arial"/>
              </a:rPr>
              <a:t>28%</a:t>
            </a:r>
            <a:endParaRPr sz="900">
              <a:latin typeface="Arial"/>
              <a:cs typeface="Arial"/>
            </a:endParaRPr>
          </a:p>
        </p:txBody>
      </p:sp>
      <p:sp>
        <p:nvSpPr>
          <p:cNvPr id="28" name="object 28"/>
          <p:cNvSpPr txBox="1"/>
          <p:nvPr/>
        </p:nvSpPr>
        <p:spPr>
          <a:xfrm>
            <a:off x="2275204" y="8164754"/>
            <a:ext cx="3893185"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32%</a:t>
            </a:r>
            <a:endParaRPr sz="900">
              <a:latin typeface="Arial"/>
              <a:cs typeface="Arial"/>
            </a:endParaRPr>
          </a:p>
        </p:txBody>
      </p:sp>
      <p:sp>
        <p:nvSpPr>
          <p:cNvPr id="29" name="object 29"/>
          <p:cNvSpPr txBox="1"/>
          <p:nvPr/>
        </p:nvSpPr>
        <p:spPr>
          <a:xfrm>
            <a:off x="527361" y="8409034"/>
            <a:ext cx="1498288" cy="151323"/>
          </a:xfrm>
          <a:prstGeom prst="rect">
            <a:avLst/>
          </a:prstGeom>
        </p:spPr>
        <p:txBody>
          <a:bodyPr vert="horz" wrap="square" lIns="0" tIns="12700" rIns="0" bIns="0" rtlCol="0">
            <a:spAutoFit/>
          </a:bodyPr>
          <a:lstStyle/>
          <a:p>
            <a:r>
              <a:rPr lang="pt-BR" sz="900" dirty="0"/>
              <a:t>Atendimento ao cliente</a:t>
            </a:r>
          </a:p>
        </p:txBody>
      </p:sp>
      <p:pic>
        <p:nvPicPr>
          <p:cNvPr id="30" name="object 30"/>
          <p:cNvPicPr/>
          <p:nvPr/>
        </p:nvPicPr>
        <p:blipFill>
          <a:blip r:embed="rId7" cstate="print"/>
          <a:stretch>
            <a:fillRect/>
          </a:stretch>
        </p:blipFill>
        <p:spPr>
          <a:xfrm>
            <a:off x="2275204" y="8348409"/>
            <a:ext cx="3041535" cy="125996"/>
          </a:xfrm>
          <a:prstGeom prst="rect">
            <a:avLst/>
          </a:prstGeom>
        </p:spPr>
      </p:pic>
      <p:sp>
        <p:nvSpPr>
          <p:cNvPr id="31" name="object 31"/>
          <p:cNvSpPr txBox="1"/>
          <p:nvPr/>
        </p:nvSpPr>
        <p:spPr>
          <a:xfrm>
            <a:off x="2275204" y="8324408"/>
            <a:ext cx="3037840" cy="162560"/>
          </a:xfrm>
          <a:prstGeom prst="rect">
            <a:avLst/>
          </a:prstGeom>
        </p:spPr>
        <p:txBody>
          <a:bodyPr vert="horz" wrap="square" lIns="0" tIns="12700" rIns="0" bIns="0" rtlCol="0">
            <a:spAutoFit/>
          </a:bodyPr>
          <a:lstStyle/>
          <a:p>
            <a:pPr marR="24130" algn="r">
              <a:lnSpc>
                <a:spcPct val="100000"/>
              </a:lnSpc>
              <a:spcBef>
                <a:spcPts val="100"/>
              </a:spcBef>
            </a:pPr>
            <a:r>
              <a:rPr sz="900" b="1" spc="-25" dirty="0">
                <a:solidFill>
                  <a:srgbClr val="FFFFFF"/>
                </a:solidFill>
                <a:latin typeface="Arial"/>
                <a:cs typeface="Arial"/>
              </a:rPr>
              <a:t>25%</a:t>
            </a:r>
            <a:endParaRPr sz="900">
              <a:latin typeface="Arial"/>
              <a:cs typeface="Arial"/>
            </a:endParaRPr>
          </a:p>
        </p:txBody>
      </p:sp>
      <p:sp>
        <p:nvSpPr>
          <p:cNvPr id="32" name="object 32"/>
          <p:cNvSpPr txBox="1"/>
          <p:nvPr/>
        </p:nvSpPr>
        <p:spPr>
          <a:xfrm>
            <a:off x="2275204" y="8517559"/>
            <a:ext cx="4015104"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33%</a:t>
            </a:r>
            <a:endParaRPr sz="900">
              <a:latin typeface="Arial"/>
              <a:cs typeface="Arial"/>
            </a:endParaRPr>
          </a:p>
        </p:txBody>
      </p:sp>
      <p:sp>
        <p:nvSpPr>
          <p:cNvPr id="33" name="object 33"/>
          <p:cNvSpPr txBox="1"/>
          <p:nvPr/>
        </p:nvSpPr>
        <p:spPr>
          <a:xfrm>
            <a:off x="527221" y="8761834"/>
            <a:ext cx="1101725" cy="151323"/>
          </a:xfrm>
          <a:prstGeom prst="rect">
            <a:avLst/>
          </a:prstGeom>
        </p:spPr>
        <p:txBody>
          <a:bodyPr vert="horz" wrap="square" lIns="0" tIns="12700" rIns="0" bIns="0" rtlCol="0">
            <a:spAutoFit/>
          </a:bodyPr>
          <a:lstStyle/>
          <a:p>
            <a:r>
              <a:rPr lang="pt-BR" sz="900" dirty="0"/>
              <a:t>Análise de clientes</a:t>
            </a:r>
          </a:p>
        </p:txBody>
      </p:sp>
      <p:pic>
        <p:nvPicPr>
          <p:cNvPr id="34" name="object 34"/>
          <p:cNvPicPr/>
          <p:nvPr/>
        </p:nvPicPr>
        <p:blipFill>
          <a:blip r:embed="rId7" cstate="print"/>
          <a:stretch>
            <a:fillRect/>
          </a:stretch>
        </p:blipFill>
        <p:spPr>
          <a:xfrm>
            <a:off x="2275204" y="8701214"/>
            <a:ext cx="3041535" cy="125996"/>
          </a:xfrm>
          <a:prstGeom prst="rect">
            <a:avLst/>
          </a:prstGeom>
        </p:spPr>
      </p:pic>
      <p:sp>
        <p:nvSpPr>
          <p:cNvPr id="35" name="object 35"/>
          <p:cNvSpPr txBox="1"/>
          <p:nvPr/>
        </p:nvSpPr>
        <p:spPr>
          <a:xfrm>
            <a:off x="2275204" y="8677208"/>
            <a:ext cx="3037840" cy="162560"/>
          </a:xfrm>
          <a:prstGeom prst="rect">
            <a:avLst/>
          </a:prstGeom>
        </p:spPr>
        <p:txBody>
          <a:bodyPr vert="horz" wrap="square" lIns="0" tIns="12700" rIns="0" bIns="0" rtlCol="0">
            <a:spAutoFit/>
          </a:bodyPr>
          <a:lstStyle/>
          <a:p>
            <a:pPr marR="24130" algn="r">
              <a:lnSpc>
                <a:spcPct val="100000"/>
              </a:lnSpc>
              <a:spcBef>
                <a:spcPts val="100"/>
              </a:spcBef>
            </a:pPr>
            <a:r>
              <a:rPr sz="900" b="1" spc="-25" dirty="0">
                <a:solidFill>
                  <a:srgbClr val="FFFFFF"/>
                </a:solidFill>
                <a:latin typeface="Arial"/>
                <a:cs typeface="Arial"/>
              </a:rPr>
              <a:t>25%</a:t>
            </a:r>
            <a:endParaRPr sz="900">
              <a:latin typeface="Arial"/>
              <a:cs typeface="Arial"/>
            </a:endParaRPr>
          </a:p>
        </p:txBody>
      </p:sp>
      <p:sp>
        <p:nvSpPr>
          <p:cNvPr id="36" name="object 36"/>
          <p:cNvSpPr txBox="1"/>
          <p:nvPr/>
        </p:nvSpPr>
        <p:spPr>
          <a:xfrm>
            <a:off x="2275204" y="8870353"/>
            <a:ext cx="4015104"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33%</a:t>
            </a:r>
            <a:endParaRPr sz="900">
              <a:latin typeface="Arial"/>
              <a:cs typeface="Arial"/>
            </a:endParaRPr>
          </a:p>
        </p:txBody>
      </p:sp>
      <p:sp>
        <p:nvSpPr>
          <p:cNvPr id="37" name="object 37"/>
          <p:cNvSpPr txBox="1"/>
          <p:nvPr/>
        </p:nvSpPr>
        <p:spPr>
          <a:xfrm>
            <a:off x="527220" y="9114634"/>
            <a:ext cx="1498429" cy="151323"/>
          </a:xfrm>
          <a:prstGeom prst="rect">
            <a:avLst/>
          </a:prstGeom>
        </p:spPr>
        <p:txBody>
          <a:bodyPr vert="horz" wrap="square" lIns="0" tIns="12700" rIns="0" bIns="0" rtlCol="0">
            <a:spAutoFit/>
          </a:bodyPr>
          <a:lstStyle/>
          <a:p>
            <a:r>
              <a:rPr lang="pt-BR" sz="900" dirty="0"/>
              <a:t>Controle de qualidade</a:t>
            </a:r>
          </a:p>
        </p:txBody>
      </p:sp>
      <p:pic>
        <p:nvPicPr>
          <p:cNvPr id="38" name="object 38"/>
          <p:cNvPicPr/>
          <p:nvPr/>
        </p:nvPicPr>
        <p:blipFill>
          <a:blip r:embed="rId8" cstate="print"/>
          <a:stretch>
            <a:fillRect/>
          </a:stretch>
        </p:blipFill>
        <p:spPr>
          <a:xfrm>
            <a:off x="2275205" y="9054007"/>
            <a:ext cx="3029521" cy="125996"/>
          </a:xfrm>
          <a:prstGeom prst="rect">
            <a:avLst/>
          </a:prstGeom>
        </p:spPr>
      </p:pic>
      <p:sp>
        <p:nvSpPr>
          <p:cNvPr id="39" name="object 39"/>
          <p:cNvSpPr txBox="1"/>
          <p:nvPr/>
        </p:nvSpPr>
        <p:spPr>
          <a:xfrm>
            <a:off x="2275204" y="9030007"/>
            <a:ext cx="3037840" cy="162560"/>
          </a:xfrm>
          <a:prstGeom prst="rect">
            <a:avLst/>
          </a:prstGeom>
        </p:spPr>
        <p:txBody>
          <a:bodyPr vert="horz" wrap="square" lIns="0" tIns="12700" rIns="0" bIns="0" rtlCol="0">
            <a:spAutoFit/>
          </a:bodyPr>
          <a:lstStyle/>
          <a:p>
            <a:pPr marR="17780" algn="r">
              <a:lnSpc>
                <a:spcPct val="100000"/>
              </a:lnSpc>
              <a:spcBef>
                <a:spcPts val="100"/>
              </a:spcBef>
            </a:pPr>
            <a:r>
              <a:rPr sz="900" b="1" spc="-25" dirty="0">
                <a:solidFill>
                  <a:srgbClr val="FFFFFF"/>
                </a:solidFill>
                <a:latin typeface="Arial"/>
                <a:cs typeface="Arial"/>
              </a:rPr>
              <a:t>25%</a:t>
            </a:r>
            <a:endParaRPr sz="900">
              <a:latin typeface="Arial"/>
              <a:cs typeface="Arial"/>
            </a:endParaRPr>
          </a:p>
        </p:txBody>
      </p:sp>
      <p:sp>
        <p:nvSpPr>
          <p:cNvPr id="40" name="object 40"/>
          <p:cNvSpPr txBox="1"/>
          <p:nvPr/>
        </p:nvSpPr>
        <p:spPr>
          <a:xfrm>
            <a:off x="2275204" y="9223159"/>
            <a:ext cx="4380230"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36%</a:t>
            </a:r>
            <a:endParaRPr sz="900">
              <a:latin typeface="Arial"/>
              <a:cs typeface="Arial"/>
            </a:endParaRPr>
          </a:p>
        </p:txBody>
      </p:sp>
      <p:sp>
        <p:nvSpPr>
          <p:cNvPr id="41" name="object 41"/>
          <p:cNvSpPr txBox="1"/>
          <p:nvPr/>
        </p:nvSpPr>
        <p:spPr>
          <a:xfrm>
            <a:off x="527257" y="9467433"/>
            <a:ext cx="1624330" cy="151323"/>
          </a:xfrm>
          <a:prstGeom prst="rect">
            <a:avLst/>
          </a:prstGeom>
        </p:spPr>
        <p:txBody>
          <a:bodyPr vert="horz" wrap="square" lIns="0" tIns="12700" rIns="0" bIns="0" rtlCol="0">
            <a:spAutoFit/>
          </a:bodyPr>
          <a:lstStyle/>
          <a:p>
            <a:r>
              <a:rPr lang="pt-BR" sz="900" dirty="0"/>
              <a:t>Pesquisa e desenvolvimento</a:t>
            </a:r>
          </a:p>
        </p:txBody>
      </p:sp>
      <p:pic>
        <p:nvPicPr>
          <p:cNvPr id="42" name="object 42"/>
          <p:cNvPicPr/>
          <p:nvPr/>
        </p:nvPicPr>
        <p:blipFill>
          <a:blip r:embed="rId9" cstate="print"/>
          <a:stretch>
            <a:fillRect/>
          </a:stretch>
        </p:blipFill>
        <p:spPr>
          <a:xfrm>
            <a:off x="2275204" y="9406814"/>
            <a:ext cx="2676550" cy="125996"/>
          </a:xfrm>
          <a:prstGeom prst="rect">
            <a:avLst/>
          </a:prstGeom>
        </p:spPr>
      </p:pic>
      <p:sp>
        <p:nvSpPr>
          <p:cNvPr id="43" name="object 43"/>
          <p:cNvSpPr txBox="1"/>
          <p:nvPr/>
        </p:nvSpPr>
        <p:spPr>
          <a:xfrm>
            <a:off x="2275204" y="9382808"/>
            <a:ext cx="2677160" cy="162560"/>
          </a:xfrm>
          <a:prstGeom prst="rect">
            <a:avLst/>
          </a:prstGeom>
        </p:spPr>
        <p:txBody>
          <a:bodyPr vert="horz" wrap="square" lIns="0" tIns="12700" rIns="0" bIns="0" rtlCol="0">
            <a:spAutoFit/>
          </a:bodyPr>
          <a:lstStyle/>
          <a:p>
            <a:pPr marR="27940" algn="r">
              <a:lnSpc>
                <a:spcPct val="100000"/>
              </a:lnSpc>
              <a:spcBef>
                <a:spcPts val="100"/>
              </a:spcBef>
            </a:pPr>
            <a:r>
              <a:rPr sz="900" b="1" spc="-25" dirty="0">
                <a:solidFill>
                  <a:srgbClr val="FFFFFF"/>
                </a:solidFill>
                <a:latin typeface="Arial"/>
                <a:cs typeface="Arial"/>
              </a:rPr>
              <a:t>22%</a:t>
            </a:r>
            <a:endParaRPr sz="900">
              <a:latin typeface="Arial"/>
              <a:cs typeface="Arial"/>
            </a:endParaRPr>
          </a:p>
        </p:txBody>
      </p:sp>
      <p:sp>
        <p:nvSpPr>
          <p:cNvPr id="44" name="object 44"/>
          <p:cNvSpPr txBox="1"/>
          <p:nvPr/>
        </p:nvSpPr>
        <p:spPr>
          <a:xfrm>
            <a:off x="2275204" y="9575952"/>
            <a:ext cx="4623435" cy="126364"/>
          </a:xfrm>
          <a:prstGeom prst="rect">
            <a:avLst/>
          </a:prstGeom>
          <a:solidFill>
            <a:srgbClr val="FFFFFF"/>
          </a:solidFill>
        </p:spPr>
        <p:txBody>
          <a:bodyPr vert="horz" wrap="square" lIns="0" tIns="0" rIns="0" bIns="0" rtlCol="0">
            <a:spAutoFit/>
          </a:bodyPr>
          <a:lstStyle/>
          <a:p>
            <a:pPr marR="27940" algn="r">
              <a:lnSpc>
                <a:spcPts val="990"/>
              </a:lnSpc>
            </a:pPr>
            <a:r>
              <a:rPr sz="900" b="1" spc="-25" dirty="0">
                <a:solidFill>
                  <a:srgbClr val="005D77"/>
                </a:solidFill>
                <a:latin typeface="Arial"/>
                <a:cs typeface="Arial"/>
              </a:rPr>
              <a:t>38%</a:t>
            </a:r>
            <a:endParaRPr sz="900">
              <a:latin typeface="Arial"/>
              <a:cs typeface="Arial"/>
            </a:endParaRPr>
          </a:p>
        </p:txBody>
      </p:sp>
      <p:sp>
        <p:nvSpPr>
          <p:cNvPr id="45" name="object 45"/>
          <p:cNvSpPr/>
          <p:nvPr/>
        </p:nvSpPr>
        <p:spPr>
          <a:xfrm>
            <a:off x="540004" y="9881958"/>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005D77"/>
          </a:solidFill>
        </p:spPr>
        <p:txBody>
          <a:bodyPr wrap="square" lIns="0" tIns="0" rIns="0" bIns="0" rtlCol="0"/>
          <a:lstStyle/>
          <a:p>
            <a:endParaRPr/>
          </a:p>
        </p:txBody>
      </p:sp>
      <p:sp>
        <p:nvSpPr>
          <p:cNvPr id="46" name="object 46"/>
          <p:cNvSpPr txBox="1"/>
          <p:nvPr/>
        </p:nvSpPr>
        <p:spPr>
          <a:xfrm>
            <a:off x="625970" y="9852352"/>
            <a:ext cx="1644014" cy="105157"/>
          </a:xfrm>
          <a:prstGeom prst="rect">
            <a:avLst/>
          </a:prstGeom>
        </p:spPr>
        <p:txBody>
          <a:bodyPr vert="horz" wrap="square" lIns="0" tIns="12700" rIns="0" bIns="0" rtlCol="0">
            <a:spAutoFit/>
          </a:bodyPr>
          <a:lstStyle/>
          <a:p>
            <a:r>
              <a:rPr lang="pt-BR" sz="600" dirty="0"/>
              <a:t>Defensores e estabilizadores de lucro</a:t>
            </a:r>
          </a:p>
        </p:txBody>
      </p:sp>
      <p:sp>
        <p:nvSpPr>
          <p:cNvPr id="47" name="object 47"/>
          <p:cNvSpPr/>
          <p:nvPr/>
        </p:nvSpPr>
        <p:spPr>
          <a:xfrm>
            <a:off x="2337257" y="9881958"/>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FFFFFF"/>
          </a:solidFill>
        </p:spPr>
        <p:txBody>
          <a:bodyPr wrap="square" lIns="0" tIns="0" rIns="0" bIns="0" rtlCol="0"/>
          <a:lstStyle/>
          <a:p>
            <a:endParaRPr/>
          </a:p>
        </p:txBody>
      </p:sp>
      <p:sp>
        <p:nvSpPr>
          <p:cNvPr id="48" name="object 48"/>
          <p:cNvSpPr txBox="1"/>
          <p:nvPr/>
        </p:nvSpPr>
        <p:spPr>
          <a:xfrm>
            <a:off x="2423227" y="9852352"/>
            <a:ext cx="822325" cy="105157"/>
          </a:xfrm>
          <a:prstGeom prst="rect">
            <a:avLst/>
          </a:prstGeom>
        </p:spPr>
        <p:txBody>
          <a:bodyPr vert="horz" wrap="square" lIns="0" tIns="12700" rIns="0" bIns="0" rtlCol="0">
            <a:spAutoFit/>
          </a:bodyPr>
          <a:lstStyle/>
          <a:p>
            <a:r>
              <a:rPr lang="pt-BR" sz="600" dirty="0"/>
              <a:t>Aceleradores de lucro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16779" y="506981"/>
            <a:ext cx="2819071"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17</a:t>
            </a:r>
            <a:endParaRPr sz="800" dirty="0">
              <a:latin typeface="Arial"/>
              <a:cs typeface="Arial"/>
            </a:endParaRPr>
          </a:p>
        </p:txBody>
      </p:sp>
      <p:sp>
        <p:nvSpPr>
          <p:cNvPr id="3" name="object 3"/>
          <p:cNvSpPr/>
          <p:nvPr/>
        </p:nvSpPr>
        <p:spPr>
          <a:xfrm>
            <a:off x="3869999" y="1504377"/>
            <a:ext cx="3150235" cy="0"/>
          </a:xfrm>
          <a:custGeom>
            <a:avLst/>
            <a:gdLst/>
            <a:ahLst/>
            <a:cxnLst/>
            <a:rect l="l" t="t" r="r" b="b"/>
            <a:pathLst>
              <a:path w="3150234">
                <a:moveTo>
                  <a:pt x="0" y="0"/>
                </a:moveTo>
                <a:lnTo>
                  <a:pt x="3149993" y="0"/>
                </a:lnTo>
              </a:path>
            </a:pathLst>
          </a:custGeom>
          <a:ln w="6350">
            <a:solidFill>
              <a:srgbClr val="005D77"/>
            </a:solidFill>
          </a:ln>
        </p:spPr>
        <p:txBody>
          <a:bodyPr wrap="square" lIns="0" tIns="0" rIns="0" bIns="0" rtlCol="0"/>
          <a:lstStyle/>
          <a:p>
            <a:endParaRPr/>
          </a:p>
        </p:txBody>
      </p:sp>
      <p:sp>
        <p:nvSpPr>
          <p:cNvPr id="4" name="object 4"/>
          <p:cNvSpPr txBox="1"/>
          <p:nvPr/>
        </p:nvSpPr>
        <p:spPr>
          <a:xfrm>
            <a:off x="3857299" y="1558452"/>
            <a:ext cx="3095625" cy="1261371"/>
          </a:xfrm>
          <a:prstGeom prst="rect">
            <a:avLst/>
          </a:prstGeom>
        </p:spPr>
        <p:txBody>
          <a:bodyPr vert="horz" wrap="square" lIns="0" tIns="33020" rIns="0" bIns="0" rtlCol="0">
            <a:spAutoFit/>
          </a:bodyPr>
          <a:lstStyle/>
          <a:p>
            <a:pPr marL="12700" marR="210820">
              <a:lnSpc>
                <a:spcPts val="1300"/>
              </a:lnSpc>
              <a:spcBef>
                <a:spcPts val="260"/>
              </a:spcBef>
            </a:pPr>
            <a:r>
              <a:rPr lang="pt-BR" sz="1100" b="1" dirty="0">
                <a:solidFill>
                  <a:srgbClr val="0093A7"/>
                </a:solidFill>
              </a:rPr>
              <a:t>LÍDERES RECONHECEM QUE A ADOÇÃO DE TECNOLOGIA SEM SEGURANÇA É UMA FALSA ECONOMIA.</a:t>
            </a:r>
          </a:p>
          <a:p>
            <a:pPr marL="12700" marR="210820">
              <a:lnSpc>
                <a:spcPts val="1300"/>
              </a:lnSpc>
              <a:spcBef>
                <a:spcPts val="260"/>
              </a:spcBef>
            </a:pPr>
            <a:r>
              <a:rPr lang="pt-BR" sz="900" dirty="0"/>
              <a:t>P: Como você vê as prioridades de investimento do seu negócio se desenvolvendo nos próximos 12 meses?</a:t>
            </a:r>
          </a:p>
          <a:p>
            <a:pPr marL="12700" marR="210820">
              <a:lnSpc>
                <a:spcPts val="1300"/>
              </a:lnSpc>
              <a:spcBef>
                <a:spcPts val="260"/>
              </a:spcBef>
            </a:pPr>
            <a:r>
              <a:rPr lang="pt-BR" sz="900" dirty="0"/>
              <a:t>Transformação digital e adoção de tecnologias emergentes</a:t>
            </a:r>
            <a:endParaRPr sz="900" dirty="0">
              <a:latin typeface="Verdana"/>
              <a:cs typeface="Verdana"/>
            </a:endParaRPr>
          </a:p>
        </p:txBody>
      </p:sp>
      <p:sp>
        <p:nvSpPr>
          <p:cNvPr id="5" name="object 5"/>
          <p:cNvSpPr txBox="1"/>
          <p:nvPr/>
        </p:nvSpPr>
        <p:spPr>
          <a:xfrm>
            <a:off x="489546" y="1280648"/>
            <a:ext cx="3181985" cy="1160446"/>
          </a:xfrm>
          <a:prstGeom prst="rect">
            <a:avLst/>
          </a:prstGeom>
        </p:spPr>
        <p:txBody>
          <a:bodyPr vert="horz" wrap="square" lIns="0" tIns="12700" rIns="0" bIns="0" rtlCol="0">
            <a:spAutoFit/>
          </a:bodyPr>
          <a:lstStyle/>
          <a:p>
            <a:pPr marL="38100" marR="30480">
              <a:lnSpc>
                <a:spcPct val="120400"/>
              </a:lnSpc>
              <a:spcBef>
                <a:spcPts val="100"/>
              </a:spcBef>
            </a:pPr>
            <a:r>
              <a:rPr lang="pt-BR" sz="900" dirty="0"/>
              <a:t>Só no último ano, o cibercrime esteve em alta. O varejista britânico Marks &amp; Spencer enfrentou um ataque significativo de ransomware em abril de 2025. O popular CRM Salesforce sofreu uma perda de dados, afetando mais de um bilhão de registros de clientes. Entre os entrevistados, a cibersegurança é a segunda maior fraqueza que eles precisam focar nos próximos doze meses.</a:t>
            </a:r>
            <a:endParaRPr sz="900" dirty="0">
              <a:latin typeface="Tahoma"/>
              <a:cs typeface="Tahoma"/>
            </a:endParaRPr>
          </a:p>
        </p:txBody>
      </p:sp>
      <p:sp>
        <p:nvSpPr>
          <p:cNvPr id="6" name="object 6"/>
          <p:cNvSpPr txBox="1"/>
          <p:nvPr/>
        </p:nvSpPr>
        <p:spPr>
          <a:xfrm>
            <a:off x="486190" y="2490478"/>
            <a:ext cx="3157220" cy="1825243"/>
          </a:xfrm>
          <a:prstGeom prst="rect">
            <a:avLst/>
          </a:prstGeom>
        </p:spPr>
        <p:txBody>
          <a:bodyPr vert="horz" wrap="square" lIns="0" tIns="12700" rIns="0" bIns="0" rtlCol="0">
            <a:spAutoFit/>
          </a:bodyPr>
          <a:lstStyle/>
          <a:p>
            <a:pPr marL="38100" marR="30480">
              <a:lnSpc>
                <a:spcPct val="120400"/>
              </a:lnSpc>
              <a:spcBef>
                <a:spcPts val="100"/>
              </a:spcBef>
            </a:pPr>
            <a:r>
              <a:rPr lang="pt-BR" sz="900" dirty="0"/>
              <a:t>Além de frequentes, as ameaças cibernéticas também se tornaram mais sofisticadas. Em 2025, 79% dos ataques não utilizaram malware, ou seja, os hackers não dependeram de códigos maliciosos. Em vez disso, muitos passaram a priorizar técnicas de engenharia social (phishing), que se tornaram mais fáceis de executar em larga escala, graças à IA generativa. No caso do vazamento de dados da Salesforce, os atacantes usaram IA para se passar por funcionários de suporte de TI e enganaram colaboradores a instalar um aplicativo malicioso, o que lhes concedeu acesso aos dados da empresa.</a:t>
            </a:r>
            <a:endParaRPr sz="900" dirty="0">
              <a:latin typeface="Tahoma"/>
              <a:cs typeface="Tahoma"/>
            </a:endParaRPr>
          </a:p>
        </p:txBody>
      </p:sp>
      <p:sp>
        <p:nvSpPr>
          <p:cNvPr id="7" name="object 7"/>
          <p:cNvSpPr txBox="1"/>
          <p:nvPr/>
        </p:nvSpPr>
        <p:spPr>
          <a:xfrm>
            <a:off x="527329" y="4448681"/>
            <a:ext cx="3159760" cy="1674817"/>
          </a:xfrm>
          <a:prstGeom prst="rect">
            <a:avLst/>
          </a:prstGeom>
        </p:spPr>
        <p:txBody>
          <a:bodyPr vert="horz" wrap="square" lIns="0" tIns="12700" rIns="0" bIns="0" rtlCol="0">
            <a:spAutoFit/>
          </a:bodyPr>
          <a:lstStyle/>
          <a:p>
            <a:r>
              <a:rPr lang="pt-BR" sz="900" dirty="0"/>
              <a:t>Da mesma forma, a superfície de ataque aumentou. Novos sistemas digitais — grandes redes de IoT (Internet das Coisas), dispositivos conectados, modelos de IA — apresentam riscos inéditos. Aplicativos de IA de terceiros podem carecer de arquiteturas de segurança adequadas e/ou conter vulnerabilidades negligenciadas, expondo os usuários a riscos de contrapartes. Modelos proprietários e personalizados podem extrair dados apenas de certos sistemas, gerando resultados enviesados. “Um problema que as empresas têm e nunca resolveram é a integridade dos dados”, aponta Michael Ballé. “E agora, com a adição da IA, apenas tornamos o problema massivamente pior”.</a:t>
            </a:r>
          </a:p>
        </p:txBody>
      </p:sp>
      <p:sp>
        <p:nvSpPr>
          <p:cNvPr id="8" name="object 8"/>
          <p:cNvSpPr txBox="1"/>
          <p:nvPr/>
        </p:nvSpPr>
        <p:spPr>
          <a:xfrm>
            <a:off x="527329" y="6372236"/>
            <a:ext cx="3137535" cy="843821"/>
          </a:xfrm>
          <a:prstGeom prst="rect">
            <a:avLst/>
          </a:prstGeom>
        </p:spPr>
        <p:txBody>
          <a:bodyPr vert="horz" wrap="square" lIns="0" tIns="12700" rIns="0" bIns="0" rtlCol="0">
            <a:spAutoFit/>
          </a:bodyPr>
          <a:lstStyle/>
          <a:p>
            <a:r>
              <a:rPr lang="pt-BR" sz="900" dirty="0"/>
              <a:t>Para obter o máximo benefício das tecnologias emergentes, a expansão da presença digital e a cibersegurança devem ser tratadas como duas faces da mesma moeda. Este ano, quase tantos líderes aumentarão os gastos com cibersegurança quanto aqueles que expandirão seus orçamentos para tecnologias digitais e emergentes.</a:t>
            </a:r>
          </a:p>
        </p:txBody>
      </p:sp>
      <p:sp>
        <p:nvSpPr>
          <p:cNvPr id="9" name="object 9"/>
          <p:cNvSpPr txBox="1"/>
          <p:nvPr/>
        </p:nvSpPr>
        <p:spPr>
          <a:xfrm>
            <a:off x="527329" y="7470545"/>
            <a:ext cx="3175635" cy="1659044"/>
          </a:xfrm>
          <a:prstGeom prst="rect">
            <a:avLst/>
          </a:prstGeom>
        </p:spPr>
        <p:txBody>
          <a:bodyPr vert="horz" wrap="square" lIns="0" tIns="12700" rIns="0" bIns="0" rtlCol="0">
            <a:spAutoFit/>
          </a:bodyPr>
          <a:lstStyle/>
          <a:p>
            <a:pPr marL="12700" marR="5080">
              <a:lnSpc>
                <a:spcPct val="120300"/>
              </a:lnSpc>
              <a:spcBef>
                <a:spcPts val="100"/>
              </a:spcBef>
            </a:pPr>
            <a:r>
              <a:rPr lang="pt-BR" sz="900" dirty="0"/>
              <a:t>A segurança fortalece as operações e constrói confiança dos clientes ao mesmo tempo. Empresas que investem em cibersegurança robusta podem oferecer experiências mais contínuas e personalizadas sem comprometer a privacidade, reforçando a confiança em um momento em que as preocupações com o uso indevido de dados permanecem elevadas. Nesse sentido, uma melhor segurança torna-se a base para uma melhor experiência do cliente, permitindo inovação enquanto protege os relacionamentos dos quais o crescimento depende.</a:t>
            </a:r>
            <a:endParaRPr sz="900" dirty="0">
              <a:latin typeface="Tahoma"/>
              <a:cs typeface="Tahoma"/>
            </a:endParaRPr>
          </a:p>
        </p:txBody>
      </p:sp>
      <p:sp>
        <p:nvSpPr>
          <p:cNvPr id="10" name="object 10"/>
          <p:cNvSpPr txBox="1"/>
          <p:nvPr/>
        </p:nvSpPr>
        <p:spPr>
          <a:xfrm>
            <a:off x="3857345" y="3588460"/>
            <a:ext cx="3379357" cy="151323"/>
          </a:xfrm>
          <a:prstGeom prst="rect">
            <a:avLst/>
          </a:prstGeom>
        </p:spPr>
        <p:txBody>
          <a:bodyPr vert="horz" wrap="square" lIns="0" tIns="12700" rIns="0" bIns="0" rtlCol="0">
            <a:spAutoFit/>
          </a:bodyPr>
          <a:lstStyle/>
          <a:p>
            <a:r>
              <a:rPr lang="pt-BR" sz="900" b="1" dirty="0"/>
              <a:t>Aprimoramento da segurança cibernética e de dados</a:t>
            </a:r>
            <a:endParaRPr lang="pt-BR" sz="900" dirty="0"/>
          </a:p>
        </p:txBody>
      </p:sp>
      <p:graphicFrame>
        <p:nvGraphicFramePr>
          <p:cNvPr id="11" name="object 11"/>
          <p:cNvGraphicFramePr>
            <a:graphicFrameLocks noGrp="1"/>
          </p:cNvGraphicFramePr>
          <p:nvPr/>
        </p:nvGraphicFramePr>
        <p:xfrm>
          <a:off x="3838492" y="2917063"/>
          <a:ext cx="3145790" cy="539750"/>
        </p:xfrm>
        <a:graphic>
          <a:graphicData uri="http://schemas.openxmlformats.org/drawingml/2006/table">
            <a:tbl>
              <a:tblPr firstRow="1" bandRow="1">
                <a:tableStyleId>{2D5ABB26-0587-4C30-8999-92F81FD0307C}</a:tableStyleId>
              </a:tblPr>
              <a:tblGrid>
                <a:gridCol w="629920">
                  <a:extLst>
                    <a:ext uri="{9D8B030D-6E8A-4147-A177-3AD203B41FA5}">
                      <a16:colId xmlns:a16="http://schemas.microsoft.com/office/drawing/2014/main" val="20000"/>
                    </a:ext>
                  </a:extLst>
                </a:gridCol>
                <a:gridCol w="1417320">
                  <a:extLst>
                    <a:ext uri="{9D8B030D-6E8A-4147-A177-3AD203B41FA5}">
                      <a16:colId xmlns:a16="http://schemas.microsoft.com/office/drawing/2014/main" val="20001"/>
                    </a:ext>
                  </a:extLst>
                </a:gridCol>
                <a:gridCol w="913130">
                  <a:extLst>
                    <a:ext uri="{9D8B030D-6E8A-4147-A177-3AD203B41FA5}">
                      <a16:colId xmlns:a16="http://schemas.microsoft.com/office/drawing/2014/main" val="20002"/>
                    </a:ext>
                  </a:extLst>
                </a:gridCol>
                <a:gridCol w="185420">
                  <a:extLst>
                    <a:ext uri="{9D8B030D-6E8A-4147-A177-3AD203B41FA5}">
                      <a16:colId xmlns:a16="http://schemas.microsoft.com/office/drawing/2014/main" val="20003"/>
                    </a:ext>
                  </a:extLst>
                </a:gridCol>
              </a:tblGrid>
              <a:tr h="539750">
                <a:tc>
                  <a:txBody>
                    <a:bodyPr/>
                    <a:lstStyle/>
                    <a:p>
                      <a:pPr>
                        <a:lnSpc>
                          <a:spcPct val="100000"/>
                        </a:lnSpc>
                        <a:spcBef>
                          <a:spcPts val="505"/>
                        </a:spcBef>
                      </a:pPr>
                      <a:endParaRPr sz="900">
                        <a:latin typeface="Times New Roman"/>
                        <a:cs typeface="Times New Roman"/>
                      </a:endParaRPr>
                    </a:p>
                    <a:p>
                      <a:pPr marL="187960">
                        <a:lnSpc>
                          <a:spcPct val="100000"/>
                        </a:lnSpc>
                      </a:pPr>
                      <a:r>
                        <a:rPr sz="900" b="1" spc="35" dirty="0">
                          <a:solidFill>
                            <a:srgbClr val="FFFFFF"/>
                          </a:solidFill>
                          <a:latin typeface="Arial"/>
                          <a:cs typeface="Arial"/>
                        </a:rPr>
                        <a:t>20%</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45%</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29%</a:t>
                      </a:r>
                      <a:endParaRPr sz="900">
                        <a:latin typeface="Arial"/>
                        <a:cs typeface="Arial"/>
                      </a:endParaRPr>
                    </a:p>
                  </a:txBody>
                  <a:tcPr marL="0" marR="0" marT="64135" marB="0">
                    <a:solidFill>
                      <a:srgbClr val="414042"/>
                    </a:solidFill>
                  </a:tcPr>
                </a:tc>
                <a:tc>
                  <a:txBody>
                    <a:bodyPr/>
                    <a:lstStyle/>
                    <a:p>
                      <a:pPr marR="21590">
                        <a:lnSpc>
                          <a:spcPct val="100000"/>
                        </a:lnSpc>
                        <a:spcBef>
                          <a:spcPts val="505"/>
                        </a:spcBef>
                      </a:pPr>
                      <a:endParaRPr sz="900">
                        <a:latin typeface="Times New Roman"/>
                        <a:cs typeface="Times New Roman"/>
                      </a:endParaRPr>
                    </a:p>
                    <a:p>
                      <a:pPr>
                        <a:lnSpc>
                          <a:spcPct val="100000"/>
                        </a:lnSpc>
                      </a:pPr>
                      <a:r>
                        <a:rPr sz="900" b="1" spc="-25" dirty="0">
                          <a:solidFill>
                            <a:srgbClr val="414042"/>
                          </a:solidFill>
                          <a:latin typeface="Arial"/>
                          <a:cs typeface="Arial"/>
                        </a:rPr>
                        <a:t>4%</a:t>
                      </a:r>
                      <a:endParaRPr sz="900">
                        <a:latin typeface="Arial"/>
                        <a:cs typeface="Arial"/>
                      </a:endParaRPr>
                    </a:p>
                  </a:txBody>
                  <a:tcPr marL="0" marR="0" marT="64135" marB="0">
                    <a:lnR w="76200">
                      <a:solidFill>
                        <a:srgbClr val="BACAD3"/>
                      </a:solidFill>
                      <a:prstDash val="solid"/>
                    </a:lnR>
                    <a:solidFill>
                      <a:srgbClr val="FDB913"/>
                    </a:solidFill>
                  </a:tcPr>
                </a:tc>
                <a:extLst>
                  <a:ext uri="{0D108BD9-81ED-4DB2-BD59-A6C34878D82A}">
                    <a16:rowId xmlns:a16="http://schemas.microsoft.com/office/drawing/2014/main" val="10000"/>
                  </a:ext>
                </a:extLst>
              </a:tr>
            </a:tbl>
          </a:graphicData>
        </a:graphic>
      </p:graphicFrame>
      <p:graphicFrame>
        <p:nvGraphicFramePr>
          <p:cNvPr id="12" name="object 12"/>
          <p:cNvGraphicFramePr>
            <a:graphicFrameLocks noGrp="1"/>
          </p:cNvGraphicFramePr>
          <p:nvPr/>
        </p:nvGraphicFramePr>
        <p:xfrm>
          <a:off x="3854246" y="3825062"/>
          <a:ext cx="3171824" cy="539750"/>
        </p:xfrm>
        <a:graphic>
          <a:graphicData uri="http://schemas.openxmlformats.org/drawingml/2006/table">
            <a:tbl>
              <a:tblPr firstRow="1" bandRow="1">
                <a:tableStyleId>{2D5ABB26-0587-4C30-8999-92F81FD0307C}</a:tableStyleId>
              </a:tblPr>
              <a:tblGrid>
                <a:gridCol w="629920">
                  <a:extLst>
                    <a:ext uri="{9D8B030D-6E8A-4147-A177-3AD203B41FA5}">
                      <a16:colId xmlns:a16="http://schemas.microsoft.com/office/drawing/2014/main" val="20000"/>
                    </a:ext>
                  </a:extLst>
                </a:gridCol>
                <a:gridCol w="1386205">
                  <a:extLst>
                    <a:ext uri="{9D8B030D-6E8A-4147-A177-3AD203B41FA5}">
                      <a16:colId xmlns:a16="http://schemas.microsoft.com/office/drawing/2014/main" val="20001"/>
                    </a:ext>
                  </a:extLst>
                </a:gridCol>
                <a:gridCol w="976630">
                  <a:extLst>
                    <a:ext uri="{9D8B030D-6E8A-4147-A177-3AD203B41FA5}">
                      <a16:colId xmlns:a16="http://schemas.microsoft.com/office/drawing/2014/main" val="20002"/>
                    </a:ext>
                  </a:extLst>
                </a:gridCol>
                <a:gridCol w="179069">
                  <a:extLst>
                    <a:ext uri="{9D8B030D-6E8A-4147-A177-3AD203B41FA5}">
                      <a16:colId xmlns:a16="http://schemas.microsoft.com/office/drawing/2014/main" val="20003"/>
                    </a:ext>
                  </a:extLst>
                </a:gridCol>
              </a:tblGrid>
              <a:tr h="539750">
                <a:tc>
                  <a:txBody>
                    <a:bodyPr/>
                    <a:lstStyle/>
                    <a:p>
                      <a:pPr>
                        <a:lnSpc>
                          <a:spcPct val="100000"/>
                        </a:lnSpc>
                        <a:spcBef>
                          <a:spcPts val="505"/>
                        </a:spcBef>
                      </a:pPr>
                      <a:endParaRPr sz="900">
                        <a:latin typeface="Times New Roman"/>
                        <a:cs typeface="Times New Roman"/>
                      </a:endParaRPr>
                    </a:p>
                    <a:p>
                      <a:pPr marL="187960">
                        <a:lnSpc>
                          <a:spcPct val="100000"/>
                        </a:lnSpc>
                      </a:pPr>
                      <a:r>
                        <a:rPr sz="900" b="1" spc="35" dirty="0">
                          <a:solidFill>
                            <a:srgbClr val="FFFFFF"/>
                          </a:solidFill>
                          <a:latin typeface="Arial"/>
                          <a:cs typeface="Arial"/>
                        </a:rPr>
                        <a:t>20%</a:t>
                      </a:r>
                      <a:endParaRPr sz="900">
                        <a:latin typeface="Arial"/>
                        <a:cs typeface="Arial"/>
                      </a:endParaRPr>
                    </a:p>
                  </a:txBody>
                  <a:tcPr marL="0" marR="0" marT="64135" marB="0">
                    <a:solidFill>
                      <a:srgbClr val="005D7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40" dirty="0">
                          <a:solidFill>
                            <a:srgbClr val="FFFFFF"/>
                          </a:solidFill>
                          <a:latin typeface="Arial"/>
                          <a:cs typeface="Arial"/>
                        </a:rPr>
                        <a:t>44%</a:t>
                      </a:r>
                      <a:endParaRPr sz="900">
                        <a:latin typeface="Arial"/>
                        <a:cs typeface="Arial"/>
                      </a:endParaRPr>
                    </a:p>
                  </a:txBody>
                  <a:tcPr marL="0" marR="0" marT="64135" marB="0">
                    <a:solidFill>
                      <a:srgbClr val="0093A7"/>
                    </a:solidFill>
                  </a:tcPr>
                </a:tc>
                <a:tc>
                  <a:txBody>
                    <a:bodyPr/>
                    <a:lstStyle/>
                    <a:p>
                      <a:pPr>
                        <a:lnSpc>
                          <a:spcPct val="100000"/>
                        </a:lnSpc>
                        <a:spcBef>
                          <a:spcPts val="505"/>
                        </a:spcBef>
                      </a:pPr>
                      <a:endParaRPr sz="900">
                        <a:latin typeface="Times New Roman"/>
                        <a:cs typeface="Times New Roman"/>
                      </a:endParaRPr>
                    </a:p>
                    <a:p>
                      <a:pPr algn="ctr">
                        <a:lnSpc>
                          <a:spcPct val="100000"/>
                        </a:lnSpc>
                      </a:pPr>
                      <a:r>
                        <a:rPr sz="900" b="1" spc="-25" dirty="0">
                          <a:solidFill>
                            <a:srgbClr val="FFFFFF"/>
                          </a:solidFill>
                          <a:latin typeface="Arial"/>
                          <a:cs typeface="Arial"/>
                        </a:rPr>
                        <a:t>31%</a:t>
                      </a:r>
                      <a:endParaRPr sz="900">
                        <a:latin typeface="Arial"/>
                        <a:cs typeface="Arial"/>
                      </a:endParaRPr>
                    </a:p>
                  </a:txBody>
                  <a:tcPr marL="0" marR="0" marT="64135" marB="0">
                    <a:solidFill>
                      <a:srgbClr val="414042"/>
                    </a:solidFill>
                  </a:tcPr>
                </a:tc>
                <a:tc>
                  <a:txBody>
                    <a:bodyPr/>
                    <a:lstStyle/>
                    <a:p>
                      <a:pPr marR="30480">
                        <a:lnSpc>
                          <a:spcPct val="100000"/>
                        </a:lnSpc>
                        <a:spcBef>
                          <a:spcPts val="505"/>
                        </a:spcBef>
                      </a:pPr>
                      <a:endParaRPr sz="900" dirty="0">
                        <a:latin typeface="Times New Roman"/>
                        <a:cs typeface="Times New Roman"/>
                      </a:endParaRPr>
                    </a:p>
                    <a:p>
                      <a:pPr>
                        <a:lnSpc>
                          <a:spcPct val="100000"/>
                        </a:lnSpc>
                      </a:pPr>
                      <a:r>
                        <a:rPr sz="900" b="1" spc="-25" dirty="0">
                          <a:solidFill>
                            <a:srgbClr val="414042"/>
                          </a:solidFill>
                          <a:latin typeface="Arial"/>
                          <a:cs typeface="Arial"/>
                        </a:rPr>
                        <a:t>4%</a:t>
                      </a:r>
                      <a:endParaRPr sz="900" dirty="0">
                        <a:latin typeface="Arial"/>
                        <a:cs typeface="Arial"/>
                      </a:endParaRPr>
                    </a:p>
                  </a:txBody>
                  <a:tcPr marL="0" marR="0" marT="64135" marB="0">
                    <a:lnR w="38100">
                      <a:solidFill>
                        <a:srgbClr val="BACAD3"/>
                      </a:solidFill>
                      <a:prstDash val="solid"/>
                    </a:lnR>
                    <a:solidFill>
                      <a:srgbClr val="FDB913"/>
                    </a:solidFill>
                  </a:tcPr>
                </a:tc>
                <a:extLst>
                  <a:ext uri="{0D108BD9-81ED-4DB2-BD59-A6C34878D82A}">
                    <a16:rowId xmlns:a16="http://schemas.microsoft.com/office/drawing/2014/main" val="10000"/>
                  </a:ext>
                </a:extLst>
              </a:tr>
            </a:tbl>
          </a:graphicData>
        </a:graphic>
      </p:graphicFrame>
      <p:sp>
        <p:nvSpPr>
          <p:cNvPr id="13" name="object 13"/>
          <p:cNvSpPr txBox="1"/>
          <p:nvPr/>
        </p:nvSpPr>
        <p:spPr>
          <a:xfrm>
            <a:off x="7048615" y="3100067"/>
            <a:ext cx="19494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14042"/>
                </a:solidFill>
                <a:latin typeface="Arial"/>
                <a:cs typeface="Arial"/>
              </a:rPr>
              <a:t>2%</a:t>
            </a:r>
            <a:endParaRPr sz="900">
              <a:latin typeface="Arial"/>
              <a:cs typeface="Arial"/>
            </a:endParaRPr>
          </a:p>
        </p:txBody>
      </p:sp>
      <p:sp>
        <p:nvSpPr>
          <p:cNvPr id="14" name="object 14"/>
          <p:cNvSpPr txBox="1"/>
          <p:nvPr/>
        </p:nvSpPr>
        <p:spPr>
          <a:xfrm>
            <a:off x="7064617" y="4008066"/>
            <a:ext cx="172085" cy="162560"/>
          </a:xfrm>
          <a:prstGeom prst="rect">
            <a:avLst/>
          </a:prstGeom>
        </p:spPr>
        <p:txBody>
          <a:bodyPr vert="horz" wrap="square" lIns="0" tIns="12700" rIns="0" bIns="0" rtlCol="0">
            <a:spAutoFit/>
          </a:bodyPr>
          <a:lstStyle/>
          <a:p>
            <a:pPr marL="12700">
              <a:lnSpc>
                <a:spcPct val="100000"/>
              </a:lnSpc>
              <a:spcBef>
                <a:spcPts val="100"/>
              </a:spcBef>
            </a:pPr>
            <a:r>
              <a:rPr sz="900" b="1" spc="-55" dirty="0">
                <a:solidFill>
                  <a:srgbClr val="414042"/>
                </a:solidFill>
                <a:latin typeface="Arial"/>
                <a:cs typeface="Arial"/>
              </a:rPr>
              <a:t>1%</a:t>
            </a:r>
            <a:endParaRPr sz="900">
              <a:latin typeface="Arial"/>
              <a:cs typeface="Arial"/>
            </a:endParaRPr>
          </a:p>
        </p:txBody>
      </p:sp>
      <p:sp>
        <p:nvSpPr>
          <p:cNvPr id="15" name="object 15"/>
          <p:cNvSpPr/>
          <p:nvPr/>
        </p:nvSpPr>
        <p:spPr>
          <a:xfrm>
            <a:off x="3870045" y="4509071"/>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005D77"/>
          </a:solidFill>
        </p:spPr>
        <p:txBody>
          <a:bodyPr wrap="square" lIns="0" tIns="0" rIns="0" bIns="0" rtlCol="0"/>
          <a:lstStyle/>
          <a:p>
            <a:endParaRPr/>
          </a:p>
        </p:txBody>
      </p:sp>
      <p:sp>
        <p:nvSpPr>
          <p:cNvPr id="16" name="object 16"/>
          <p:cNvSpPr txBox="1"/>
          <p:nvPr/>
        </p:nvSpPr>
        <p:spPr>
          <a:xfrm>
            <a:off x="3965344" y="4443472"/>
            <a:ext cx="2331316" cy="718530"/>
          </a:xfrm>
          <a:prstGeom prst="rect">
            <a:avLst/>
          </a:prstGeom>
        </p:spPr>
        <p:txBody>
          <a:bodyPr vert="horz" wrap="square" lIns="0" tIns="12700" rIns="0" bIns="0" rtlCol="0">
            <a:spAutoFit/>
          </a:bodyPr>
          <a:lstStyle/>
          <a:p>
            <a:pPr marL="12700" marR="270510">
              <a:lnSpc>
                <a:spcPct val="133700"/>
              </a:lnSpc>
              <a:spcBef>
                <a:spcPts val="100"/>
              </a:spcBef>
            </a:pPr>
            <a:r>
              <a:rPr lang="pt-BR" sz="700" dirty="0"/>
              <a:t>Aumentar significativamente o investimento</a:t>
            </a:r>
            <a:br>
              <a:rPr lang="pt-BR" sz="700" dirty="0"/>
            </a:br>
            <a:r>
              <a:rPr lang="pt-BR" sz="700" dirty="0"/>
              <a:t>Aumentar o investimento</a:t>
            </a:r>
            <a:br>
              <a:rPr lang="pt-BR" sz="700" dirty="0"/>
            </a:br>
            <a:r>
              <a:rPr lang="pt-BR" sz="700" dirty="0"/>
              <a:t>Sem mudança nos níveis atuais de investimento</a:t>
            </a:r>
            <a:br>
              <a:rPr lang="pt-BR" sz="700" dirty="0"/>
            </a:br>
            <a:r>
              <a:rPr lang="pt-BR" sz="700" dirty="0"/>
              <a:t>Reduzir o investimento</a:t>
            </a:r>
            <a:br>
              <a:rPr lang="pt-BR" sz="700" dirty="0"/>
            </a:br>
            <a:r>
              <a:rPr lang="pt-BR" sz="700" dirty="0"/>
              <a:t>Reduzir significativamente o investimento</a:t>
            </a:r>
            <a:endParaRPr sz="700" dirty="0">
              <a:latin typeface="Tahoma"/>
              <a:cs typeface="Tahoma"/>
            </a:endParaRPr>
          </a:p>
        </p:txBody>
      </p:sp>
      <p:sp>
        <p:nvSpPr>
          <p:cNvPr id="17" name="object 17"/>
          <p:cNvSpPr/>
          <p:nvPr/>
        </p:nvSpPr>
        <p:spPr>
          <a:xfrm>
            <a:off x="3870045" y="4651756"/>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0093A7"/>
          </a:solidFill>
        </p:spPr>
        <p:txBody>
          <a:bodyPr wrap="square" lIns="0" tIns="0" rIns="0" bIns="0" rtlCol="0"/>
          <a:lstStyle/>
          <a:p>
            <a:endParaRPr/>
          </a:p>
        </p:txBody>
      </p:sp>
      <p:sp>
        <p:nvSpPr>
          <p:cNvPr id="18" name="object 18"/>
          <p:cNvSpPr/>
          <p:nvPr/>
        </p:nvSpPr>
        <p:spPr>
          <a:xfrm>
            <a:off x="3870045" y="4794440"/>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414042"/>
          </a:solidFill>
        </p:spPr>
        <p:txBody>
          <a:bodyPr wrap="square" lIns="0" tIns="0" rIns="0" bIns="0" rtlCol="0"/>
          <a:lstStyle/>
          <a:p>
            <a:endParaRPr/>
          </a:p>
        </p:txBody>
      </p:sp>
      <p:sp>
        <p:nvSpPr>
          <p:cNvPr id="19" name="object 19"/>
          <p:cNvSpPr/>
          <p:nvPr/>
        </p:nvSpPr>
        <p:spPr>
          <a:xfrm>
            <a:off x="3870045" y="4937112"/>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FDB913"/>
          </a:solidFill>
        </p:spPr>
        <p:txBody>
          <a:bodyPr wrap="square" lIns="0" tIns="0" rIns="0" bIns="0" rtlCol="0"/>
          <a:lstStyle/>
          <a:p>
            <a:endParaRPr/>
          </a:p>
        </p:txBody>
      </p:sp>
      <p:sp>
        <p:nvSpPr>
          <p:cNvPr id="20" name="object 20"/>
          <p:cNvSpPr/>
          <p:nvPr/>
        </p:nvSpPr>
        <p:spPr>
          <a:xfrm>
            <a:off x="3870045" y="5079796"/>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BACAD3"/>
          </a:solidFill>
        </p:spPr>
        <p:txBody>
          <a:bodyPr wrap="square" lIns="0" tIns="0" rIns="0" bIns="0" rtlCol="0"/>
          <a:lstStyle/>
          <a:p>
            <a:endParaRPr/>
          </a:p>
        </p:txBody>
      </p:sp>
      <p:grpSp>
        <p:nvGrpSpPr>
          <p:cNvPr id="21" name="object 21"/>
          <p:cNvGrpSpPr/>
          <p:nvPr/>
        </p:nvGrpSpPr>
        <p:grpSpPr>
          <a:xfrm>
            <a:off x="3870007" y="5823928"/>
            <a:ext cx="3150235" cy="4868545"/>
            <a:chOff x="3870007" y="5823928"/>
            <a:chExt cx="3150235" cy="4868545"/>
          </a:xfrm>
        </p:grpSpPr>
        <p:sp>
          <p:nvSpPr>
            <p:cNvPr id="22" name="object 22"/>
            <p:cNvSpPr/>
            <p:nvPr/>
          </p:nvSpPr>
          <p:spPr>
            <a:xfrm>
              <a:off x="3870007" y="5823928"/>
              <a:ext cx="3150235" cy="4868545"/>
            </a:xfrm>
            <a:custGeom>
              <a:avLst/>
              <a:gdLst/>
              <a:ahLst/>
              <a:cxnLst/>
              <a:rect l="l" t="t" r="r" b="b"/>
              <a:pathLst>
                <a:path w="3150234" h="4868545">
                  <a:moveTo>
                    <a:pt x="3149993" y="0"/>
                  </a:moveTo>
                  <a:lnTo>
                    <a:pt x="0" y="0"/>
                  </a:lnTo>
                  <a:lnTo>
                    <a:pt x="0" y="4868075"/>
                  </a:lnTo>
                  <a:lnTo>
                    <a:pt x="3149993" y="4868075"/>
                  </a:lnTo>
                  <a:lnTo>
                    <a:pt x="3149993" y="0"/>
                  </a:lnTo>
                  <a:close/>
                </a:path>
              </a:pathLst>
            </a:custGeom>
            <a:solidFill>
              <a:srgbClr val="ECF1F4"/>
            </a:solidFill>
          </p:spPr>
          <p:txBody>
            <a:bodyPr wrap="square" lIns="0" tIns="0" rIns="0" bIns="0" rtlCol="0"/>
            <a:lstStyle/>
            <a:p>
              <a:endParaRPr/>
            </a:p>
          </p:txBody>
        </p:sp>
        <p:sp>
          <p:nvSpPr>
            <p:cNvPr id="23" name="object 23"/>
            <p:cNvSpPr/>
            <p:nvPr/>
          </p:nvSpPr>
          <p:spPr>
            <a:xfrm>
              <a:off x="4049999" y="6007102"/>
              <a:ext cx="2790190" cy="0"/>
            </a:xfrm>
            <a:custGeom>
              <a:avLst/>
              <a:gdLst/>
              <a:ahLst/>
              <a:cxnLst/>
              <a:rect l="l" t="t" r="r" b="b"/>
              <a:pathLst>
                <a:path w="2790190">
                  <a:moveTo>
                    <a:pt x="0" y="0"/>
                  </a:moveTo>
                  <a:lnTo>
                    <a:pt x="2789999" y="0"/>
                  </a:lnTo>
                </a:path>
              </a:pathLst>
            </a:custGeom>
            <a:ln w="6350">
              <a:solidFill>
                <a:srgbClr val="005D77"/>
              </a:solidFill>
            </a:ln>
          </p:spPr>
          <p:txBody>
            <a:bodyPr wrap="square" lIns="0" tIns="0" rIns="0" bIns="0" rtlCol="0"/>
            <a:lstStyle/>
            <a:p>
              <a:endParaRPr/>
            </a:p>
          </p:txBody>
        </p:sp>
        <p:sp>
          <p:nvSpPr>
            <p:cNvPr id="24" name="object 24"/>
            <p:cNvSpPr/>
            <p:nvPr/>
          </p:nvSpPr>
          <p:spPr>
            <a:xfrm>
              <a:off x="4049999" y="7522953"/>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sp>
          <p:nvSpPr>
            <p:cNvPr id="25" name="object 25"/>
            <p:cNvSpPr/>
            <p:nvPr/>
          </p:nvSpPr>
          <p:spPr>
            <a:xfrm>
              <a:off x="4049999" y="8177153"/>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sp>
          <p:nvSpPr>
            <p:cNvPr id="26" name="object 26"/>
            <p:cNvSpPr/>
            <p:nvPr/>
          </p:nvSpPr>
          <p:spPr>
            <a:xfrm>
              <a:off x="4049999" y="8831352"/>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grpSp>
      <p:sp>
        <p:nvSpPr>
          <p:cNvPr id="27" name="object 27"/>
          <p:cNvSpPr txBox="1"/>
          <p:nvPr/>
        </p:nvSpPr>
        <p:spPr>
          <a:xfrm>
            <a:off x="3870007" y="5823928"/>
            <a:ext cx="3565843" cy="3975576"/>
          </a:xfrm>
          <a:prstGeom prst="rect">
            <a:avLst/>
          </a:prstGeom>
        </p:spPr>
        <p:txBody>
          <a:bodyPr vert="horz" wrap="square" lIns="0" tIns="94615" rIns="0" bIns="0" rtlCol="0">
            <a:spAutoFit/>
          </a:bodyPr>
          <a:lstStyle/>
          <a:p>
            <a:pPr>
              <a:lnSpc>
                <a:spcPct val="100000"/>
              </a:lnSpc>
              <a:spcBef>
                <a:spcPts val="745"/>
              </a:spcBef>
            </a:pPr>
            <a:endParaRPr sz="1200" dirty="0">
              <a:latin typeface="Times New Roman"/>
              <a:cs typeface="Times New Roman"/>
            </a:endParaRPr>
          </a:p>
          <a:p>
            <a:pPr marL="179705" marR="510540" algn="l">
              <a:lnSpc>
                <a:spcPct val="120300"/>
              </a:lnSpc>
              <a:spcBef>
                <a:spcPts val="204"/>
              </a:spcBef>
            </a:pPr>
            <a:endParaRPr lang="pt-BR" sz="900" dirty="0"/>
          </a:p>
          <a:p>
            <a:pPr marL="179705" marR="510540" algn="l">
              <a:lnSpc>
                <a:spcPct val="120300"/>
              </a:lnSpc>
              <a:spcBef>
                <a:spcPts val="204"/>
              </a:spcBef>
            </a:pPr>
            <a:endParaRPr lang="pt-BR" sz="900" dirty="0"/>
          </a:p>
          <a:p>
            <a:pPr marL="179705" marR="510540" algn="l">
              <a:lnSpc>
                <a:spcPct val="120300"/>
              </a:lnSpc>
              <a:spcBef>
                <a:spcPts val="204"/>
              </a:spcBef>
            </a:pPr>
            <a:r>
              <a:rPr lang="pt-BR" sz="900" dirty="0"/>
              <a:t>As empresas com melhor desempenho em termos de crescimento de lucro são:</a:t>
            </a:r>
          </a:p>
          <a:p>
            <a:pPr marL="179705" marR="510540">
              <a:lnSpc>
                <a:spcPct val="120300"/>
              </a:lnSpc>
              <a:spcBef>
                <a:spcPts val="204"/>
              </a:spcBef>
            </a:pPr>
            <a:r>
              <a:rPr sz="2400" b="1" dirty="0">
                <a:solidFill>
                  <a:srgbClr val="005D77"/>
                </a:solidFill>
                <a:latin typeface="Arial"/>
                <a:cs typeface="Arial"/>
              </a:rPr>
              <a:t>1.5X</a:t>
            </a:r>
            <a:r>
              <a:rPr sz="2400" b="1" spc="60" dirty="0">
                <a:solidFill>
                  <a:srgbClr val="005D77"/>
                </a:solidFill>
                <a:latin typeface="Arial"/>
                <a:cs typeface="Arial"/>
              </a:rPr>
              <a:t> </a:t>
            </a:r>
            <a:r>
              <a:rPr lang="pt-BR" sz="2400" b="1" dirty="0">
                <a:solidFill>
                  <a:srgbClr val="005D77"/>
                </a:solidFill>
              </a:rPr>
              <a:t>mais provável</a:t>
            </a:r>
          </a:p>
          <a:p>
            <a:pPr marL="179705" marR="510540">
              <a:lnSpc>
                <a:spcPct val="120300"/>
              </a:lnSpc>
              <a:spcBef>
                <a:spcPts val="204"/>
              </a:spcBef>
            </a:pPr>
            <a:r>
              <a:rPr lang="pt-BR" sz="900" b="1" dirty="0"/>
              <a:t>Investir em novos mercados ou segmentos</a:t>
            </a:r>
            <a:endParaRPr lang="pt-BR" sz="900" dirty="0"/>
          </a:p>
          <a:p>
            <a:pPr marL="179705">
              <a:lnSpc>
                <a:spcPct val="100000"/>
              </a:lnSpc>
              <a:spcBef>
                <a:spcPts val="985"/>
              </a:spcBef>
            </a:pPr>
            <a:r>
              <a:rPr sz="2400" b="1" dirty="0">
                <a:solidFill>
                  <a:srgbClr val="0093A7"/>
                </a:solidFill>
                <a:latin typeface="Arial"/>
                <a:cs typeface="Arial"/>
              </a:rPr>
              <a:t>1.4X</a:t>
            </a:r>
            <a:r>
              <a:rPr sz="2400" b="1" spc="130" dirty="0">
                <a:solidFill>
                  <a:srgbClr val="0093A7"/>
                </a:solidFill>
                <a:latin typeface="Arial"/>
                <a:cs typeface="Arial"/>
              </a:rPr>
              <a:t> </a:t>
            </a:r>
            <a:r>
              <a:rPr lang="pt-BR" sz="2400" b="1" dirty="0">
                <a:solidFill>
                  <a:srgbClr val="0093A7"/>
                </a:solidFill>
              </a:rPr>
              <a:t>mais provável</a:t>
            </a:r>
          </a:p>
          <a:p>
            <a:pPr marL="179705">
              <a:lnSpc>
                <a:spcPct val="100000"/>
              </a:lnSpc>
              <a:spcBef>
                <a:spcPts val="985"/>
              </a:spcBef>
            </a:pPr>
            <a:r>
              <a:rPr lang="pt-BR" sz="900" b="1" dirty="0"/>
              <a:t>Lançar novos produtos ou serviços</a:t>
            </a:r>
            <a:endParaRPr lang="pt-BR" sz="900" dirty="0"/>
          </a:p>
          <a:p>
            <a:pPr marL="179705">
              <a:lnSpc>
                <a:spcPct val="100000"/>
              </a:lnSpc>
              <a:spcBef>
                <a:spcPts val="985"/>
              </a:spcBef>
            </a:pPr>
            <a:r>
              <a:rPr sz="2400" b="1" dirty="0">
                <a:solidFill>
                  <a:srgbClr val="FDB913"/>
                </a:solidFill>
                <a:latin typeface="Arial"/>
                <a:cs typeface="Arial"/>
              </a:rPr>
              <a:t>1.7X</a:t>
            </a:r>
            <a:r>
              <a:rPr sz="2400" b="1" spc="15" dirty="0">
                <a:solidFill>
                  <a:srgbClr val="FDB913"/>
                </a:solidFill>
                <a:latin typeface="Arial"/>
                <a:cs typeface="Arial"/>
              </a:rPr>
              <a:t> </a:t>
            </a:r>
            <a:r>
              <a:rPr lang="pt-BR" sz="2400" b="1" dirty="0">
                <a:solidFill>
                  <a:srgbClr val="FFC000"/>
                </a:solidFill>
              </a:rPr>
              <a:t>mais provável</a:t>
            </a:r>
            <a:endParaRPr lang="pt-BR" sz="2400" b="1" dirty="0">
              <a:solidFill>
                <a:srgbClr val="FFC000"/>
              </a:solidFill>
              <a:latin typeface="Arial"/>
              <a:cs typeface="Arial"/>
            </a:endParaRPr>
          </a:p>
          <a:p>
            <a:pPr marL="179705">
              <a:lnSpc>
                <a:spcPct val="100000"/>
              </a:lnSpc>
              <a:spcBef>
                <a:spcPts val="985"/>
              </a:spcBef>
            </a:pPr>
            <a:r>
              <a:rPr lang="pt-BR" sz="900" b="1" dirty="0"/>
              <a:t>Utilizar IA para pesquisa e desenvolvimento</a:t>
            </a:r>
            <a:endParaRPr lang="pt-BR" sz="900" dirty="0"/>
          </a:p>
          <a:p>
            <a:pPr marL="179705">
              <a:lnSpc>
                <a:spcPct val="100000"/>
              </a:lnSpc>
              <a:spcBef>
                <a:spcPts val="985"/>
              </a:spcBef>
            </a:pPr>
            <a:r>
              <a:rPr sz="2400" b="1" dirty="0">
                <a:solidFill>
                  <a:srgbClr val="BACAD3"/>
                </a:solidFill>
                <a:latin typeface="Arial"/>
                <a:cs typeface="Arial"/>
              </a:rPr>
              <a:t>1.6</a:t>
            </a:r>
            <a:r>
              <a:rPr sz="2400" b="1" spc="35" dirty="0">
                <a:solidFill>
                  <a:srgbClr val="BACAD3"/>
                </a:solidFill>
                <a:latin typeface="Arial"/>
                <a:cs typeface="Arial"/>
              </a:rPr>
              <a:t> </a:t>
            </a:r>
            <a:r>
              <a:rPr sz="2400" b="1" spc="140" dirty="0">
                <a:solidFill>
                  <a:srgbClr val="BACAD3"/>
                </a:solidFill>
                <a:latin typeface="Arial"/>
                <a:cs typeface="Arial"/>
              </a:rPr>
              <a:t>X</a:t>
            </a:r>
            <a:r>
              <a:rPr sz="2400" b="1" spc="35" dirty="0">
                <a:solidFill>
                  <a:srgbClr val="BACAD3"/>
                </a:solidFill>
                <a:latin typeface="Arial"/>
                <a:cs typeface="Arial"/>
              </a:rPr>
              <a:t> </a:t>
            </a:r>
            <a:r>
              <a:rPr lang="pt-BR" sz="2400" b="1" dirty="0">
                <a:solidFill>
                  <a:srgbClr val="BACAD3"/>
                </a:solidFill>
              </a:rPr>
              <a:t>mais provável</a:t>
            </a:r>
            <a:endParaRPr lang="pt-BR" sz="2400" b="1" dirty="0">
              <a:solidFill>
                <a:srgbClr val="BACAD3"/>
              </a:solidFill>
              <a:latin typeface="Arial"/>
              <a:cs typeface="Arial"/>
            </a:endParaRPr>
          </a:p>
          <a:p>
            <a:pPr marL="179705">
              <a:lnSpc>
                <a:spcPct val="100000"/>
              </a:lnSpc>
              <a:spcBef>
                <a:spcPts val="985"/>
              </a:spcBef>
            </a:pPr>
            <a:r>
              <a:rPr lang="pt-BR" sz="900" b="1" dirty="0"/>
              <a:t>Utilizar IA para controle de qualidade</a:t>
            </a:r>
            <a:endParaRPr lang="pt-BR" sz="900" dirty="0"/>
          </a:p>
        </p:txBody>
      </p:sp>
      <p:sp>
        <p:nvSpPr>
          <p:cNvPr id="31" name="CaixaDeTexto 30">
            <a:extLst>
              <a:ext uri="{FF2B5EF4-FFF2-40B4-BE49-F238E27FC236}">
                <a16:creationId xmlns:a16="http://schemas.microsoft.com/office/drawing/2014/main" id="{CDF1971C-5032-6E1B-E4C9-80A0DEF948F3}"/>
              </a:ext>
            </a:extLst>
          </p:cNvPr>
          <p:cNvSpPr txBox="1"/>
          <p:nvPr/>
        </p:nvSpPr>
        <p:spPr>
          <a:xfrm>
            <a:off x="3952644" y="6067899"/>
            <a:ext cx="2887545" cy="430887"/>
          </a:xfrm>
          <a:prstGeom prst="rect">
            <a:avLst/>
          </a:prstGeom>
          <a:noFill/>
        </p:spPr>
        <p:txBody>
          <a:bodyPr wrap="square">
            <a:spAutoFit/>
          </a:bodyPr>
          <a:lstStyle/>
          <a:p>
            <a:r>
              <a:rPr lang="pt-BR" sz="1100" b="1" dirty="0">
                <a:solidFill>
                  <a:srgbClr val="0093A7"/>
                </a:solidFill>
              </a:rPr>
              <a:t>COMO OS ACELERADORES DE LUCRO SE DESTACAM?</a:t>
            </a:r>
            <a:endParaRPr lang="pt-BR" sz="1100" dirty="0">
              <a:solidFill>
                <a:srgbClr val="0093A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9" y="506981"/>
            <a:ext cx="3098591"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18</a:t>
            </a:r>
            <a:r>
              <a:rPr sz="800" b="1" spc="270"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4" name="object 4" descr="$PPTXTitle"/>
          <p:cNvSpPr txBox="1">
            <a:spLocks noGrp="1"/>
          </p:cNvSpPr>
          <p:nvPr>
            <p:ph type="title"/>
          </p:nvPr>
        </p:nvSpPr>
        <p:spPr>
          <a:xfrm>
            <a:off x="505034" y="1612900"/>
            <a:ext cx="6028055" cy="843820"/>
          </a:xfrm>
          <a:prstGeom prst="rect">
            <a:avLst/>
          </a:prstGeom>
        </p:spPr>
        <p:txBody>
          <a:bodyPr vert="horz" wrap="square" lIns="0" tIns="104139" rIns="0" bIns="0" rtlCol="0">
            <a:spAutoFit/>
          </a:bodyPr>
          <a:lstStyle/>
          <a:p>
            <a:r>
              <a:rPr lang="pt-BR" dirty="0"/>
              <a:t>IMPULSIONANDO O CRESCIMENTO ORIENTADO PELO CLIENTE</a:t>
            </a:r>
          </a:p>
        </p:txBody>
      </p:sp>
      <p:sp>
        <p:nvSpPr>
          <p:cNvPr id="5" name="object 5"/>
          <p:cNvSpPr txBox="1"/>
          <p:nvPr/>
        </p:nvSpPr>
        <p:spPr>
          <a:xfrm>
            <a:off x="517781" y="2607893"/>
            <a:ext cx="4871720" cy="1017266"/>
          </a:xfrm>
          <a:prstGeom prst="rect">
            <a:avLst/>
          </a:prstGeom>
        </p:spPr>
        <p:txBody>
          <a:bodyPr vert="horz" wrap="square" lIns="0" tIns="12700" rIns="0" bIns="0" rtlCol="0">
            <a:spAutoFit/>
          </a:bodyPr>
          <a:lstStyle/>
          <a:p>
            <a:pPr marL="12700" marR="249554">
              <a:lnSpc>
                <a:spcPct val="121300"/>
              </a:lnSpc>
              <a:spcBef>
                <a:spcPts val="100"/>
              </a:spcBef>
            </a:pPr>
            <a:r>
              <a:rPr lang="pt-BR" sz="1100" dirty="0">
                <a:solidFill>
                  <a:schemeClr val="bg1"/>
                </a:solidFill>
              </a:rPr>
              <a:t>Em todos os setores, as mudanças operacionais e estratégicas estão sendo impulsionadas pelo mesmo imperativo: atender às necessidades dos clientes de forma mais eficaz.</a:t>
            </a:r>
            <a:br>
              <a:rPr lang="pt-BR" sz="1100" dirty="0">
                <a:solidFill>
                  <a:schemeClr val="bg1"/>
                </a:solidFill>
              </a:rPr>
            </a:br>
            <a:r>
              <a:rPr lang="pt-BR" sz="1100" dirty="0">
                <a:solidFill>
                  <a:schemeClr val="bg1"/>
                </a:solidFill>
              </a:rPr>
              <a:t>Neste ano, 49% dos líderes veem o foco no cliente como fundamental para suas ambições de crescimento de curto prazo.</a:t>
            </a:r>
            <a:endParaRPr sz="1100" dirty="0">
              <a:solidFill>
                <a:schemeClr val="bg1"/>
              </a:solidFill>
              <a:latin typeface="Verdana"/>
              <a:cs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75504" y="506981"/>
            <a:ext cx="3057525"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19</a:t>
            </a:r>
            <a:endParaRPr sz="800" dirty="0">
              <a:latin typeface="Arial"/>
              <a:cs typeface="Arial"/>
            </a:endParaRPr>
          </a:p>
        </p:txBody>
      </p:sp>
      <p:sp>
        <p:nvSpPr>
          <p:cNvPr id="3" name="object 3"/>
          <p:cNvSpPr txBox="1"/>
          <p:nvPr/>
        </p:nvSpPr>
        <p:spPr>
          <a:xfrm>
            <a:off x="527300" y="1426323"/>
            <a:ext cx="3087370" cy="1120820"/>
          </a:xfrm>
          <a:prstGeom prst="rect">
            <a:avLst/>
          </a:prstGeom>
        </p:spPr>
        <p:txBody>
          <a:bodyPr vert="horz" wrap="square" lIns="0" tIns="12700" rIns="0" bIns="0" rtlCol="0">
            <a:spAutoFit/>
          </a:bodyPr>
          <a:lstStyle/>
          <a:p>
            <a:r>
              <a:rPr lang="pt-BR" sz="900" dirty="0"/>
              <a:t>Perguntamos aos líderes o que eles aprenderam recentemente sobre seus clientes. “As expectativas em relação ao serviço estão mais altas do que nunca”, compartilhou um líder do setor de serviços financeiros. “Precisamos conquistar a confiança dos nossos clientes antes que eles façam negócios conosco”, acrescentou um líder do setor de energia. “Mas eles permanecem fiéis a nós desde que entreguemos valor.”</a:t>
            </a:r>
          </a:p>
        </p:txBody>
      </p:sp>
      <p:sp>
        <p:nvSpPr>
          <p:cNvPr id="4" name="object 4"/>
          <p:cNvSpPr txBox="1"/>
          <p:nvPr/>
        </p:nvSpPr>
        <p:spPr>
          <a:xfrm>
            <a:off x="527300" y="2689681"/>
            <a:ext cx="3148330" cy="1259319"/>
          </a:xfrm>
          <a:prstGeom prst="rect">
            <a:avLst/>
          </a:prstGeom>
        </p:spPr>
        <p:txBody>
          <a:bodyPr vert="horz" wrap="square" lIns="0" tIns="12700" rIns="0" bIns="0" rtlCol="0">
            <a:spAutoFit/>
          </a:bodyPr>
          <a:lstStyle/>
          <a:p>
            <a:r>
              <a:rPr lang="pt-BR" sz="900" dirty="0"/>
              <a:t>Uma forte experiência do cliente tornou-se uma fonte decisiva de vantagem competitiva, moldando a lealdade, influenciando o comportamento de troca e determinando cada vez mais de onde vem o crescimento. “Se você entende seus clientes melhor do que qualquer concorrente, se entrega produtos, serviços e experiências aos seus clientes aproveitando esse conhecimento melhor do que seus concorrentes, você criará relacionamentos que seus concorrentes não conseguirão romper”, afirma Michael Hinshaw.</a:t>
            </a:r>
          </a:p>
        </p:txBody>
      </p:sp>
      <p:sp>
        <p:nvSpPr>
          <p:cNvPr id="5" name="object 5"/>
          <p:cNvSpPr txBox="1"/>
          <p:nvPr/>
        </p:nvSpPr>
        <p:spPr>
          <a:xfrm>
            <a:off x="515870" y="4172507"/>
            <a:ext cx="3098800" cy="661848"/>
          </a:xfrm>
          <a:prstGeom prst="rect">
            <a:avLst/>
          </a:prstGeom>
        </p:spPr>
        <p:txBody>
          <a:bodyPr vert="horz" wrap="square" lIns="0" tIns="12700" rIns="0" bIns="0" rtlCol="0">
            <a:spAutoFit/>
          </a:bodyPr>
          <a:lstStyle/>
          <a:p>
            <a:pPr marL="12700" marR="5080">
              <a:lnSpc>
                <a:spcPct val="120300"/>
              </a:lnSpc>
              <a:spcBef>
                <a:spcPts val="100"/>
              </a:spcBef>
            </a:pPr>
            <a:r>
              <a:rPr lang="pt-BR" sz="900" dirty="0"/>
              <a:t>Para cultivar relacionamentos mais fortes, os líderes estão ouvindo com mais atenção o que seus clientes estão dizendo.</a:t>
            </a:r>
            <a:br>
              <a:rPr lang="pt-BR" sz="900" dirty="0"/>
            </a:br>
            <a:r>
              <a:rPr lang="pt-BR" sz="900" dirty="0"/>
              <a:t>A maioria está priorizando a análise de dados dos clientes,</a:t>
            </a:r>
            <a:endParaRPr sz="900" dirty="0">
              <a:latin typeface="Tahoma"/>
              <a:cs typeface="Tahoma"/>
            </a:endParaRPr>
          </a:p>
        </p:txBody>
      </p:sp>
      <p:sp>
        <p:nvSpPr>
          <p:cNvPr id="6" name="object 6"/>
          <p:cNvSpPr txBox="1"/>
          <p:nvPr/>
        </p:nvSpPr>
        <p:spPr>
          <a:xfrm>
            <a:off x="3857316" y="1425410"/>
            <a:ext cx="3057525" cy="495649"/>
          </a:xfrm>
          <a:prstGeom prst="rect">
            <a:avLst/>
          </a:prstGeom>
        </p:spPr>
        <p:txBody>
          <a:bodyPr vert="horz" wrap="square" lIns="0" tIns="12700" rIns="0" bIns="0" rtlCol="0">
            <a:spAutoFit/>
          </a:bodyPr>
          <a:lstStyle/>
          <a:p>
            <a:pPr marL="12700" marR="5080">
              <a:lnSpc>
                <a:spcPct val="120300"/>
              </a:lnSpc>
              <a:spcBef>
                <a:spcPts val="100"/>
              </a:spcBef>
            </a:pPr>
            <a:r>
              <a:rPr lang="pt-BR" sz="900" dirty="0"/>
              <a:t>segmentação e personalização, e buscam a inovação orientada pelo cliente. Mais da metade planeja aprimorar seu programa de feedback dos clientes.</a:t>
            </a:r>
            <a:endParaRPr sz="900" dirty="0">
              <a:latin typeface="Tahoma"/>
              <a:cs typeface="Tahoma"/>
            </a:endParaRPr>
          </a:p>
        </p:txBody>
      </p:sp>
      <p:sp>
        <p:nvSpPr>
          <p:cNvPr id="7" name="object 7"/>
          <p:cNvSpPr txBox="1"/>
          <p:nvPr/>
        </p:nvSpPr>
        <p:spPr>
          <a:xfrm>
            <a:off x="3857316" y="2028571"/>
            <a:ext cx="3116580" cy="843821"/>
          </a:xfrm>
          <a:prstGeom prst="rect">
            <a:avLst/>
          </a:prstGeom>
        </p:spPr>
        <p:txBody>
          <a:bodyPr vert="horz" wrap="square" lIns="0" tIns="12700" rIns="0" bIns="0" rtlCol="0">
            <a:spAutoFit/>
          </a:bodyPr>
          <a:lstStyle/>
          <a:p>
            <a:r>
              <a:rPr lang="pt-BR" sz="900" dirty="0"/>
              <a:t>As ferramentas digitais estão aprimorando o entendimento do cliente e a personalização. Neste ano, vimos uma implementação mais ativa de IA para apoiar um foco renovado nos clientes. Vendas e marketing, análise de clientes e atendimento ao cliente estão todos entre os seis principais casos de uso da IA.</a:t>
            </a:r>
          </a:p>
        </p:txBody>
      </p:sp>
      <p:sp>
        <p:nvSpPr>
          <p:cNvPr id="8" name="object 8"/>
          <p:cNvSpPr txBox="1"/>
          <p:nvPr/>
        </p:nvSpPr>
        <p:spPr>
          <a:xfrm>
            <a:off x="3831916" y="2961830"/>
            <a:ext cx="3226435" cy="1536318"/>
          </a:xfrm>
          <a:prstGeom prst="rect">
            <a:avLst/>
          </a:prstGeom>
        </p:spPr>
        <p:txBody>
          <a:bodyPr vert="horz" wrap="square" lIns="0" tIns="12700" rIns="0" bIns="0" rtlCol="0">
            <a:spAutoFit/>
          </a:bodyPr>
          <a:lstStyle/>
          <a:p>
            <a:r>
              <a:rPr lang="pt-BR" sz="900" dirty="0"/>
              <a:t>Por exemplo, a operadora australiana de telecomunicações Telstra expandiu recentemente duas ferramentas internas de IA generativa — One Sentence Summary e Ask Telstra — para apoiar equipes de centrais de atendimento e varejo. Os projetos-piloto mostraram que 90% dos colaboradores economizaram tempo e trabalharam de forma mais eficaz, contribuindo para uma redução de 20% nos contatos de acompanhamento com clientes. Mais de 80% dos profissionais da linha de frente relataram que as ferramentas melhoraram a qualidade de suas interações, possibilitando um atendimento mais rápido e personalizado.</a:t>
            </a:r>
          </a:p>
        </p:txBody>
      </p:sp>
      <p:sp>
        <p:nvSpPr>
          <p:cNvPr id="9" name="object 9"/>
          <p:cNvSpPr/>
          <p:nvPr/>
        </p:nvSpPr>
        <p:spPr>
          <a:xfrm>
            <a:off x="540000" y="5483128"/>
            <a:ext cx="6480175" cy="0"/>
          </a:xfrm>
          <a:custGeom>
            <a:avLst/>
            <a:gdLst/>
            <a:ahLst/>
            <a:cxnLst/>
            <a:rect l="l" t="t" r="r" b="b"/>
            <a:pathLst>
              <a:path w="6480175">
                <a:moveTo>
                  <a:pt x="0" y="0"/>
                </a:moveTo>
                <a:lnTo>
                  <a:pt x="6479997" y="0"/>
                </a:lnTo>
              </a:path>
            </a:pathLst>
          </a:custGeom>
          <a:ln w="6350">
            <a:solidFill>
              <a:srgbClr val="005D77"/>
            </a:solidFill>
          </a:ln>
        </p:spPr>
        <p:txBody>
          <a:bodyPr wrap="square" lIns="0" tIns="0" rIns="0" bIns="0" rtlCol="0"/>
          <a:lstStyle/>
          <a:p>
            <a:endParaRPr/>
          </a:p>
        </p:txBody>
      </p:sp>
      <p:sp>
        <p:nvSpPr>
          <p:cNvPr id="10" name="object 10"/>
          <p:cNvSpPr txBox="1"/>
          <p:nvPr/>
        </p:nvSpPr>
        <p:spPr>
          <a:xfrm>
            <a:off x="527300" y="5537202"/>
            <a:ext cx="7441950" cy="874598"/>
          </a:xfrm>
          <a:prstGeom prst="rect">
            <a:avLst/>
          </a:prstGeom>
        </p:spPr>
        <p:txBody>
          <a:bodyPr vert="horz" wrap="square" lIns="0" tIns="33020" rIns="0" bIns="0" rtlCol="0">
            <a:spAutoFit/>
          </a:bodyPr>
          <a:lstStyle/>
          <a:p>
            <a:pPr marL="12700" marR="749935">
              <a:lnSpc>
                <a:spcPts val="1300"/>
              </a:lnSpc>
              <a:spcBef>
                <a:spcPts val="260"/>
              </a:spcBef>
            </a:pPr>
            <a:r>
              <a:rPr lang="pt-BR" sz="1100" dirty="0"/>
              <a:t>AS EMPRESAS BUSCAM APRIMORAR SEU CONHECIMENTO SOBRE OS CLIENTES E SUAS EXPERIÊNCIAS</a:t>
            </a:r>
          </a:p>
          <a:p>
            <a:pPr marL="12700" marR="749935">
              <a:lnSpc>
                <a:spcPts val="1300"/>
              </a:lnSpc>
              <a:spcBef>
                <a:spcPts val="260"/>
              </a:spcBef>
            </a:pPr>
            <a:r>
              <a:rPr lang="pt-BR" sz="900" dirty="0"/>
              <a:t>P: Quais áreas o seu negócio priorizou para melhorar o foco nos clientes nos últimos 12 meses?</a:t>
            </a:r>
            <a:endParaRPr sz="900" dirty="0">
              <a:latin typeface="Tahoma"/>
              <a:cs typeface="Tahoma"/>
            </a:endParaRPr>
          </a:p>
          <a:p>
            <a:pPr>
              <a:lnSpc>
                <a:spcPct val="100000"/>
              </a:lnSpc>
              <a:spcBef>
                <a:spcPts val="215"/>
              </a:spcBef>
            </a:pPr>
            <a:endParaRPr sz="900" dirty="0">
              <a:latin typeface="Tahoma"/>
              <a:cs typeface="Tahoma"/>
            </a:endParaRPr>
          </a:p>
          <a:p>
            <a:r>
              <a:rPr lang="pt-BR" sz="900" b="1" dirty="0"/>
              <a:t>Análise de dados de clientes, segmentação e personalização</a:t>
            </a:r>
            <a:endParaRPr lang="pt-BR" sz="900" dirty="0"/>
          </a:p>
        </p:txBody>
      </p:sp>
      <p:pic>
        <p:nvPicPr>
          <p:cNvPr id="11" name="object 11"/>
          <p:cNvPicPr/>
          <p:nvPr/>
        </p:nvPicPr>
        <p:blipFill>
          <a:blip r:embed="rId2" cstate="print"/>
          <a:stretch>
            <a:fillRect/>
          </a:stretch>
        </p:blipFill>
        <p:spPr>
          <a:xfrm>
            <a:off x="540004" y="6599555"/>
            <a:ext cx="6479997" cy="359994"/>
          </a:xfrm>
          <a:prstGeom prst="rect">
            <a:avLst/>
          </a:prstGeom>
        </p:spPr>
      </p:pic>
      <p:sp>
        <p:nvSpPr>
          <p:cNvPr id="12" name="object 12"/>
          <p:cNvSpPr txBox="1"/>
          <p:nvPr/>
        </p:nvSpPr>
        <p:spPr>
          <a:xfrm>
            <a:off x="6685099" y="6692558"/>
            <a:ext cx="27622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70%</a:t>
            </a:r>
            <a:endParaRPr sz="900">
              <a:latin typeface="Arial"/>
              <a:cs typeface="Arial"/>
            </a:endParaRPr>
          </a:p>
        </p:txBody>
      </p:sp>
      <p:sp>
        <p:nvSpPr>
          <p:cNvPr id="13" name="object 13"/>
          <p:cNvSpPr txBox="1"/>
          <p:nvPr/>
        </p:nvSpPr>
        <p:spPr>
          <a:xfrm>
            <a:off x="527300" y="7092608"/>
            <a:ext cx="3933571" cy="151323"/>
          </a:xfrm>
          <a:prstGeom prst="rect">
            <a:avLst/>
          </a:prstGeom>
        </p:spPr>
        <p:txBody>
          <a:bodyPr vert="horz" wrap="square" lIns="0" tIns="12700" rIns="0" bIns="0" rtlCol="0">
            <a:spAutoFit/>
          </a:bodyPr>
          <a:lstStyle/>
          <a:p>
            <a:r>
              <a:rPr lang="pt-BR" sz="900" b="1" dirty="0"/>
              <a:t>Inovação de produtos/serviços orientada pelo cliente</a:t>
            </a:r>
            <a:endParaRPr lang="pt-BR" sz="900" dirty="0"/>
          </a:p>
        </p:txBody>
      </p:sp>
      <p:pic>
        <p:nvPicPr>
          <p:cNvPr id="14" name="object 14"/>
          <p:cNvPicPr/>
          <p:nvPr/>
        </p:nvPicPr>
        <p:blipFill>
          <a:blip r:embed="rId3" cstate="print"/>
          <a:stretch>
            <a:fillRect/>
          </a:stretch>
        </p:blipFill>
        <p:spPr>
          <a:xfrm>
            <a:off x="540004" y="7310615"/>
            <a:ext cx="6109715" cy="359994"/>
          </a:xfrm>
          <a:prstGeom prst="rect">
            <a:avLst/>
          </a:prstGeom>
        </p:spPr>
      </p:pic>
      <p:sp>
        <p:nvSpPr>
          <p:cNvPr id="15" name="object 15"/>
          <p:cNvSpPr txBox="1"/>
          <p:nvPr/>
        </p:nvSpPr>
        <p:spPr>
          <a:xfrm>
            <a:off x="6315387" y="7403607"/>
            <a:ext cx="27559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66%</a:t>
            </a:r>
            <a:endParaRPr sz="900">
              <a:latin typeface="Arial"/>
              <a:cs typeface="Arial"/>
            </a:endParaRPr>
          </a:p>
        </p:txBody>
      </p:sp>
      <p:sp>
        <p:nvSpPr>
          <p:cNvPr id="16" name="object 16"/>
          <p:cNvSpPr txBox="1"/>
          <p:nvPr/>
        </p:nvSpPr>
        <p:spPr>
          <a:xfrm>
            <a:off x="527349" y="7803657"/>
            <a:ext cx="1971039" cy="289823"/>
          </a:xfrm>
          <a:prstGeom prst="rect">
            <a:avLst/>
          </a:prstGeom>
        </p:spPr>
        <p:txBody>
          <a:bodyPr vert="horz" wrap="square" lIns="0" tIns="12700" rIns="0" bIns="0" rtlCol="0">
            <a:spAutoFit/>
          </a:bodyPr>
          <a:lstStyle/>
          <a:p>
            <a:pPr marL="12700">
              <a:lnSpc>
                <a:spcPct val="100000"/>
              </a:lnSpc>
              <a:spcBef>
                <a:spcPts val="100"/>
              </a:spcBef>
            </a:pPr>
            <a:r>
              <a:rPr lang="pt-BR" sz="900" dirty="0"/>
              <a:t>Cultura e treinamento para os colaboradores</a:t>
            </a:r>
            <a:endParaRPr sz="900" dirty="0">
              <a:latin typeface="Tahoma"/>
              <a:cs typeface="Tahoma"/>
            </a:endParaRPr>
          </a:p>
        </p:txBody>
      </p:sp>
      <p:pic>
        <p:nvPicPr>
          <p:cNvPr id="17" name="object 17"/>
          <p:cNvPicPr/>
          <p:nvPr/>
        </p:nvPicPr>
        <p:blipFill>
          <a:blip r:embed="rId4" cstate="print"/>
          <a:stretch>
            <a:fillRect/>
          </a:stretch>
        </p:blipFill>
        <p:spPr>
          <a:xfrm>
            <a:off x="540004" y="8021663"/>
            <a:ext cx="5276570" cy="359994"/>
          </a:xfrm>
          <a:prstGeom prst="rect">
            <a:avLst/>
          </a:prstGeom>
        </p:spPr>
      </p:pic>
      <p:sp>
        <p:nvSpPr>
          <p:cNvPr id="18" name="object 18"/>
          <p:cNvSpPr txBox="1"/>
          <p:nvPr/>
        </p:nvSpPr>
        <p:spPr>
          <a:xfrm>
            <a:off x="5494246" y="8114657"/>
            <a:ext cx="26352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57%</a:t>
            </a:r>
            <a:endParaRPr sz="900">
              <a:latin typeface="Arial"/>
              <a:cs typeface="Arial"/>
            </a:endParaRPr>
          </a:p>
        </p:txBody>
      </p:sp>
      <p:sp>
        <p:nvSpPr>
          <p:cNvPr id="19" name="object 19"/>
          <p:cNvSpPr txBox="1"/>
          <p:nvPr/>
        </p:nvSpPr>
        <p:spPr>
          <a:xfrm>
            <a:off x="527339" y="8514707"/>
            <a:ext cx="1821814" cy="151323"/>
          </a:xfrm>
          <a:prstGeom prst="rect">
            <a:avLst/>
          </a:prstGeom>
        </p:spPr>
        <p:txBody>
          <a:bodyPr vert="horz" wrap="square" lIns="0" tIns="12700" rIns="0" bIns="0" rtlCol="0">
            <a:spAutoFit/>
          </a:bodyPr>
          <a:lstStyle/>
          <a:p>
            <a:pPr marL="12700">
              <a:lnSpc>
                <a:spcPct val="100000"/>
              </a:lnSpc>
              <a:spcBef>
                <a:spcPts val="100"/>
              </a:spcBef>
            </a:pPr>
            <a:r>
              <a:rPr lang="pt-BR" sz="900" dirty="0"/>
              <a:t>Programa de feedback dos clientes</a:t>
            </a:r>
            <a:endParaRPr sz="900" dirty="0">
              <a:latin typeface="Tahoma"/>
              <a:cs typeface="Tahoma"/>
            </a:endParaRPr>
          </a:p>
        </p:txBody>
      </p:sp>
      <p:pic>
        <p:nvPicPr>
          <p:cNvPr id="20" name="object 20"/>
          <p:cNvPicPr/>
          <p:nvPr/>
        </p:nvPicPr>
        <p:blipFill>
          <a:blip r:embed="rId5" cstate="print"/>
          <a:stretch>
            <a:fillRect/>
          </a:stretch>
        </p:blipFill>
        <p:spPr>
          <a:xfrm>
            <a:off x="540004" y="8732710"/>
            <a:ext cx="4998859" cy="359994"/>
          </a:xfrm>
          <a:prstGeom prst="rect">
            <a:avLst/>
          </a:prstGeom>
        </p:spPr>
      </p:pic>
      <p:sp>
        <p:nvSpPr>
          <p:cNvPr id="21" name="object 21"/>
          <p:cNvSpPr txBox="1"/>
          <p:nvPr/>
        </p:nvSpPr>
        <p:spPr>
          <a:xfrm>
            <a:off x="5205101" y="8825707"/>
            <a:ext cx="27495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54%</a:t>
            </a:r>
            <a:endParaRPr sz="900">
              <a:latin typeface="Arial"/>
              <a:cs typeface="Arial"/>
            </a:endParaRPr>
          </a:p>
        </p:txBody>
      </p:sp>
      <p:sp>
        <p:nvSpPr>
          <p:cNvPr id="22" name="object 22"/>
          <p:cNvSpPr txBox="1"/>
          <p:nvPr/>
        </p:nvSpPr>
        <p:spPr>
          <a:xfrm>
            <a:off x="527258" y="9225757"/>
            <a:ext cx="4952797" cy="151323"/>
          </a:xfrm>
          <a:prstGeom prst="rect">
            <a:avLst/>
          </a:prstGeom>
        </p:spPr>
        <p:txBody>
          <a:bodyPr vert="horz" wrap="square" lIns="0" tIns="12700" rIns="0" bIns="0" rtlCol="0">
            <a:spAutoFit/>
          </a:bodyPr>
          <a:lstStyle/>
          <a:p>
            <a:r>
              <a:rPr lang="pt-BR" sz="900" b="1" dirty="0"/>
              <a:t>Redesign organizacional em torno das etapas da jornada do cliente</a:t>
            </a:r>
            <a:endParaRPr lang="pt-BR" sz="900" dirty="0"/>
          </a:p>
        </p:txBody>
      </p:sp>
      <p:pic>
        <p:nvPicPr>
          <p:cNvPr id="23" name="object 23"/>
          <p:cNvPicPr/>
          <p:nvPr/>
        </p:nvPicPr>
        <p:blipFill>
          <a:blip r:embed="rId6" cstate="print"/>
          <a:stretch>
            <a:fillRect/>
          </a:stretch>
        </p:blipFill>
        <p:spPr>
          <a:xfrm>
            <a:off x="540004" y="9443758"/>
            <a:ext cx="4258284" cy="359994"/>
          </a:xfrm>
          <a:prstGeom prst="rect">
            <a:avLst/>
          </a:prstGeom>
        </p:spPr>
      </p:pic>
      <p:sp>
        <p:nvSpPr>
          <p:cNvPr id="24" name="object 24"/>
          <p:cNvSpPr txBox="1"/>
          <p:nvPr/>
        </p:nvSpPr>
        <p:spPr>
          <a:xfrm>
            <a:off x="4460872" y="9536757"/>
            <a:ext cx="278130" cy="162560"/>
          </a:xfrm>
          <a:prstGeom prst="rect">
            <a:avLst/>
          </a:prstGeom>
        </p:spPr>
        <p:txBody>
          <a:bodyPr vert="horz" wrap="square" lIns="0" tIns="12700" rIns="0" bIns="0" rtlCol="0">
            <a:spAutoFit/>
          </a:bodyPr>
          <a:lstStyle/>
          <a:p>
            <a:pPr marL="12700">
              <a:lnSpc>
                <a:spcPct val="100000"/>
              </a:lnSpc>
              <a:spcBef>
                <a:spcPts val="100"/>
              </a:spcBef>
            </a:pPr>
            <a:r>
              <a:rPr sz="900" b="1" spc="35" dirty="0">
                <a:solidFill>
                  <a:srgbClr val="FFFFFF"/>
                </a:solidFill>
                <a:latin typeface="Arial"/>
                <a:cs typeface="Arial"/>
              </a:rPr>
              <a:t>46%</a:t>
            </a:r>
            <a:endParaRPr sz="9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7259" y="506982"/>
            <a:ext cx="3098591" cy="135935"/>
          </a:xfrm>
          <a:prstGeom prst="rect">
            <a:avLst/>
          </a:prstGeom>
        </p:spPr>
        <p:txBody>
          <a:bodyPr vert="horz" wrap="square" lIns="0" tIns="12700" rIns="0" bIns="0" rtlCol="0">
            <a:spAutoFit/>
          </a:bodyPr>
          <a:lstStyle/>
          <a:p>
            <a:pPr marL="12700">
              <a:lnSpc>
                <a:spcPct val="100000"/>
              </a:lnSpc>
              <a:spcBef>
                <a:spcPts val="100"/>
              </a:spcBef>
            </a:pPr>
            <a:r>
              <a:rPr sz="800" b="1" spc="90" dirty="0">
                <a:solidFill>
                  <a:srgbClr val="FDB913"/>
                </a:solidFill>
                <a:latin typeface="Arial"/>
                <a:cs typeface="Arial"/>
              </a:rPr>
              <a:t>20</a:t>
            </a:r>
            <a:r>
              <a:rPr sz="800" b="1" spc="285" dirty="0">
                <a:solidFill>
                  <a:srgbClr val="FDB913"/>
                </a:solidFill>
                <a:latin typeface="Arial"/>
                <a:cs typeface="Arial"/>
              </a:rPr>
              <a:t> </a:t>
            </a:r>
            <a:r>
              <a:rPr lang="pt-BR" sz="800" dirty="0"/>
              <a:t>PESQUISA HLB COM LÍDERES EMPRESARIAIS 2026</a:t>
            </a:r>
            <a:endParaRPr sz="800" dirty="0">
              <a:latin typeface="Tahoma"/>
              <a:cs typeface="Tahoma"/>
            </a:endParaRPr>
          </a:p>
        </p:txBody>
      </p:sp>
      <p:sp>
        <p:nvSpPr>
          <p:cNvPr id="3" name="object 3"/>
          <p:cNvSpPr txBox="1"/>
          <p:nvPr/>
        </p:nvSpPr>
        <p:spPr>
          <a:xfrm>
            <a:off x="527259" y="1031027"/>
            <a:ext cx="3208655" cy="2323841"/>
          </a:xfrm>
          <a:prstGeom prst="rect">
            <a:avLst/>
          </a:prstGeom>
        </p:spPr>
        <p:txBody>
          <a:bodyPr vert="horz" wrap="square" lIns="0" tIns="12700" rIns="0" bIns="0" rtlCol="0">
            <a:spAutoFit/>
          </a:bodyPr>
          <a:lstStyle/>
          <a:p>
            <a:pPr marL="38100" marR="30480">
              <a:lnSpc>
                <a:spcPct val="120400"/>
              </a:lnSpc>
              <a:spcBef>
                <a:spcPts val="100"/>
              </a:spcBef>
            </a:pPr>
            <a:r>
              <a:rPr lang="pt-BR" sz="900" dirty="0"/>
              <a:t>A Starbucks, por sua vez, vem experimentando a personalização orientada por IA por meio de sua plataforma Deep Brew. As recomendações baseadas em IA no aplicativo móvel e no programa de recompensas aumentaram o engajamento dos clientes em cerca de 15% e melhoraram o ROI de marketing em aproximadamente 30%, em comparação com campanhas sem uso de IA14. A empresa também expandiu o Deep Brew para apoiar as equipes das lojas, utilizando visão computacional e inteligência espacial para automatizar as contagens de estoque, que agora são realizadas com uma frequência oito vezes maior e com precisão em tempo real15. No final de 2025, esse sistema automatizado estava instalado na maioria das lojas operadas pela empresa na América do Norte.</a:t>
            </a:r>
            <a:endParaRPr sz="900" dirty="0">
              <a:latin typeface="Tahoma"/>
              <a:cs typeface="Tahoma"/>
            </a:endParaRPr>
          </a:p>
        </p:txBody>
      </p:sp>
      <p:sp>
        <p:nvSpPr>
          <p:cNvPr id="4" name="object 4"/>
          <p:cNvSpPr txBox="1"/>
          <p:nvPr/>
        </p:nvSpPr>
        <p:spPr>
          <a:xfrm>
            <a:off x="527259" y="3354868"/>
            <a:ext cx="3166745" cy="1825243"/>
          </a:xfrm>
          <a:prstGeom prst="rect">
            <a:avLst/>
          </a:prstGeom>
        </p:spPr>
        <p:txBody>
          <a:bodyPr vert="horz" wrap="square" lIns="0" tIns="12700" rIns="0" bIns="0" rtlCol="0">
            <a:spAutoFit/>
          </a:bodyPr>
          <a:lstStyle/>
          <a:p>
            <a:pPr marL="12700" marR="5080">
              <a:lnSpc>
                <a:spcPct val="120300"/>
              </a:lnSpc>
              <a:spcBef>
                <a:spcPts val="100"/>
              </a:spcBef>
            </a:pPr>
            <a:r>
              <a:rPr lang="pt-BR" sz="900" dirty="0"/>
              <a:t>A IA e outras tecnologias digitais podem fornecer um conhecimento mais profundo sobre os clientes e insights mais granulares. Mas ainda precisamos do julgamento humano e da criatividade para traduzir isso em experiências mais encantadoras, mensagens mais relevantes e publicidade ética. “Como líder de experiência do cliente, as duas coisas em que nos concentramos são clientes e colaboradores, porque o vínculo entre esses dois grupos é extremamente estreito”, reforça Michael Hinshaw.</a:t>
            </a:r>
            <a:br>
              <a:rPr lang="pt-BR" sz="900" dirty="0"/>
            </a:br>
            <a:r>
              <a:rPr lang="pt-BR" sz="900" dirty="0"/>
              <a:t>Os líderes parecem reconhecer isso, já que 57% planejam investir mais em cultura e treinamento para os colaboradores.</a:t>
            </a:r>
            <a:endParaRPr sz="900" dirty="0">
              <a:latin typeface="Tahoma"/>
              <a:cs typeface="Tahoma"/>
            </a:endParaRPr>
          </a:p>
        </p:txBody>
      </p:sp>
      <p:sp>
        <p:nvSpPr>
          <p:cNvPr id="5" name="object 5"/>
          <p:cNvSpPr txBox="1"/>
          <p:nvPr/>
        </p:nvSpPr>
        <p:spPr>
          <a:xfrm>
            <a:off x="527310" y="5273889"/>
            <a:ext cx="3172460" cy="994247"/>
          </a:xfrm>
          <a:prstGeom prst="rect">
            <a:avLst/>
          </a:prstGeom>
        </p:spPr>
        <p:txBody>
          <a:bodyPr vert="horz" wrap="square" lIns="0" tIns="12700" rIns="0" bIns="0" rtlCol="0">
            <a:spAutoFit/>
          </a:bodyPr>
          <a:lstStyle/>
          <a:p>
            <a:pPr marL="12700" marR="5080">
              <a:lnSpc>
                <a:spcPct val="120300"/>
              </a:lnSpc>
              <a:spcBef>
                <a:spcPts val="100"/>
              </a:spcBef>
            </a:pPr>
            <a:r>
              <a:rPr lang="pt-BR" sz="900" dirty="0"/>
              <a:t>Para atender às expectativas dos clientes, 66% dos líderes também estão migrando para uma abordagem de inovação orientada pelo cliente. Por exemplo, o Straumann Group, empresa suíça de tecnologia médica, trabalhou em estreita colaboração com clínicos dentários e laboratórios para cocriar o implante iEXCEL.</a:t>
            </a:r>
            <a:endParaRPr sz="900" dirty="0">
              <a:latin typeface="Tahoma"/>
              <a:cs typeface="Tahoma"/>
            </a:endParaRPr>
          </a:p>
        </p:txBody>
      </p:sp>
      <p:sp>
        <p:nvSpPr>
          <p:cNvPr id="6" name="object 6"/>
          <p:cNvSpPr/>
          <p:nvPr/>
        </p:nvSpPr>
        <p:spPr>
          <a:xfrm>
            <a:off x="540000" y="6452988"/>
            <a:ext cx="6480175" cy="0"/>
          </a:xfrm>
          <a:custGeom>
            <a:avLst/>
            <a:gdLst/>
            <a:ahLst/>
            <a:cxnLst/>
            <a:rect l="l" t="t" r="r" b="b"/>
            <a:pathLst>
              <a:path w="6480175">
                <a:moveTo>
                  <a:pt x="0" y="0"/>
                </a:moveTo>
                <a:lnTo>
                  <a:pt x="6479997" y="0"/>
                </a:lnTo>
              </a:path>
            </a:pathLst>
          </a:custGeom>
          <a:ln w="6350">
            <a:solidFill>
              <a:srgbClr val="005D77"/>
            </a:solidFill>
          </a:ln>
        </p:spPr>
        <p:txBody>
          <a:bodyPr wrap="square" lIns="0" tIns="0" rIns="0" bIns="0" rtlCol="0"/>
          <a:lstStyle/>
          <a:p>
            <a:endParaRPr/>
          </a:p>
        </p:txBody>
      </p:sp>
      <p:sp>
        <p:nvSpPr>
          <p:cNvPr id="7" name="object 7"/>
          <p:cNvSpPr txBox="1"/>
          <p:nvPr/>
        </p:nvSpPr>
        <p:spPr>
          <a:xfrm>
            <a:off x="527300" y="6507063"/>
            <a:ext cx="6443345" cy="707886"/>
          </a:xfrm>
          <a:prstGeom prst="rect">
            <a:avLst/>
          </a:prstGeom>
        </p:spPr>
        <p:txBody>
          <a:bodyPr vert="horz" wrap="square" lIns="0" tIns="33020" rIns="0" bIns="0" rtlCol="0">
            <a:spAutoFit/>
          </a:bodyPr>
          <a:lstStyle/>
          <a:p>
            <a:r>
              <a:rPr lang="pt-BR" sz="1200" b="1" dirty="0">
                <a:solidFill>
                  <a:srgbClr val="0093A7"/>
                </a:solidFill>
              </a:rPr>
              <a:t>LÍDERES PLANEJAM AUMENTAR O INVESTIMENTO EM ÁREAS QUE APOIAM A MELHORIA DA EXCELÊNCIA DO CLIENTE</a:t>
            </a:r>
          </a:p>
          <a:p>
            <a:pPr marL="12700">
              <a:lnSpc>
                <a:spcPct val="100000"/>
              </a:lnSpc>
              <a:spcBef>
                <a:spcPts val="1325"/>
              </a:spcBef>
            </a:pPr>
            <a:r>
              <a:rPr lang="pt-BR" sz="900" dirty="0"/>
              <a:t>Iniciativas de aprimoramento da experiência do cliente</a:t>
            </a:r>
            <a:endParaRPr sz="900" dirty="0">
              <a:latin typeface="Tahoma"/>
              <a:cs typeface="Tahoma"/>
            </a:endParaRPr>
          </a:p>
        </p:txBody>
      </p:sp>
      <p:sp>
        <p:nvSpPr>
          <p:cNvPr id="8" name="object 8"/>
          <p:cNvSpPr txBox="1"/>
          <p:nvPr/>
        </p:nvSpPr>
        <p:spPr>
          <a:xfrm>
            <a:off x="3831840" y="1063992"/>
            <a:ext cx="3156585" cy="1397819"/>
          </a:xfrm>
          <a:prstGeom prst="rect">
            <a:avLst/>
          </a:prstGeom>
        </p:spPr>
        <p:txBody>
          <a:bodyPr vert="horz" wrap="square" lIns="0" tIns="12700" rIns="0" bIns="0" rtlCol="0">
            <a:spAutoFit/>
          </a:bodyPr>
          <a:lstStyle/>
          <a:p>
            <a:r>
              <a:rPr lang="pt-BR" sz="900" dirty="0"/>
              <a:t>O sistema consolida quatro designs de implantes em uma única plataforma, reduzindo o tempo do procedimento e a complexidade do estoque. A Straumann Group também investe fortemente na educação de clínicos, realizando 12.000 atividades de treinamento em 2024, sendo 40% direcionadas a mercados de menor renda. Os resultados são evidentes: crescimento orgânico de receita de 13,7%, CHF 2,5 bilhões em receita anual e 6,7 milhões de pacientes tratados — desempenho que a empresa atribui a um foco incansável nas necessidades dos clientes16.</a:t>
            </a:r>
          </a:p>
        </p:txBody>
      </p:sp>
      <p:sp>
        <p:nvSpPr>
          <p:cNvPr id="9" name="object 9"/>
          <p:cNvSpPr txBox="1"/>
          <p:nvPr/>
        </p:nvSpPr>
        <p:spPr>
          <a:xfrm>
            <a:off x="3815193" y="2543099"/>
            <a:ext cx="3162935" cy="1659044"/>
          </a:xfrm>
          <a:prstGeom prst="rect">
            <a:avLst/>
          </a:prstGeom>
        </p:spPr>
        <p:txBody>
          <a:bodyPr vert="horz" wrap="square" lIns="0" tIns="12700" rIns="0" bIns="0" rtlCol="0">
            <a:spAutoFit/>
          </a:bodyPr>
          <a:lstStyle/>
          <a:p>
            <a:pPr marL="12700" marR="5080">
              <a:lnSpc>
                <a:spcPct val="120300"/>
              </a:lnSpc>
              <a:spcBef>
                <a:spcPts val="100"/>
              </a:spcBef>
            </a:pPr>
            <a:r>
              <a:rPr lang="pt-BR" sz="900" dirty="0"/>
              <a:t>As empresas que estão redesenhando produtos, serviços e fluxos de trabalho diretamente em torno das necessidades dos clientes observam, como resultado, um desempenho significativamente mais forte. “Organizações que investem em centralidade no cliente geralmente são melhores em entregar experiências escaláveis e previsíveis, que também impulsionam o crescimento”, concorda Michael Hinshaw. Entre os respondentes da pesquisa, os negócios com lucros em aceleração fazem mais em análise de dados de clientes, segmentação e personalização do que seus pares.</a:t>
            </a:r>
            <a:endParaRPr sz="900" dirty="0">
              <a:latin typeface="Tahoma"/>
              <a:cs typeface="Tahoma"/>
            </a:endParaRPr>
          </a:p>
        </p:txBody>
      </p:sp>
      <p:sp>
        <p:nvSpPr>
          <p:cNvPr id="10" name="object 10"/>
          <p:cNvSpPr txBox="1"/>
          <p:nvPr/>
        </p:nvSpPr>
        <p:spPr>
          <a:xfrm>
            <a:off x="3829586" y="4316198"/>
            <a:ext cx="3058795" cy="1120820"/>
          </a:xfrm>
          <a:prstGeom prst="rect">
            <a:avLst/>
          </a:prstGeom>
        </p:spPr>
        <p:txBody>
          <a:bodyPr vert="horz" wrap="square" lIns="0" tIns="12700" rIns="0" bIns="0" rtlCol="0">
            <a:spAutoFit/>
          </a:bodyPr>
          <a:lstStyle/>
          <a:p>
            <a:r>
              <a:rPr lang="pt-BR" sz="900" dirty="0"/>
              <a:t>Ainda assim, outras organizações não estão muito atrás. A maioria dos respondentes planeja aumentar substancialmente os investimentos em iniciativas de aprimoramento da experiência do cliente, inteligência de negócios e visualização de dados, análise e personalização de clientes, segurança dos dados dos clientes, dados em tempo real e análises preditivas, além de treinamento em atendimento ao cliente, nos próximos 12 meses.</a:t>
            </a:r>
          </a:p>
        </p:txBody>
      </p:sp>
      <p:sp>
        <p:nvSpPr>
          <p:cNvPr id="11" name="object 11"/>
          <p:cNvSpPr/>
          <p:nvPr/>
        </p:nvSpPr>
        <p:spPr>
          <a:xfrm>
            <a:off x="6908393" y="7211821"/>
            <a:ext cx="86995" cy="180340"/>
          </a:xfrm>
          <a:custGeom>
            <a:avLst/>
            <a:gdLst/>
            <a:ahLst/>
            <a:cxnLst/>
            <a:rect l="l" t="t" r="r" b="b"/>
            <a:pathLst>
              <a:path w="86995" h="180340">
                <a:moveTo>
                  <a:pt x="0" y="179997"/>
                </a:moveTo>
                <a:lnTo>
                  <a:pt x="86398" y="179997"/>
                </a:lnTo>
                <a:lnTo>
                  <a:pt x="86398" y="0"/>
                </a:lnTo>
                <a:lnTo>
                  <a:pt x="0" y="0"/>
                </a:lnTo>
                <a:lnTo>
                  <a:pt x="0" y="179997"/>
                </a:lnTo>
                <a:close/>
              </a:path>
            </a:pathLst>
          </a:custGeom>
          <a:solidFill>
            <a:srgbClr val="BACAD3"/>
          </a:solidFill>
        </p:spPr>
        <p:txBody>
          <a:bodyPr wrap="square" lIns="0" tIns="0" rIns="0" bIns="0" rtlCol="0"/>
          <a:lstStyle/>
          <a:p>
            <a:endParaRPr/>
          </a:p>
        </p:txBody>
      </p:sp>
      <p:sp>
        <p:nvSpPr>
          <p:cNvPr id="12" name="object 12"/>
          <p:cNvSpPr txBox="1"/>
          <p:nvPr/>
        </p:nvSpPr>
        <p:spPr>
          <a:xfrm>
            <a:off x="539978" y="7211821"/>
            <a:ext cx="975994" cy="180340"/>
          </a:xfrm>
          <a:prstGeom prst="rect">
            <a:avLst/>
          </a:prstGeom>
          <a:solidFill>
            <a:srgbClr val="005D77"/>
          </a:solidFill>
        </p:spPr>
        <p:txBody>
          <a:bodyPr vert="horz" wrap="square" lIns="0" tIns="15240" rIns="0" bIns="0" rtlCol="0">
            <a:spAutoFit/>
          </a:bodyPr>
          <a:lstStyle/>
          <a:p>
            <a:pPr marR="5080" algn="ctr">
              <a:lnSpc>
                <a:spcPct val="100000"/>
              </a:lnSpc>
              <a:spcBef>
                <a:spcPts val="120"/>
              </a:spcBef>
            </a:pPr>
            <a:r>
              <a:rPr sz="900" b="1" spc="-25" dirty="0">
                <a:solidFill>
                  <a:srgbClr val="FFFFFF"/>
                </a:solidFill>
                <a:latin typeface="Arial"/>
                <a:cs typeface="Arial"/>
              </a:rPr>
              <a:t>15%</a:t>
            </a:r>
            <a:endParaRPr sz="900">
              <a:latin typeface="Arial"/>
              <a:cs typeface="Arial"/>
            </a:endParaRPr>
          </a:p>
        </p:txBody>
      </p:sp>
      <p:sp>
        <p:nvSpPr>
          <p:cNvPr id="13" name="object 13"/>
          <p:cNvSpPr txBox="1"/>
          <p:nvPr/>
        </p:nvSpPr>
        <p:spPr>
          <a:xfrm>
            <a:off x="1515605" y="7211821"/>
            <a:ext cx="2809875" cy="180340"/>
          </a:xfrm>
          <a:prstGeom prst="rect">
            <a:avLst/>
          </a:prstGeom>
          <a:solidFill>
            <a:srgbClr val="0093A7"/>
          </a:solidFill>
        </p:spPr>
        <p:txBody>
          <a:bodyPr vert="horz" wrap="square" lIns="0" tIns="15240" rIns="0" bIns="0" rtlCol="0">
            <a:spAutoFit/>
          </a:bodyPr>
          <a:lstStyle/>
          <a:p>
            <a:pPr marR="5080" algn="ctr">
              <a:lnSpc>
                <a:spcPct val="100000"/>
              </a:lnSpc>
              <a:spcBef>
                <a:spcPts val="120"/>
              </a:spcBef>
            </a:pPr>
            <a:r>
              <a:rPr sz="900" b="1" spc="40" dirty="0">
                <a:solidFill>
                  <a:srgbClr val="FFFFFF"/>
                </a:solidFill>
                <a:latin typeface="Arial"/>
                <a:cs typeface="Arial"/>
              </a:rPr>
              <a:t>44%</a:t>
            </a:r>
            <a:endParaRPr sz="900">
              <a:latin typeface="Arial"/>
              <a:cs typeface="Arial"/>
            </a:endParaRPr>
          </a:p>
        </p:txBody>
      </p:sp>
      <p:sp>
        <p:nvSpPr>
          <p:cNvPr id="14" name="object 14"/>
          <p:cNvSpPr txBox="1"/>
          <p:nvPr/>
        </p:nvSpPr>
        <p:spPr>
          <a:xfrm>
            <a:off x="4325365" y="7211821"/>
            <a:ext cx="2390775"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37%</a:t>
            </a:r>
            <a:endParaRPr sz="900">
              <a:latin typeface="Arial"/>
              <a:cs typeface="Arial"/>
            </a:endParaRPr>
          </a:p>
        </p:txBody>
      </p:sp>
      <p:sp>
        <p:nvSpPr>
          <p:cNvPr id="15" name="object 15"/>
          <p:cNvSpPr txBox="1"/>
          <p:nvPr/>
        </p:nvSpPr>
        <p:spPr>
          <a:xfrm>
            <a:off x="6715924" y="7211821"/>
            <a:ext cx="193040" cy="180340"/>
          </a:xfrm>
          <a:prstGeom prst="rect">
            <a:avLst/>
          </a:prstGeom>
          <a:solidFill>
            <a:srgbClr val="414042"/>
          </a:solidFill>
        </p:spPr>
        <p:txBody>
          <a:bodyPr vert="horz" wrap="square" lIns="0" tIns="15240" rIns="0" bIns="0" rtlCol="0">
            <a:spAutoFit/>
          </a:bodyPr>
          <a:lstStyle/>
          <a:p>
            <a:pPr marL="11430">
              <a:lnSpc>
                <a:spcPct val="100000"/>
              </a:lnSpc>
              <a:spcBef>
                <a:spcPts val="120"/>
              </a:spcBef>
            </a:pPr>
            <a:r>
              <a:rPr sz="900" b="1" spc="-25" dirty="0">
                <a:solidFill>
                  <a:srgbClr val="FFFFFF"/>
                </a:solidFill>
                <a:latin typeface="Arial"/>
                <a:cs typeface="Arial"/>
              </a:rPr>
              <a:t>3%</a:t>
            </a:r>
            <a:endParaRPr sz="900">
              <a:latin typeface="Arial"/>
              <a:cs typeface="Arial"/>
            </a:endParaRPr>
          </a:p>
        </p:txBody>
      </p:sp>
      <p:sp>
        <p:nvSpPr>
          <p:cNvPr id="16" name="object 16"/>
          <p:cNvSpPr txBox="1"/>
          <p:nvPr/>
        </p:nvSpPr>
        <p:spPr>
          <a:xfrm>
            <a:off x="527309" y="7459430"/>
            <a:ext cx="4241541" cy="151323"/>
          </a:xfrm>
          <a:prstGeom prst="rect">
            <a:avLst/>
          </a:prstGeom>
        </p:spPr>
        <p:txBody>
          <a:bodyPr vert="horz" wrap="square" lIns="0" tIns="12700" rIns="0" bIns="0" rtlCol="0">
            <a:spAutoFit/>
          </a:bodyPr>
          <a:lstStyle/>
          <a:p>
            <a:r>
              <a:rPr lang="pt-BR" sz="900" b="1" dirty="0"/>
              <a:t>Ferramentas de inteligência de negócios e visualização de dados</a:t>
            </a:r>
            <a:endParaRPr lang="pt-BR" sz="900" dirty="0"/>
          </a:p>
        </p:txBody>
      </p:sp>
      <p:sp>
        <p:nvSpPr>
          <p:cNvPr id="17" name="object 17"/>
          <p:cNvSpPr/>
          <p:nvPr/>
        </p:nvSpPr>
        <p:spPr>
          <a:xfrm>
            <a:off x="6908393" y="7644193"/>
            <a:ext cx="86995" cy="180340"/>
          </a:xfrm>
          <a:custGeom>
            <a:avLst/>
            <a:gdLst/>
            <a:ahLst/>
            <a:cxnLst/>
            <a:rect l="l" t="t" r="r" b="b"/>
            <a:pathLst>
              <a:path w="86995" h="180340">
                <a:moveTo>
                  <a:pt x="0" y="179997"/>
                </a:moveTo>
                <a:lnTo>
                  <a:pt x="86410" y="179997"/>
                </a:lnTo>
                <a:lnTo>
                  <a:pt x="86410" y="0"/>
                </a:lnTo>
                <a:lnTo>
                  <a:pt x="0" y="0"/>
                </a:lnTo>
                <a:lnTo>
                  <a:pt x="0" y="179997"/>
                </a:lnTo>
                <a:close/>
              </a:path>
            </a:pathLst>
          </a:custGeom>
          <a:solidFill>
            <a:srgbClr val="BACAD3"/>
          </a:solidFill>
        </p:spPr>
        <p:txBody>
          <a:bodyPr wrap="square" lIns="0" tIns="0" rIns="0" bIns="0" rtlCol="0"/>
          <a:lstStyle/>
          <a:p>
            <a:endParaRPr/>
          </a:p>
        </p:txBody>
      </p:sp>
      <p:sp>
        <p:nvSpPr>
          <p:cNvPr id="18" name="object 18"/>
          <p:cNvSpPr txBox="1"/>
          <p:nvPr/>
        </p:nvSpPr>
        <p:spPr>
          <a:xfrm>
            <a:off x="539978" y="7644180"/>
            <a:ext cx="1012190" cy="180340"/>
          </a:xfrm>
          <a:prstGeom prst="rect">
            <a:avLst/>
          </a:prstGeom>
          <a:solidFill>
            <a:srgbClr val="005D7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16%</a:t>
            </a:r>
            <a:endParaRPr sz="900">
              <a:latin typeface="Arial"/>
              <a:cs typeface="Arial"/>
            </a:endParaRPr>
          </a:p>
        </p:txBody>
      </p:sp>
      <p:sp>
        <p:nvSpPr>
          <p:cNvPr id="19" name="object 19"/>
          <p:cNvSpPr txBox="1"/>
          <p:nvPr/>
        </p:nvSpPr>
        <p:spPr>
          <a:xfrm>
            <a:off x="1551597" y="7644180"/>
            <a:ext cx="2741930"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43%</a:t>
            </a:r>
            <a:endParaRPr sz="900">
              <a:latin typeface="Arial"/>
              <a:cs typeface="Arial"/>
            </a:endParaRPr>
          </a:p>
        </p:txBody>
      </p:sp>
      <p:sp>
        <p:nvSpPr>
          <p:cNvPr id="20" name="object 20"/>
          <p:cNvSpPr txBox="1"/>
          <p:nvPr/>
        </p:nvSpPr>
        <p:spPr>
          <a:xfrm>
            <a:off x="4292993" y="7644180"/>
            <a:ext cx="2233930"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34%</a:t>
            </a:r>
            <a:endParaRPr sz="900">
              <a:latin typeface="Arial"/>
              <a:cs typeface="Arial"/>
            </a:endParaRPr>
          </a:p>
        </p:txBody>
      </p:sp>
      <p:sp>
        <p:nvSpPr>
          <p:cNvPr id="21" name="object 21"/>
          <p:cNvSpPr txBox="1"/>
          <p:nvPr/>
        </p:nvSpPr>
        <p:spPr>
          <a:xfrm>
            <a:off x="6526796" y="7644180"/>
            <a:ext cx="381635" cy="180340"/>
          </a:xfrm>
          <a:prstGeom prst="rect">
            <a:avLst/>
          </a:prstGeom>
          <a:solidFill>
            <a:srgbClr val="414042"/>
          </a:solidFill>
        </p:spPr>
        <p:txBody>
          <a:bodyPr vert="horz" wrap="square" lIns="0" tIns="15240" rIns="0" bIns="0" rtlCol="0">
            <a:spAutoFit/>
          </a:bodyPr>
          <a:lstStyle/>
          <a:p>
            <a:pPr marL="103505">
              <a:lnSpc>
                <a:spcPct val="100000"/>
              </a:lnSpc>
              <a:spcBef>
                <a:spcPts val="120"/>
              </a:spcBef>
            </a:pPr>
            <a:r>
              <a:rPr sz="900" b="1" spc="-25" dirty="0">
                <a:solidFill>
                  <a:srgbClr val="FFFFFF"/>
                </a:solidFill>
                <a:latin typeface="Arial"/>
                <a:cs typeface="Arial"/>
              </a:rPr>
              <a:t>6%</a:t>
            </a:r>
            <a:endParaRPr sz="900">
              <a:latin typeface="Arial"/>
              <a:cs typeface="Arial"/>
            </a:endParaRPr>
          </a:p>
        </p:txBody>
      </p:sp>
      <p:sp>
        <p:nvSpPr>
          <p:cNvPr id="22" name="object 22"/>
          <p:cNvSpPr txBox="1"/>
          <p:nvPr/>
        </p:nvSpPr>
        <p:spPr>
          <a:xfrm>
            <a:off x="527329" y="7891790"/>
            <a:ext cx="3765664" cy="151323"/>
          </a:xfrm>
          <a:prstGeom prst="rect">
            <a:avLst/>
          </a:prstGeom>
        </p:spPr>
        <p:txBody>
          <a:bodyPr vert="horz" wrap="square" lIns="0" tIns="12700" rIns="0" bIns="0" rtlCol="0">
            <a:spAutoFit/>
          </a:bodyPr>
          <a:lstStyle/>
          <a:p>
            <a:r>
              <a:rPr lang="pt-BR" sz="900" b="1" dirty="0"/>
              <a:t>Capacidades de análise e personalização de clientes</a:t>
            </a:r>
            <a:endParaRPr lang="pt-BR" sz="900" dirty="0"/>
          </a:p>
        </p:txBody>
      </p:sp>
      <p:sp>
        <p:nvSpPr>
          <p:cNvPr id="23" name="object 23"/>
          <p:cNvSpPr/>
          <p:nvPr/>
        </p:nvSpPr>
        <p:spPr>
          <a:xfrm>
            <a:off x="6943217" y="8076539"/>
            <a:ext cx="52069" cy="180340"/>
          </a:xfrm>
          <a:custGeom>
            <a:avLst/>
            <a:gdLst/>
            <a:ahLst/>
            <a:cxnLst/>
            <a:rect l="l" t="t" r="r" b="b"/>
            <a:pathLst>
              <a:path w="52070" h="180340">
                <a:moveTo>
                  <a:pt x="51587" y="0"/>
                </a:moveTo>
                <a:lnTo>
                  <a:pt x="0" y="0"/>
                </a:lnTo>
                <a:lnTo>
                  <a:pt x="0" y="179997"/>
                </a:lnTo>
                <a:lnTo>
                  <a:pt x="51587" y="179997"/>
                </a:lnTo>
                <a:lnTo>
                  <a:pt x="51587" y="0"/>
                </a:lnTo>
                <a:close/>
              </a:path>
            </a:pathLst>
          </a:custGeom>
          <a:solidFill>
            <a:srgbClr val="BACAD3"/>
          </a:solidFill>
        </p:spPr>
        <p:txBody>
          <a:bodyPr wrap="square" lIns="0" tIns="0" rIns="0" bIns="0" rtlCol="0"/>
          <a:lstStyle/>
          <a:p>
            <a:endParaRPr/>
          </a:p>
        </p:txBody>
      </p:sp>
      <p:sp>
        <p:nvSpPr>
          <p:cNvPr id="24" name="object 24"/>
          <p:cNvSpPr txBox="1"/>
          <p:nvPr/>
        </p:nvSpPr>
        <p:spPr>
          <a:xfrm>
            <a:off x="539978" y="8076552"/>
            <a:ext cx="925830" cy="180340"/>
          </a:xfrm>
          <a:prstGeom prst="rect">
            <a:avLst/>
          </a:prstGeom>
          <a:solidFill>
            <a:srgbClr val="005D7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14%</a:t>
            </a:r>
            <a:endParaRPr sz="900">
              <a:latin typeface="Arial"/>
              <a:cs typeface="Arial"/>
            </a:endParaRPr>
          </a:p>
        </p:txBody>
      </p:sp>
      <p:sp>
        <p:nvSpPr>
          <p:cNvPr id="25" name="object 25"/>
          <p:cNvSpPr txBox="1"/>
          <p:nvPr/>
        </p:nvSpPr>
        <p:spPr>
          <a:xfrm>
            <a:off x="1465199" y="8076552"/>
            <a:ext cx="2675255"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41%</a:t>
            </a:r>
            <a:endParaRPr sz="900">
              <a:latin typeface="Arial"/>
              <a:cs typeface="Arial"/>
            </a:endParaRPr>
          </a:p>
        </p:txBody>
      </p:sp>
      <p:sp>
        <p:nvSpPr>
          <p:cNvPr id="26" name="object 26"/>
          <p:cNvSpPr txBox="1"/>
          <p:nvPr/>
        </p:nvSpPr>
        <p:spPr>
          <a:xfrm>
            <a:off x="4139996" y="8076552"/>
            <a:ext cx="2513330"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39%</a:t>
            </a:r>
            <a:endParaRPr sz="900">
              <a:latin typeface="Arial"/>
              <a:cs typeface="Arial"/>
            </a:endParaRPr>
          </a:p>
        </p:txBody>
      </p:sp>
      <p:sp>
        <p:nvSpPr>
          <p:cNvPr id="27" name="object 27"/>
          <p:cNvSpPr txBox="1"/>
          <p:nvPr/>
        </p:nvSpPr>
        <p:spPr>
          <a:xfrm>
            <a:off x="6652806" y="8076552"/>
            <a:ext cx="288290" cy="180340"/>
          </a:xfrm>
          <a:prstGeom prst="rect">
            <a:avLst/>
          </a:prstGeom>
          <a:solidFill>
            <a:srgbClr val="414042"/>
          </a:solidFill>
        </p:spPr>
        <p:txBody>
          <a:bodyPr vert="horz" wrap="square" lIns="0" tIns="15240" rIns="0" bIns="0" rtlCol="0">
            <a:spAutoFit/>
          </a:bodyPr>
          <a:lstStyle/>
          <a:p>
            <a:pPr marL="55244">
              <a:lnSpc>
                <a:spcPct val="100000"/>
              </a:lnSpc>
              <a:spcBef>
                <a:spcPts val="120"/>
              </a:spcBef>
            </a:pPr>
            <a:r>
              <a:rPr sz="900" b="1" spc="-25" dirty="0">
                <a:solidFill>
                  <a:srgbClr val="FFFFFF"/>
                </a:solidFill>
                <a:latin typeface="Arial"/>
                <a:cs typeface="Arial"/>
              </a:rPr>
              <a:t>4%</a:t>
            </a:r>
            <a:endParaRPr sz="900">
              <a:latin typeface="Arial"/>
              <a:cs typeface="Arial"/>
            </a:endParaRPr>
          </a:p>
        </p:txBody>
      </p:sp>
      <p:sp>
        <p:nvSpPr>
          <p:cNvPr id="28" name="object 28"/>
          <p:cNvSpPr txBox="1"/>
          <p:nvPr/>
        </p:nvSpPr>
        <p:spPr>
          <a:xfrm>
            <a:off x="527328" y="8324150"/>
            <a:ext cx="4317722" cy="151323"/>
          </a:xfrm>
          <a:prstGeom prst="rect">
            <a:avLst/>
          </a:prstGeom>
        </p:spPr>
        <p:txBody>
          <a:bodyPr vert="horz" wrap="square" lIns="0" tIns="12700" rIns="0" bIns="0" rtlCol="0">
            <a:spAutoFit/>
          </a:bodyPr>
          <a:lstStyle/>
          <a:p>
            <a:r>
              <a:rPr lang="pt-BR" sz="900" b="1" dirty="0"/>
              <a:t>Proteção dos dados dos clientes</a:t>
            </a:r>
            <a:endParaRPr lang="pt-BR" sz="900" dirty="0"/>
          </a:p>
        </p:txBody>
      </p:sp>
      <p:sp>
        <p:nvSpPr>
          <p:cNvPr id="29" name="object 29"/>
          <p:cNvSpPr/>
          <p:nvPr/>
        </p:nvSpPr>
        <p:spPr>
          <a:xfrm>
            <a:off x="6923760" y="8508898"/>
            <a:ext cx="71120" cy="180340"/>
          </a:xfrm>
          <a:custGeom>
            <a:avLst/>
            <a:gdLst/>
            <a:ahLst/>
            <a:cxnLst/>
            <a:rect l="l" t="t" r="r" b="b"/>
            <a:pathLst>
              <a:path w="71120" h="180340">
                <a:moveTo>
                  <a:pt x="71043" y="0"/>
                </a:moveTo>
                <a:lnTo>
                  <a:pt x="0" y="0"/>
                </a:lnTo>
                <a:lnTo>
                  <a:pt x="0" y="179997"/>
                </a:lnTo>
                <a:lnTo>
                  <a:pt x="71043" y="179997"/>
                </a:lnTo>
                <a:lnTo>
                  <a:pt x="71043" y="0"/>
                </a:lnTo>
                <a:close/>
              </a:path>
            </a:pathLst>
          </a:custGeom>
          <a:solidFill>
            <a:srgbClr val="BACAD3"/>
          </a:solidFill>
        </p:spPr>
        <p:txBody>
          <a:bodyPr wrap="square" lIns="0" tIns="0" rIns="0" bIns="0" rtlCol="0"/>
          <a:lstStyle/>
          <a:p>
            <a:endParaRPr/>
          </a:p>
        </p:txBody>
      </p:sp>
      <p:sp>
        <p:nvSpPr>
          <p:cNvPr id="30" name="object 30"/>
          <p:cNvSpPr txBox="1"/>
          <p:nvPr/>
        </p:nvSpPr>
        <p:spPr>
          <a:xfrm>
            <a:off x="539978" y="8508911"/>
            <a:ext cx="1112520" cy="180340"/>
          </a:xfrm>
          <a:prstGeom prst="rect">
            <a:avLst/>
          </a:prstGeom>
          <a:solidFill>
            <a:srgbClr val="005D77"/>
          </a:solidFill>
        </p:spPr>
        <p:txBody>
          <a:bodyPr vert="horz" wrap="square" lIns="0" tIns="15240" rIns="0" bIns="0" rtlCol="0">
            <a:spAutoFit/>
          </a:bodyPr>
          <a:lstStyle/>
          <a:p>
            <a:pPr marR="13970" algn="ctr">
              <a:lnSpc>
                <a:spcPct val="100000"/>
              </a:lnSpc>
              <a:spcBef>
                <a:spcPts val="120"/>
              </a:spcBef>
            </a:pPr>
            <a:r>
              <a:rPr sz="900" b="1" spc="-25" dirty="0">
                <a:solidFill>
                  <a:srgbClr val="FFFFFF"/>
                </a:solidFill>
                <a:latin typeface="Arial"/>
                <a:cs typeface="Arial"/>
              </a:rPr>
              <a:t>17%</a:t>
            </a:r>
            <a:endParaRPr sz="900">
              <a:latin typeface="Arial"/>
              <a:cs typeface="Arial"/>
            </a:endParaRPr>
          </a:p>
        </p:txBody>
      </p:sp>
      <p:sp>
        <p:nvSpPr>
          <p:cNvPr id="31" name="object 31"/>
          <p:cNvSpPr txBox="1"/>
          <p:nvPr/>
        </p:nvSpPr>
        <p:spPr>
          <a:xfrm>
            <a:off x="1652397" y="8508911"/>
            <a:ext cx="2451735"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38%</a:t>
            </a:r>
            <a:endParaRPr sz="900">
              <a:latin typeface="Arial"/>
              <a:cs typeface="Arial"/>
            </a:endParaRPr>
          </a:p>
        </p:txBody>
      </p:sp>
      <p:sp>
        <p:nvSpPr>
          <p:cNvPr id="32" name="object 32"/>
          <p:cNvSpPr txBox="1"/>
          <p:nvPr/>
        </p:nvSpPr>
        <p:spPr>
          <a:xfrm>
            <a:off x="4104004" y="8508911"/>
            <a:ext cx="2567940"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50" dirty="0">
                <a:solidFill>
                  <a:srgbClr val="414042"/>
                </a:solidFill>
                <a:latin typeface="Arial"/>
                <a:cs typeface="Arial"/>
              </a:rPr>
              <a:t>40%</a:t>
            </a:r>
            <a:endParaRPr sz="900">
              <a:latin typeface="Arial"/>
              <a:cs typeface="Arial"/>
            </a:endParaRPr>
          </a:p>
        </p:txBody>
      </p:sp>
      <p:sp>
        <p:nvSpPr>
          <p:cNvPr id="33" name="object 33"/>
          <p:cNvSpPr/>
          <p:nvPr/>
        </p:nvSpPr>
        <p:spPr>
          <a:xfrm>
            <a:off x="6671767" y="8508911"/>
            <a:ext cx="252095" cy="180340"/>
          </a:xfrm>
          <a:custGeom>
            <a:avLst/>
            <a:gdLst/>
            <a:ahLst/>
            <a:cxnLst/>
            <a:rect l="l" t="t" r="r" b="b"/>
            <a:pathLst>
              <a:path w="252095" h="180340">
                <a:moveTo>
                  <a:pt x="252006" y="0"/>
                </a:moveTo>
                <a:lnTo>
                  <a:pt x="0" y="0"/>
                </a:lnTo>
                <a:lnTo>
                  <a:pt x="0" y="179997"/>
                </a:lnTo>
                <a:lnTo>
                  <a:pt x="252006" y="179997"/>
                </a:lnTo>
                <a:lnTo>
                  <a:pt x="252006" y="0"/>
                </a:lnTo>
                <a:close/>
              </a:path>
            </a:pathLst>
          </a:custGeom>
          <a:solidFill>
            <a:srgbClr val="414042"/>
          </a:solidFill>
        </p:spPr>
        <p:txBody>
          <a:bodyPr wrap="square" lIns="0" tIns="0" rIns="0" bIns="0" rtlCol="0"/>
          <a:lstStyle/>
          <a:p>
            <a:endParaRPr/>
          </a:p>
        </p:txBody>
      </p:sp>
      <p:sp>
        <p:nvSpPr>
          <p:cNvPr id="34" name="object 34"/>
          <p:cNvSpPr txBox="1"/>
          <p:nvPr/>
        </p:nvSpPr>
        <p:spPr>
          <a:xfrm>
            <a:off x="6696538" y="8511908"/>
            <a:ext cx="20256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4%</a:t>
            </a:r>
            <a:endParaRPr sz="900">
              <a:latin typeface="Arial"/>
              <a:cs typeface="Arial"/>
            </a:endParaRPr>
          </a:p>
        </p:txBody>
      </p:sp>
      <p:sp>
        <p:nvSpPr>
          <p:cNvPr id="35" name="object 35"/>
          <p:cNvSpPr txBox="1"/>
          <p:nvPr/>
        </p:nvSpPr>
        <p:spPr>
          <a:xfrm>
            <a:off x="527310" y="8756510"/>
            <a:ext cx="3765664" cy="151323"/>
          </a:xfrm>
          <a:prstGeom prst="rect">
            <a:avLst/>
          </a:prstGeom>
        </p:spPr>
        <p:txBody>
          <a:bodyPr vert="horz" wrap="square" lIns="0" tIns="12700" rIns="0" bIns="0" rtlCol="0">
            <a:spAutoFit/>
          </a:bodyPr>
          <a:lstStyle/>
          <a:p>
            <a:r>
              <a:rPr lang="pt-BR" sz="900" b="1" dirty="0"/>
              <a:t>Dados em tempo real e análises preditivas</a:t>
            </a:r>
            <a:endParaRPr lang="pt-BR" sz="900" dirty="0"/>
          </a:p>
        </p:txBody>
      </p:sp>
      <p:sp>
        <p:nvSpPr>
          <p:cNvPr id="36" name="object 36"/>
          <p:cNvSpPr/>
          <p:nvPr/>
        </p:nvSpPr>
        <p:spPr>
          <a:xfrm>
            <a:off x="6923760" y="8941269"/>
            <a:ext cx="71120" cy="180340"/>
          </a:xfrm>
          <a:custGeom>
            <a:avLst/>
            <a:gdLst/>
            <a:ahLst/>
            <a:cxnLst/>
            <a:rect l="l" t="t" r="r" b="b"/>
            <a:pathLst>
              <a:path w="71120" h="180340">
                <a:moveTo>
                  <a:pt x="71031" y="0"/>
                </a:moveTo>
                <a:lnTo>
                  <a:pt x="0" y="0"/>
                </a:lnTo>
                <a:lnTo>
                  <a:pt x="0" y="179997"/>
                </a:lnTo>
                <a:lnTo>
                  <a:pt x="71031" y="179997"/>
                </a:lnTo>
                <a:lnTo>
                  <a:pt x="71031" y="0"/>
                </a:lnTo>
                <a:close/>
              </a:path>
            </a:pathLst>
          </a:custGeom>
          <a:solidFill>
            <a:srgbClr val="BACAD3"/>
          </a:solidFill>
        </p:spPr>
        <p:txBody>
          <a:bodyPr wrap="square" lIns="0" tIns="0" rIns="0" bIns="0" rtlCol="0"/>
          <a:lstStyle/>
          <a:p>
            <a:endParaRPr/>
          </a:p>
        </p:txBody>
      </p:sp>
      <p:sp>
        <p:nvSpPr>
          <p:cNvPr id="37" name="object 37"/>
          <p:cNvSpPr txBox="1"/>
          <p:nvPr/>
        </p:nvSpPr>
        <p:spPr>
          <a:xfrm>
            <a:off x="539978" y="8941269"/>
            <a:ext cx="860425" cy="180340"/>
          </a:xfrm>
          <a:prstGeom prst="rect">
            <a:avLst/>
          </a:prstGeom>
          <a:solidFill>
            <a:srgbClr val="005D7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13%</a:t>
            </a:r>
            <a:endParaRPr sz="900">
              <a:latin typeface="Arial"/>
              <a:cs typeface="Arial"/>
            </a:endParaRPr>
          </a:p>
        </p:txBody>
      </p:sp>
      <p:sp>
        <p:nvSpPr>
          <p:cNvPr id="38" name="object 38"/>
          <p:cNvSpPr txBox="1"/>
          <p:nvPr/>
        </p:nvSpPr>
        <p:spPr>
          <a:xfrm>
            <a:off x="1400403" y="8941269"/>
            <a:ext cx="2581275"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50" dirty="0">
                <a:solidFill>
                  <a:srgbClr val="FFFFFF"/>
                </a:solidFill>
                <a:latin typeface="Arial"/>
                <a:cs typeface="Arial"/>
              </a:rPr>
              <a:t>40%</a:t>
            </a:r>
            <a:endParaRPr sz="900">
              <a:latin typeface="Arial"/>
              <a:cs typeface="Arial"/>
            </a:endParaRPr>
          </a:p>
        </p:txBody>
      </p:sp>
      <p:sp>
        <p:nvSpPr>
          <p:cNvPr id="39" name="object 39"/>
          <p:cNvSpPr txBox="1"/>
          <p:nvPr/>
        </p:nvSpPr>
        <p:spPr>
          <a:xfrm>
            <a:off x="3981602" y="8941269"/>
            <a:ext cx="2589530"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50" dirty="0">
                <a:solidFill>
                  <a:srgbClr val="414042"/>
                </a:solidFill>
                <a:latin typeface="Arial"/>
                <a:cs typeface="Arial"/>
              </a:rPr>
              <a:t>40%</a:t>
            </a:r>
            <a:endParaRPr sz="900">
              <a:latin typeface="Arial"/>
              <a:cs typeface="Arial"/>
            </a:endParaRPr>
          </a:p>
        </p:txBody>
      </p:sp>
      <p:sp>
        <p:nvSpPr>
          <p:cNvPr id="40" name="object 40"/>
          <p:cNvSpPr/>
          <p:nvPr/>
        </p:nvSpPr>
        <p:spPr>
          <a:xfrm>
            <a:off x="6570891" y="8941269"/>
            <a:ext cx="353060" cy="180340"/>
          </a:xfrm>
          <a:custGeom>
            <a:avLst/>
            <a:gdLst/>
            <a:ahLst/>
            <a:cxnLst/>
            <a:rect l="l" t="t" r="r" b="b"/>
            <a:pathLst>
              <a:path w="353059" h="180340">
                <a:moveTo>
                  <a:pt x="352882" y="0"/>
                </a:moveTo>
                <a:lnTo>
                  <a:pt x="0" y="0"/>
                </a:lnTo>
                <a:lnTo>
                  <a:pt x="0" y="179997"/>
                </a:lnTo>
                <a:lnTo>
                  <a:pt x="352882" y="179997"/>
                </a:lnTo>
                <a:lnTo>
                  <a:pt x="352882" y="0"/>
                </a:lnTo>
                <a:close/>
              </a:path>
            </a:pathLst>
          </a:custGeom>
          <a:solidFill>
            <a:srgbClr val="414042"/>
          </a:solidFill>
        </p:spPr>
        <p:txBody>
          <a:bodyPr wrap="square" lIns="0" tIns="0" rIns="0" bIns="0" rtlCol="0"/>
          <a:lstStyle/>
          <a:p>
            <a:endParaRPr/>
          </a:p>
        </p:txBody>
      </p:sp>
      <p:sp>
        <p:nvSpPr>
          <p:cNvPr id="41" name="object 41"/>
          <p:cNvSpPr txBox="1"/>
          <p:nvPr/>
        </p:nvSpPr>
        <p:spPr>
          <a:xfrm>
            <a:off x="6649472" y="8944268"/>
            <a:ext cx="19621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a:t>
            </a:r>
            <a:endParaRPr sz="900">
              <a:latin typeface="Arial"/>
              <a:cs typeface="Arial"/>
            </a:endParaRPr>
          </a:p>
        </p:txBody>
      </p:sp>
      <p:sp>
        <p:nvSpPr>
          <p:cNvPr id="42" name="object 42"/>
          <p:cNvSpPr txBox="1"/>
          <p:nvPr/>
        </p:nvSpPr>
        <p:spPr>
          <a:xfrm>
            <a:off x="527335" y="9188870"/>
            <a:ext cx="3245529" cy="151323"/>
          </a:xfrm>
          <a:prstGeom prst="rect">
            <a:avLst/>
          </a:prstGeom>
        </p:spPr>
        <p:txBody>
          <a:bodyPr vert="horz" wrap="square" lIns="0" tIns="12700" rIns="0" bIns="0" rtlCol="0">
            <a:spAutoFit/>
          </a:bodyPr>
          <a:lstStyle/>
          <a:p>
            <a:r>
              <a:rPr lang="pt-BR" sz="900" b="1" dirty="0"/>
              <a:t>Treinamento em atendimento ao cliente</a:t>
            </a:r>
            <a:endParaRPr lang="pt-BR" sz="900" dirty="0"/>
          </a:p>
        </p:txBody>
      </p:sp>
      <p:sp>
        <p:nvSpPr>
          <p:cNvPr id="43" name="object 43"/>
          <p:cNvSpPr/>
          <p:nvPr/>
        </p:nvSpPr>
        <p:spPr>
          <a:xfrm>
            <a:off x="6891680" y="9373628"/>
            <a:ext cx="103505" cy="180340"/>
          </a:xfrm>
          <a:custGeom>
            <a:avLst/>
            <a:gdLst/>
            <a:ahLst/>
            <a:cxnLst/>
            <a:rect l="l" t="t" r="r" b="b"/>
            <a:pathLst>
              <a:path w="103504" h="180340">
                <a:moveTo>
                  <a:pt x="103111" y="0"/>
                </a:moveTo>
                <a:lnTo>
                  <a:pt x="0" y="0"/>
                </a:lnTo>
                <a:lnTo>
                  <a:pt x="0" y="179997"/>
                </a:lnTo>
                <a:lnTo>
                  <a:pt x="103111" y="179997"/>
                </a:lnTo>
                <a:lnTo>
                  <a:pt x="103111" y="0"/>
                </a:lnTo>
                <a:close/>
              </a:path>
            </a:pathLst>
          </a:custGeom>
          <a:solidFill>
            <a:srgbClr val="BACAD3"/>
          </a:solidFill>
        </p:spPr>
        <p:txBody>
          <a:bodyPr wrap="square" lIns="0" tIns="0" rIns="0" bIns="0" rtlCol="0"/>
          <a:lstStyle/>
          <a:p>
            <a:endParaRPr/>
          </a:p>
        </p:txBody>
      </p:sp>
      <p:sp>
        <p:nvSpPr>
          <p:cNvPr id="44" name="object 44"/>
          <p:cNvSpPr txBox="1"/>
          <p:nvPr/>
        </p:nvSpPr>
        <p:spPr>
          <a:xfrm>
            <a:off x="539978" y="9373628"/>
            <a:ext cx="860425" cy="180340"/>
          </a:xfrm>
          <a:prstGeom prst="rect">
            <a:avLst/>
          </a:prstGeom>
          <a:solidFill>
            <a:srgbClr val="005D77"/>
          </a:solidFill>
        </p:spPr>
        <p:txBody>
          <a:bodyPr vert="horz" wrap="square" lIns="0" tIns="15240" rIns="0" bIns="0" rtlCol="0">
            <a:spAutoFit/>
          </a:bodyPr>
          <a:lstStyle/>
          <a:p>
            <a:pPr marR="2540" algn="ctr">
              <a:lnSpc>
                <a:spcPct val="100000"/>
              </a:lnSpc>
              <a:spcBef>
                <a:spcPts val="120"/>
              </a:spcBef>
            </a:pPr>
            <a:r>
              <a:rPr sz="900" b="1" spc="-25" dirty="0">
                <a:solidFill>
                  <a:srgbClr val="FFFFFF"/>
                </a:solidFill>
                <a:latin typeface="Arial"/>
                <a:cs typeface="Arial"/>
              </a:rPr>
              <a:t>13%</a:t>
            </a:r>
            <a:endParaRPr sz="900">
              <a:latin typeface="Arial"/>
              <a:cs typeface="Arial"/>
            </a:endParaRPr>
          </a:p>
        </p:txBody>
      </p:sp>
      <p:sp>
        <p:nvSpPr>
          <p:cNvPr id="45" name="object 45"/>
          <p:cNvSpPr txBox="1"/>
          <p:nvPr/>
        </p:nvSpPr>
        <p:spPr>
          <a:xfrm>
            <a:off x="1400403" y="9373628"/>
            <a:ext cx="2476500"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39%</a:t>
            </a:r>
            <a:endParaRPr sz="900">
              <a:latin typeface="Arial"/>
              <a:cs typeface="Arial"/>
            </a:endParaRPr>
          </a:p>
        </p:txBody>
      </p:sp>
      <p:sp>
        <p:nvSpPr>
          <p:cNvPr id="46" name="object 46"/>
          <p:cNvSpPr txBox="1"/>
          <p:nvPr/>
        </p:nvSpPr>
        <p:spPr>
          <a:xfrm>
            <a:off x="3876306" y="9373628"/>
            <a:ext cx="2708275"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42%</a:t>
            </a:r>
            <a:endParaRPr sz="900">
              <a:latin typeface="Arial"/>
              <a:cs typeface="Arial"/>
            </a:endParaRPr>
          </a:p>
        </p:txBody>
      </p:sp>
      <p:sp>
        <p:nvSpPr>
          <p:cNvPr id="47" name="object 47"/>
          <p:cNvSpPr txBox="1"/>
          <p:nvPr/>
        </p:nvSpPr>
        <p:spPr>
          <a:xfrm>
            <a:off x="6584403" y="9373628"/>
            <a:ext cx="307340" cy="180340"/>
          </a:xfrm>
          <a:prstGeom prst="rect">
            <a:avLst/>
          </a:prstGeom>
          <a:solidFill>
            <a:srgbClr val="414042"/>
          </a:solidFill>
        </p:spPr>
        <p:txBody>
          <a:bodyPr vert="horz" wrap="square" lIns="0" tIns="15240" rIns="0" bIns="0" rtlCol="0">
            <a:spAutoFit/>
          </a:bodyPr>
          <a:lstStyle/>
          <a:p>
            <a:pPr marL="67945">
              <a:lnSpc>
                <a:spcPct val="100000"/>
              </a:lnSpc>
              <a:spcBef>
                <a:spcPts val="120"/>
              </a:spcBef>
            </a:pPr>
            <a:r>
              <a:rPr sz="900" b="1" spc="-25" dirty="0">
                <a:solidFill>
                  <a:srgbClr val="FFFFFF"/>
                </a:solidFill>
                <a:latin typeface="Arial"/>
                <a:cs typeface="Arial"/>
              </a:rPr>
              <a:t>5%</a:t>
            </a:r>
            <a:endParaRPr sz="900">
              <a:latin typeface="Arial"/>
              <a:cs typeface="Arial"/>
            </a:endParaRPr>
          </a:p>
        </p:txBody>
      </p:sp>
      <p:sp>
        <p:nvSpPr>
          <p:cNvPr id="48" name="object 48"/>
          <p:cNvSpPr/>
          <p:nvPr/>
        </p:nvSpPr>
        <p:spPr>
          <a:xfrm>
            <a:off x="540016" y="9733622"/>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005D77"/>
          </a:solidFill>
        </p:spPr>
        <p:txBody>
          <a:bodyPr wrap="square" lIns="0" tIns="0" rIns="0" bIns="0" rtlCol="0"/>
          <a:lstStyle/>
          <a:p>
            <a:endParaRPr/>
          </a:p>
        </p:txBody>
      </p:sp>
      <p:sp>
        <p:nvSpPr>
          <p:cNvPr id="49" name="object 49"/>
          <p:cNvSpPr/>
          <p:nvPr/>
        </p:nvSpPr>
        <p:spPr>
          <a:xfrm>
            <a:off x="2147925" y="9733622"/>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0093A7"/>
          </a:solidFill>
        </p:spPr>
        <p:txBody>
          <a:bodyPr wrap="square" lIns="0" tIns="0" rIns="0" bIns="0" rtlCol="0"/>
          <a:lstStyle/>
          <a:p>
            <a:endParaRPr/>
          </a:p>
        </p:txBody>
      </p:sp>
      <p:sp>
        <p:nvSpPr>
          <p:cNvPr id="50" name="object 50"/>
          <p:cNvSpPr/>
          <p:nvPr/>
        </p:nvSpPr>
        <p:spPr>
          <a:xfrm>
            <a:off x="3196475" y="9733622"/>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FDB913"/>
          </a:solidFill>
        </p:spPr>
        <p:txBody>
          <a:bodyPr wrap="square" lIns="0" tIns="0" rIns="0" bIns="0" rtlCol="0"/>
          <a:lstStyle/>
          <a:p>
            <a:endParaRPr/>
          </a:p>
        </p:txBody>
      </p:sp>
      <p:sp>
        <p:nvSpPr>
          <p:cNvPr id="51" name="object 51"/>
          <p:cNvSpPr/>
          <p:nvPr/>
        </p:nvSpPr>
        <p:spPr>
          <a:xfrm>
            <a:off x="5070094" y="9733622"/>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414042"/>
          </a:solidFill>
        </p:spPr>
        <p:txBody>
          <a:bodyPr wrap="square" lIns="0" tIns="0" rIns="0" bIns="0" rtlCol="0"/>
          <a:lstStyle/>
          <a:p>
            <a:endParaRPr/>
          </a:p>
        </p:txBody>
      </p:sp>
      <p:sp>
        <p:nvSpPr>
          <p:cNvPr id="52" name="object 52"/>
          <p:cNvSpPr txBox="1"/>
          <p:nvPr/>
        </p:nvSpPr>
        <p:spPr>
          <a:xfrm>
            <a:off x="625989" y="9668023"/>
            <a:ext cx="5467985" cy="287836"/>
          </a:xfrm>
          <a:prstGeom prst="rect">
            <a:avLst/>
          </a:prstGeom>
        </p:spPr>
        <p:txBody>
          <a:bodyPr vert="horz" wrap="square" lIns="0" tIns="12700" rIns="0" bIns="0" rtlCol="0">
            <a:spAutoFit/>
          </a:bodyPr>
          <a:lstStyle/>
          <a:p>
            <a:pPr marL="12700" marR="5080">
              <a:lnSpc>
                <a:spcPct val="133700"/>
              </a:lnSpc>
              <a:spcBef>
                <a:spcPts val="100"/>
              </a:spcBef>
              <a:tabLst>
                <a:tab pos="1620520" algn="l"/>
                <a:tab pos="2668905" algn="l"/>
                <a:tab pos="4542155" algn="l"/>
              </a:tabLst>
            </a:pPr>
            <a:r>
              <a:rPr lang="pt-BR" sz="600" dirty="0"/>
              <a:t>Aumentar significativamente o investimento</a:t>
            </a:r>
            <a:r>
              <a:rPr sz="700" dirty="0">
                <a:solidFill>
                  <a:srgbClr val="414042"/>
                </a:solidFill>
                <a:latin typeface="Tahoma"/>
                <a:cs typeface="Tahoma"/>
              </a:rPr>
              <a:t>	</a:t>
            </a:r>
            <a:r>
              <a:rPr lang="pt-BR" sz="600" dirty="0"/>
              <a:t>Aumentar o investimento</a:t>
            </a:r>
            <a:r>
              <a:rPr sz="700" dirty="0">
                <a:solidFill>
                  <a:srgbClr val="414042"/>
                </a:solidFill>
                <a:latin typeface="Tahoma"/>
                <a:cs typeface="Tahoma"/>
              </a:rPr>
              <a:t>	</a:t>
            </a:r>
            <a:r>
              <a:rPr lang="pt-BR" sz="600" dirty="0"/>
              <a:t>Sem mudança nos níveis atuais de investimento</a:t>
            </a:r>
            <a:r>
              <a:rPr sz="700" dirty="0">
                <a:solidFill>
                  <a:srgbClr val="414042"/>
                </a:solidFill>
                <a:latin typeface="Tahoma"/>
                <a:cs typeface="Tahoma"/>
              </a:rPr>
              <a:t>	</a:t>
            </a:r>
            <a:r>
              <a:rPr lang="pt-BR" sz="800" dirty="0"/>
              <a:t> </a:t>
            </a:r>
            <a:r>
              <a:rPr lang="pt-BR" sz="600" dirty="0"/>
              <a:t>Reduzir o investimento Reduzir significativamente o investimento</a:t>
            </a:r>
            <a:endParaRPr sz="600" dirty="0">
              <a:latin typeface="Tahoma"/>
              <a:cs typeface="Tahoma"/>
            </a:endParaRPr>
          </a:p>
        </p:txBody>
      </p:sp>
      <p:sp>
        <p:nvSpPr>
          <p:cNvPr id="53" name="object 53"/>
          <p:cNvSpPr/>
          <p:nvPr/>
        </p:nvSpPr>
        <p:spPr>
          <a:xfrm>
            <a:off x="540016" y="9876307"/>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BACAD3"/>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56500" cy="10692130"/>
            <a:chOff x="0" y="0"/>
            <a:chExt cx="6874509" cy="10692130"/>
          </a:xfrm>
        </p:grpSpPr>
        <p:pic>
          <p:nvPicPr>
            <p:cNvPr id="3" name="object 3"/>
            <p:cNvPicPr/>
            <p:nvPr/>
          </p:nvPicPr>
          <p:blipFill>
            <a:blip r:embed="rId2" cstate="print"/>
            <a:stretch>
              <a:fillRect/>
            </a:stretch>
          </p:blipFill>
          <p:spPr>
            <a:xfrm>
              <a:off x="0" y="0"/>
              <a:ext cx="6874019" cy="10692003"/>
            </a:xfrm>
            <a:prstGeom prst="rect">
              <a:avLst/>
            </a:prstGeom>
          </p:spPr>
        </p:pic>
        <p:sp>
          <p:nvSpPr>
            <p:cNvPr id="4" name="object 4"/>
            <p:cNvSpPr/>
            <p:nvPr/>
          </p:nvSpPr>
          <p:spPr>
            <a:xfrm>
              <a:off x="0" y="3"/>
              <a:ext cx="0" cy="10692130"/>
            </a:xfrm>
            <a:custGeom>
              <a:avLst/>
              <a:gdLst/>
              <a:ahLst/>
              <a:cxnLst/>
              <a:rect l="l" t="t" r="r" b="b"/>
              <a:pathLst>
                <a:path h="10692130">
                  <a:moveTo>
                    <a:pt x="0" y="0"/>
                  </a:moveTo>
                  <a:lnTo>
                    <a:pt x="0" y="10692003"/>
                  </a:lnTo>
                </a:path>
              </a:pathLst>
            </a:custGeom>
            <a:solidFill>
              <a:srgbClr val="0093A7"/>
            </a:solidFill>
          </p:spPr>
          <p:txBody>
            <a:bodyPr wrap="square" lIns="0" tIns="0" rIns="0" bIns="0" rtlCol="0"/>
            <a:lstStyle/>
            <a:p>
              <a:endParaRPr/>
            </a:p>
          </p:txBody>
        </p:sp>
      </p:grpSp>
      <p:sp>
        <p:nvSpPr>
          <p:cNvPr id="5" name="object 5"/>
          <p:cNvSpPr txBox="1"/>
          <p:nvPr/>
        </p:nvSpPr>
        <p:spPr>
          <a:xfrm>
            <a:off x="527300" y="1427538"/>
            <a:ext cx="1860550" cy="391160"/>
          </a:xfrm>
          <a:prstGeom prst="rect">
            <a:avLst/>
          </a:prstGeom>
        </p:spPr>
        <p:txBody>
          <a:bodyPr vert="horz" wrap="square" lIns="0" tIns="12700" rIns="0" bIns="0" rtlCol="0">
            <a:spAutoFit/>
          </a:bodyPr>
          <a:lstStyle/>
          <a:p>
            <a:pPr marL="12700">
              <a:lnSpc>
                <a:spcPct val="100000"/>
              </a:lnSpc>
              <a:spcBef>
                <a:spcPts val="100"/>
              </a:spcBef>
            </a:pPr>
            <a:r>
              <a:rPr lang="pt-BR" sz="2400" dirty="0"/>
              <a:t>CONTEÚDO</a:t>
            </a:r>
            <a:endParaRPr sz="2400" dirty="0">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val="3342767515"/>
              </p:ext>
            </p:extLst>
          </p:nvPr>
        </p:nvGraphicFramePr>
        <p:xfrm>
          <a:off x="508250" y="2437598"/>
          <a:ext cx="2739390" cy="3282948"/>
        </p:xfrm>
        <a:graphic>
          <a:graphicData uri="http://schemas.openxmlformats.org/drawingml/2006/table">
            <a:tbl>
              <a:tblPr firstRow="1" bandRow="1">
                <a:tableStyleId>{2D5ABB26-0587-4C30-8999-92F81FD0307C}</a:tableStyleId>
              </a:tblPr>
              <a:tblGrid>
                <a:gridCol w="337820">
                  <a:extLst>
                    <a:ext uri="{9D8B030D-6E8A-4147-A177-3AD203B41FA5}">
                      <a16:colId xmlns:a16="http://schemas.microsoft.com/office/drawing/2014/main" val="20000"/>
                    </a:ext>
                  </a:extLst>
                </a:gridCol>
                <a:gridCol w="2401570">
                  <a:extLst>
                    <a:ext uri="{9D8B030D-6E8A-4147-A177-3AD203B41FA5}">
                      <a16:colId xmlns:a16="http://schemas.microsoft.com/office/drawing/2014/main" val="20001"/>
                    </a:ext>
                  </a:extLst>
                </a:gridCol>
              </a:tblGrid>
              <a:tr h="211454">
                <a:tc>
                  <a:txBody>
                    <a:bodyPr/>
                    <a:lstStyle/>
                    <a:p>
                      <a:pPr marL="31750">
                        <a:lnSpc>
                          <a:spcPct val="100000"/>
                        </a:lnSpc>
                        <a:spcBef>
                          <a:spcPts val="15"/>
                        </a:spcBef>
                      </a:pPr>
                      <a:r>
                        <a:rPr sz="900" b="1" spc="70" dirty="0">
                          <a:solidFill>
                            <a:srgbClr val="414042"/>
                          </a:solidFill>
                          <a:latin typeface="Arial"/>
                          <a:cs typeface="Arial"/>
                        </a:rPr>
                        <a:t>4</a:t>
                      </a:r>
                      <a:endParaRPr sz="900">
                        <a:latin typeface="Arial"/>
                        <a:cs typeface="Arial"/>
                      </a:endParaRPr>
                    </a:p>
                  </a:txBody>
                  <a:tcPr marL="0" marR="0" marT="1905" marB="0"/>
                </a:tc>
                <a:tc>
                  <a:txBody>
                    <a:bodyPr/>
                    <a:lstStyle/>
                    <a:p>
                      <a:pPr marL="151130">
                        <a:lnSpc>
                          <a:spcPct val="100000"/>
                        </a:lnSpc>
                        <a:spcBef>
                          <a:spcPts val="15"/>
                        </a:spcBef>
                      </a:pPr>
                      <a:r>
                        <a:rPr lang="pt-BR" sz="900" dirty="0">
                          <a:solidFill>
                            <a:schemeClr val="tx1">
                              <a:lumMod val="75000"/>
                              <a:lumOff val="25000"/>
                            </a:schemeClr>
                          </a:solidFill>
                        </a:rPr>
                        <a:t>PRINCIPAIS DESCOBERTAS</a:t>
                      </a:r>
                      <a:endParaRPr sz="900" dirty="0">
                        <a:solidFill>
                          <a:schemeClr val="tx1">
                            <a:lumMod val="75000"/>
                            <a:lumOff val="25000"/>
                          </a:schemeClr>
                        </a:solidFill>
                        <a:latin typeface="Tahoma"/>
                        <a:cs typeface="Tahoma"/>
                      </a:endParaRPr>
                    </a:p>
                  </a:txBody>
                  <a:tcPr marL="0" marR="0" marT="1905" marB="0"/>
                </a:tc>
                <a:extLst>
                  <a:ext uri="{0D108BD9-81ED-4DB2-BD59-A6C34878D82A}">
                    <a16:rowId xmlns:a16="http://schemas.microsoft.com/office/drawing/2014/main" val="10000"/>
                  </a:ext>
                </a:extLst>
              </a:tr>
              <a:tr h="273050">
                <a:tc>
                  <a:txBody>
                    <a:bodyPr/>
                    <a:lstStyle/>
                    <a:p>
                      <a:pPr marL="31750">
                        <a:lnSpc>
                          <a:spcPct val="100000"/>
                        </a:lnSpc>
                        <a:spcBef>
                          <a:spcPts val="500"/>
                        </a:spcBef>
                      </a:pPr>
                      <a:r>
                        <a:rPr sz="900" b="1" spc="15" dirty="0">
                          <a:solidFill>
                            <a:srgbClr val="414042"/>
                          </a:solidFill>
                          <a:latin typeface="Arial"/>
                          <a:cs typeface="Arial"/>
                        </a:rPr>
                        <a:t>5</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MENSAGEM DO CEO</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1"/>
                  </a:ext>
                </a:extLst>
              </a:tr>
              <a:tr h="273050">
                <a:tc>
                  <a:txBody>
                    <a:bodyPr/>
                    <a:lstStyle/>
                    <a:p>
                      <a:pPr marL="31750">
                        <a:lnSpc>
                          <a:spcPct val="100000"/>
                        </a:lnSpc>
                        <a:spcBef>
                          <a:spcPts val="500"/>
                        </a:spcBef>
                      </a:pPr>
                      <a:r>
                        <a:rPr sz="900" b="1" spc="45" dirty="0">
                          <a:solidFill>
                            <a:srgbClr val="414042"/>
                          </a:solidFill>
                          <a:latin typeface="Arial"/>
                          <a:cs typeface="Arial"/>
                        </a:rPr>
                        <a:t>6</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VIVENDO COM A VOLATILIDADE</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2"/>
                  </a:ext>
                </a:extLst>
              </a:tr>
              <a:tr h="273050">
                <a:tc>
                  <a:txBody>
                    <a:bodyPr/>
                    <a:lstStyle/>
                    <a:p>
                      <a:pPr marL="31750">
                        <a:lnSpc>
                          <a:spcPct val="100000"/>
                        </a:lnSpc>
                        <a:spcBef>
                          <a:spcPts val="500"/>
                        </a:spcBef>
                      </a:pPr>
                      <a:r>
                        <a:rPr sz="900" b="1" spc="-25" dirty="0">
                          <a:solidFill>
                            <a:srgbClr val="414042"/>
                          </a:solidFill>
                          <a:latin typeface="Arial"/>
                          <a:cs typeface="Arial"/>
                        </a:rPr>
                        <a:t>10</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PLANEJANDO COM ANTECEDÊNCIA SOB PRESSÃO</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3"/>
                  </a:ext>
                </a:extLst>
              </a:tr>
              <a:tr h="273050">
                <a:tc>
                  <a:txBody>
                    <a:bodyPr/>
                    <a:lstStyle/>
                    <a:p>
                      <a:pPr marL="31750">
                        <a:lnSpc>
                          <a:spcPct val="100000"/>
                        </a:lnSpc>
                        <a:spcBef>
                          <a:spcPts val="500"/>
                        </a:spcBef>
                      </a:pPr>
                      <a:r>
                        <a:rPr sz="900" b="1" spc="-25" dirty="0">
                          <a:solidFill>
                            <a:srgbClr val="414042"/>
                          </a:solidFill>
                          <a:latin typeface="Arial"/>
                          <a:cs typeface="Arial"/>
                        </a:rPr>
                        <a:t>14</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RESPONDENDO COM AGILIDADE</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4"/>
                  </a:ext>
                </a:extLst>
              </a:tr>
              <a:tr h="273050">
                <a:tc>
                  <a:txBody>
                    <a:bodyPr/>
                    <a:lstStyle/>
                    <a:p>
                      <a:pPr marL="31750">
                        <a:lnSpc>
                          <a:spcPct val="100000"/>
                        </a:lnSpc>
                        <a:spcBef>
                          <a:spcPts val="500"/>
                        </a:spcBef>
                      </a:pPr>
                      <a:r>
                        <a:rPr sz="900" b="1" spc="-25" dirty="0">
                          <a:solidFill>
                            <a:srgbClr val="414042"/>
                          </a:solidFill>
                          <a:latin typeface="Arial"/>
                          <a:cs typeface="Arial"/>
                        </a:rPr>
                        <a:t>18</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IMPULSIONANDO O CRESCIMENTO ORIENTADO PELO CLIENTE</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5"/>
                  </a:ext>
                </a:extLst>
              </a:tr>
              <a:tr h="273050">
                <a:tc>
                  <a:txBody>
                    <a:bodyPr/>
                    <a:lstStyle/>
                    <a:p>
                      <a:pPr marL="31750">
                        <a:lnSpc>
                          <a:spcPct val="100000"/>
                        </a:lnSpc>
                        <a:spcBef>
                          <a:spcPts val="500"/>
                        </a:spcBef>
                      </a:pPr>
                      <a:r>
                        <a:rPr sz="900" b="1" spc="35" dirty="0">
                          <a:solidFill>
                            <a:srgbClr val="414042"/>
                          </a:solidFill>
                          <a:latin typeface="Arial"/>
                          <a:cs typeface="Arial"/>
                        </a:rPr>
                        <a:t>22</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CONCLUSÃO</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6"/>
                  </a:ext>
                </a:extLst>
              </a:tr>
              <a:tr h="273050">
                <a:tc>
                  <a:txBody>
                    <a:bodyPr/>
                    <a:lstStyle/>
                    <a:p>
                      <a:pPr marL="31750">
                        <a:lnSpc>
                          <a:spcPct val="100000"/>
                        </a:lnSpc>
                        <a:spcBef>
                          <a:spcPts val="500"/>
                        </a:spcBef>
                      </a:pPr>
                      <a:r>
                        <a:rPr sz="900" b="1" spc="50" dirty="0">
                          <a:solidFill>
                            <a:srgbClr val="414042"/>
                          </a:solidFill>
                          <a:latin typeface="Arial"/>
                          <a:cs typeface="Arial"/>
                        </a:rPr>
                        <a:t>24</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METODOLOGIA DE PESQUISA</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7"/>
                  </a:ext>
                </a:extLst>
              </a:tr>
              <a:tr h="273050">
                <a:tc>
                  <a:txBody>
                    <a:bodyPr/>
                    <a:lstStyle/>
                    <a:p>
                      <a:pPr marL="31750">
                        <a:lnSpc>
                          <a:spcPct val="100000"/>
                        </a:lnSpc>
                        <a:spcBef>
                          <a:spcPts val="500"/>
                        </a:spcBef>
                      </a:pPr>
                      <a:r>
                        <a:rPr sz="900" b="1" spc="50" dirty="0">
                          <a:solidFill>
                            <a:srgbClr val="414042"/>
                          </a:solidFill>
                          <a:latin typeface="Arial"/>
                          <a:cs typeface="Arial"/>
                        </a:rPr>
                        <a:t>26</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ENTREVISTAS EM PROFUNDIDADE</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8"/>
                  </a:ext>
                </a:extLst>
              </a:tr>
              <a:tr h="273050">
                <a:tc>
                  <a:txBody>
                    <a:bodyPr/>
                    <a:lstStyle/>
                    <a:p>
                      <a:pPr marL="31750">
                        <a:lnSpc>
                          <a:spcPct val="100000"/>
                        </a:lnSpc>
                        <a:spcBef>
                          <a:spcPts val="500"/>
                        </a:spcBef>
                      </a:pPr>
                      <a:r>
                        <a:rPr sz="900" b="1" spc="35" dirty="0">
                          <a:solidFill>
                            <a:srgbClr val="414042"/>
                          </a:solidFill>
                          <a:latin typeface="Arial"/>
                          <a:cs typeface="Arial"/>
                        </a:rPr>
                        <a:t>28</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AGRADECIMENTOS E AGRADECIMENTOS</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09"/>
                  </a:ext>
                </a:extLst>
              </a:tr>
              <a:tr h="273050">
                <a:tc>
                  <a:txBody>
                    <a:bodyPr/>
                    <a:lstStyle/>
                    <a:p>
                      <a:pPr marL="31750">
                        <a:lnSpc>
                          <a:spcPct val="100000"/>
                        </a:lnSpc>
                        <a:spcBef>
                          <a:spcPts val="500"/>
                        </a:spcBef>
                      </a:pPr>
                      <a:r>
                        <a:rPr sz="900" b="1" spc="50" dirty="0">
                          <a:solidFill>
                            <a:srgbClr val="414042"/>
                          </a:solidFill>
                          <a:latin typeface="Arial"/>
                          <a:cs typeface="Arial"/>
                        </a:rPr>
                        <a:t>29</a:t>
                      </a:r>
                      <a:endParaRPr sz="900">
                        <a:latin typeface="Arial"/>
                        <a:cs typeface="Arial"/>
                      </a:endParaRPr>
                    </a:p>
                  </a:txBody>
                  <a:tcPr marL="0" marR="0" marT="63500" marB="0"/>
                </a:tc>
                <a:tc>
                  <a:txBody>
                    <a:bodyPr/>
                    <a:lstStyle/>
                    <a:p>
                      <a:pPr marL="151130">
                        <a:lnSpc>
                          <a:spcPct val="100000"/>
                        </a:lnSpc>
                        <a:spcBef>
                          <a:spcPts val="500"/>
                        </a:spcBef>
                      </a:pPr>
                      <a:r>
                        <a:rPr lang="pt-BR" sz="900" dirty="0">
                          <a:solidFill>
                            <a:schemeClr val="tx1">
                              <a:lumMod val="75000"/>
                              <a:lumOff val="25000"/>
                            </a:schemeClr>
                          </a:solidFill>
                        </a:rPr>
                        <a:t>NOTAS FINAIS</a:t>
                      </a:r>
                      <a:endParaRPr sz="900" dirty="0">
                        <a:solidFill>
                          <a:schemeClr val="tx1">
                            <a:lumMod val="75000"/>
                            <a:lumOff val="25000"/>
                          </a:schemeClr>
                        </a:solidFill>
                        <a:latin typeface="Tahoma"/>
                        <a:cs typeface="Tahoma"/>
                      </a:endParaRPr>
                    </a:p>
                  </a:txBody>
                  <a:tcPr marL="0" marR="0" marT="63500" marB="0"/>
                </a:tc>
                <a:extLst>
                  <a:ext uri="{0D108BD9-81ED-4DB2-BD59-A6C34878D82A}">
                    <a16:rowId xmlns:a16="http://schemas.microsoft.com/office/drawing/2014/main" val="10010"/>
                  </a:ext>
                </a:extLst>
              </a:tr>
              <a:tr h="211454">
                <a:tc>
                  <a:txBody>
                    <a:bodyPr/>
                    <a:lstStyle/>
                    <a:p>
                      <a:pPr marL="31750">
                        <a:lnSpc>
                          <a:spcPts val="1065"/>
                        </a:lnSpc>
                        <a:spcBef>
                          <a:spcPts val="500"/>
                        </a:spcBef>
                      </a:pPr>
                      <a:r>
                        <a:rPr sz="900" b="1" spc="80" dirty="0">
                          <a:solidFill>
                            <a:srgbClr val="414042"/>
                          </a:solidFill>
                          <a:latin typeface="Arial"/>
                          <a:cs typeface="Arial"/>
                        </a:rPr>
                        <a:t>30</a:t>
                      </a:r>
                      <a:endParaRPr sz="900">
                        <a:latin typeface="Arial"/>
                        <a:cs typeface="Arial"/>
                      </a:endParaRPr>
                    </a:p>
                  </a:txBody>
                  <a:tcPr marL="0" marR="0" marT="63500" marB="0"/>
                </a:tc>
                <a:tc>
                  <a:txBody>
                    <a:bodyPr/>
                    <a:lstStyle/>
                    <a:p>
                      <a:r>
                        <a:rPr lang="pt-BR" sz="900" dirty="0">
                          <a:solidFill>
                            <a:schemeClr val="tx1">
                              <a:lumMod val="75000"/>
                              <a:lumOff val="25000"/>
                            </a:schemeClr>
                          </a:solidFill>
                        </a:rPr>
                        <a:t>     COMO A HLB PODE AJUDAR</a:t>
                      </a:r>
                    </a:p>
                  </a:txBody>
                  <a:tcPr marL="0" marR="0" marT="63500" marB="0"/>
                </a:tc>
                <a:extLst>
                  <a:ext uri="{0D108BD9-81ED-4DB2-BD59-A6C34878D82A}">
                    <a16:rowId xmlns:a16="http://schemas.microsoft.com/office/drawing/2014/main" val="1001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11650" y="506981"/>
            <a:ext cx="2721532"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21</a:t>
            </a:r>
            <a:endParaRPr sz="800" dirty="0">
              <a:latin typeface="Arial"/>
              <a:cs typeface="Arial"/>
            </a:endParaRPr>
          </a:p>
        </p:txBody>
      </p:sp>
      <p:sp>
        <p:nvSpPr>
          <p:cNvPr id="3" name="object 3"/>
          <p:cNvSpPr txBox="1"/>
          <p:nvPr/>
        </p:nvSpPr>
        <p:spPr>
          <a:xfrm>
            <a:off x="536190" y="1433521"/>
            <a:ext cx="3108960" cy="885179"/>
          </a:xfrm>
          <a:prstGeom prst="rect">
            <a:avLst/>
          </a:prstGeom>
        </p:spPr>
        <p:txBody>
          <a:bodyPr vert="horz" wrap="square" lIns="0" tIns="12700" rIns="0" bIns="0" rtlCol="0">
            <a:spAutoFit/>
          </a:bodyPr>
          <a:lstStyle/>
          <a:p>
            <a:pPr marL="12700" marR="5080">
              <a:lnSpc>
                <a:spcPct val="120300"/>
              </a:lnSpc>
              <a:spcBef>
                <a:spcPts val="100"/>
              </a:spcBef>
            </a:pPr>
            <a:r>
              <a:rPr lang="pt-BR" sz="800" dirty="0"/>
              <a:t>Os clientes querem serviços digitais personalizados de forma recorrente. Eles querem relações mais abertas e transparentes com a nossa organização”, mencionou o CFO de uma empresa de tecnologia. A maioria das empresas possui um grande volume de dados valiosos para tornar isso possível. Mas bem menos organizações os utilizam para gerar melhorias mensuráveis.</a:t>
            </a:r>
            <a:endParaRPr sz="800" dirty="0">
              <a:latin typeface="Tahoma"/>
              <a:cs typeface="Tahoma"/>
            </a:endParaRPr>
          </a:p>
        </p:txBody>
      </p:sp>
      <p:sp>
        <p:nvSpPr>
          <p:cNvPr id="4" name="object 4"/>
          <p:cNvSpPr txBox="1"/>
          <p:nvPr/>
        </p:nvSpPr>
        <p:spPr>
          <a:xfrm>
            <a:off x="527300" y="2394354"/>
            <a:ext cx="3155315" cy="1919308"/>
          </a:xfrm>
          <a:prstGeom prst="rect">
            <a:avLst/>
          </a:prstGeom>
        </p:spPr>
        <p:txBody>
          <a:bodyPr vert="horz" wrap="square" lIns="0" tIns="12700" rIns="0" bIns="0" rtlCol="0">
            <a:spAutoFit/>
          </a:bodyPr>
          <a:lstStyle/>
          <a:p>
            <a:pPr marL="12700" marR="5080">
              <a:lnSpc>
                <a:spcPct val="120300"/>
              </a:lnSpc>
              <a:spcBef>
                <a:spcPts val="100"/>
              </a:spcBef>
            </a:pPr>
            <a:r>
              <a:rPr lang="pt-BR" sz="800" dirty="0"/>
              <a:t>Os investimentos em tecnologias melhores de análise de dados podem ajudar os líderes a transformar dados fragmentados em insights precisos para antecipar necessidades, em vez de apenas reagir a elas, refinar ofertas de produtos e identificar pontos de atrito que corroem a lealdade. “A IA está transformando as informações dos clientes essencialmente em playbooks em nível de conta, que representantes de vendas e de sucesso do cliente podem aproveitar para construir relacionamentos melhores com os clientes”, afirma Michael Hinshaw. Ao integrar a análise de dados de clientes a mais fluxos de trabalho e disponibilizá-la para mais pessoas, os líderes podem passar de uma personalização esporádica para uma experiência do cliente mais contínua e orientada por dados, que apoia tanto o crescimento quanto a retenção.</a:t>
            </a:r>
            <a:endParaRPr sz="800" dirty="0">
              <a:latin typeface="Tahoma"/>
              <a:cs typeface="Tahoma"/>
            </a:endParaRPr>
          </a:p>
        </p:txBody>
      </p:sp>
      <p:sp>
        <p:nvSpPr>
          <p:cNvPr id="5" name="object 5"/>
          <p:cNvSpPr txBox="1"/>
          <p:nvPr/>
        </p:nvSpPr>
        <p:spPr>
          <a:xfrm>
            <a:off x="527300" y="4517417"/>
            <a:ext cx="3073400" cy="1564531"/>
          </a:xfrm>
          <a:prstGeom prst="rect">
            <a:avLst/>
          </a:prstGeom>
        </p:spPr>
        <p:txBody>
          <a:bodyPr vert="horz" wrap="square" lIns="0" tIns="12700" rIns="0" bIns="0" rtlCol="0">
            <a:spAutoFit/>
          </a:bodyPr>
          <a:lstStyle/>
          <a:p>
            <a:pPr marL="12700" marR="71755">
              <a:lnSpc>
                <a:spcPct val="100000"/>
              </a:lnSpc>
              <a:spcBef>
                <a:spcPts val="100"/>
              </a:spcBef>
            </a:pPr>
            <a:r>
              <a:rPr lang="pt-BR" sz="1000" dirty="0"/>
              <a:t>TRANSPARÊNCIA COM O CLIENTE COMO UMA TENDÊNCIA EM MATURAÇÃO</a:t>
            </a:r>
          </a:p>
          <a:p>
            <a:pPr marL="12700" marR="71755">
              <a:lnSpc>
                <a:spcPct val="100000"/>
              </a:lnSpc>
              <a:spcBef>
                <a:spcPts val="100"/>
              </a:spcBef>
            </a:pPr>
            <a:endParaRPr lang="pt-BR" sz="1000" dirty="0"/>
          </a:p>
          <a:p>
            <a:r>
              <a:rPr lang="pt-BR" sz="1000" dirty="0"/>
              <a:t>Desde o início desta década, temos observado um aumento no consumo ético. “Os clientes não estão mais buscando apenas um produto ou serviço funcional, mas sim experiências completas que transmitam confiança, proximidade e valor agregado”, afirma um CISO de uma empresa de tecnologia da América Latina.</a:t>
            </a:r>
          </a:p>
        </p:txBody>
      </p:sp>
      <p:sp>
        <p:nvSpPr>
          <p:cNvPr id="6" name="object 6"/>
          <p:cNvSpPr txBox="1"/>
          <p:nvPr/>
        </p:nvSpPr>
        <p:spPr>
          <a:xfrm>
            <a:off x="527300" y="6197232"/>
            <a:ext cx="3167380" cy="1991443"/>
          </a:xfrm>
          <a:prstGeom prst="rect">
            <a:avLst/>
          </a:prstGeom>
        </p:spPr>
        <p:txBody>
          <a:bodyPr vert="horz" wrap="square" lIns="0" tIns="12700" rIns="0" bIns="0" rtlCol="0">
            <a:spAutoFit/>
          </a:bodyPr>
          <a:lstStyle/>
          <a:p>
            <a:pPr marL="12700" marR="228600">
              <a:lnSpc>
                <a:spcPct val="120300"/>
              </a:lnSpc>
              <a:spcBef>
                <a:spcPts val="100"/>
              </a:spcBef>
            </a:pPr>
            <a:r>
              <a:rPr lang="pt-BR" sz="900" dirty="0"/>
              <a:t>Mais consumidores prestam atenção à pegada ambiental dos produtos consumidos, às condições de trabalho dos colaboradores e aos comportamentos da liderança. “Os clientes agora têm exigências ambientais mais altas em relação ao processo produtivo”, admitiu um líder do setor de manufatura na região da APAC. “O comportamento de compra deles evoluiu: eles comparam mais, leem avaliações e favorecem marcas com consciência social”, afirmou um líder da indústria do entretenimento. “Eles valorizam a transparência: querem entender como os produtos são feitos, de onde vêm as matérias-primas e como seus dados são utilizados.”</a:t>
            </a:r>
            <a:endParaRPr sz="900" dirty="0">
              <a:latin typeface="Tahoma"/>
              <a:cs typeface="Tahoma"/>
            </a:endParaRPr>
          </a:p>
        </p:txBody>
      </p:sp>
      <p:sp>
        <p:nvSpPr>
          <p:cNvPr id="7" name="object 7"/>
          <p:cNvSpPr txBox="1"/>
          <p:nvPr/>
        </p:nvSpPr>
        <p:spPr>
          <a:xfrm>
            <a:off x="501900" y="8285836"/>
            <a:ext cx="3186430" cy="2157642"/>
          </a:xfrm>
          <a:prstGeom prst="rect">
            <a:avLst/>
          </a:prstGeom>
        </p:spPr>
        <p:txBody>
          <a:bodyPr vert="horz" wrap="square" lIns="0" tIns="12700" rIns="0" bIns="0" rtlCol="0">
            <a:spAutoFit/>
          </a:bodyPr>
          <a:lstStyle/>
          <a:p>
            <a:pPr marL="38100" marR="259715">
              <a:lnSpc>
                <a:spcPct val="120300"/>
              </a:lnSpc>
              <a:spcBef>
                <a:spcPts val="100"/>
              </a:spcBef>
            </a:pPr>
            <a:r>
              <a:rPr lang="pt-BR" sz="900" dirty="0"/>
              <a:t>Tecnologias emergentes como a IA podem ajudar os líderes a alcançar esses objetivos quando implementadas de forma responsável. A VF Corporation, empresa controladora de diversas marcas sustentáveis, incluindo Timberland e The North Face, utilizou análises avançadas para rastrear 61% do volume de seus principais materiais ao longo de cinco níveis da cadeia de suprimentos, a fim de compreender melhor riscos e oportunidades de abastecimento. No último ano, a empresa adquiriu mais de 5.000 MT de lã, algodão, borracha natural e couro cultivados com práticas regenerativas, conquistando reconhecimento de consumidores e stakeholders17.</a:t>
            </a:r>
            <a:endParaRPr sz="900" dirty="0">
              <a:latin typeface="Tahoma"/>
              <a:cs typeface="Tahoma"/>
            </a:endParaRPr>
          </a:p>
        </p:txBody>
      </p:sp>
      <p:sp>
        <p:nvSpPr>
          <p:cNvPr id="8" name="object 8"/>
          <p:cNvSpPr txBox="1"/>
          <p:nvPr/>
        </p:nvSpPr>
        <p:spPr>
          <a:xfrm>
            <a:off x="3831930" y="1426373"/>
            <a:ext cx="3227070" cy="1426031"/>
          </a:xfrm>
          <a:prstGeom prst="rect">
            <a:avLst/>
          </a:prstGeom>
        </p:spPr>
        <p:txBody>
          <a:bodyPr vert="horz" wrap="square" lIns="0" tIns="40640" rIns="0" bIns="0" rtlCol="0">
            <a:spAutoFit/>
          </a:bodyPr>
          <a:lstStyle/>
          <a:p>
            <a:pPr marL="38100">
              <a:lnSpc>
                <a:spcPct val="100000"/>
              </a:lnSpc>
              <a:spcBef>
                <a:spcPts val="320"/>
              </a:spcBef>
            </a:pPr>
            <a:r>
              <a:rPr lang="pt-BR" sz="900" dirty="0"/>
              <a:t>Maior transparência é o elemento-chave da confiança na marca — um indicador poderoso para impulsionar o crescimento contínuo. Clientes que acreditam que a empresa é transparente têm o dobro de probabilidade de comprar produtos ou serviços adicionais. Além disso, eles têm quase quatro vezes mais probabilidade de perdoar erros da empresa18. Graças à IA e à análise de dados, as empresas podem transformar dados existentes em materiais de branding impactantes e, de modo geral, fazer mais na área de ESG com menos recursos.</a:t>
            </a:r>
            <a:endParaRPr sz="900" dirty="0">
              <a:latin typeface="Tahoma"/>
              <a:cs typeface="Tahoma"/>
            </a:endParaRPr>
          </a:p>
        </p:txBody>
      </p:sp>
      <p:sp>
        <p:nvSpPr>
          <p:cNvPr id="9" name="object 9"/>
          <p:cNvSpPr txBox="1"/>
          <p:nvPr/>
        </p:nvSpPr>
        <p:spPr>
          <a:xfrm>
            <a:off x="3819129" y="2905270"/>
            <a:ext cx="3221990" cy="1160446"/>
          </a:xfrm>
          <a:prstGeom prst="rect">
            <a:avLst/>
          </a:prstGeom>
        </p:spPr>
        <p:txBody>
          <a:bodyPr vert="horz" wrap="square" lIns="0" tIns="12700" rIns="0" bIns="0" rtlCol="0">
            <a:spAutoFit/>
          </a:bodyPr>
          <a:lstStyle/>
          <a:p>
            <a:pPr marL="38100" marR="30480">
              <a:lnSpc>
                <a:spcPct val="120400"/>
              </a:lnSpc>
              <a:spcBef>
                <a:spcPts val="100"/>
              </a:spcBef>
            </a:pPr>
            <a:r>
              <a:rPr lang="pt-BR" sz="900" dirty="0"/>
              <a:t>Dito isso, alguns experimentos com tecnologias emergentes também podem sair pela culatra. Em uma campanha recente, a Levi Strauss &amp; Co. utilizou modelos gerados por IA, de origens diversas, para complementar modelos humanos. No entanto, a iniciativa teve um efeito negativo, pois os consumidores enxergaram isso como um atalho antiético para substituir modelos humanos por IA</a:t>
            </a:r>
            <a:endParaRPr sz="900" dirty="0">
              <a:latin typeface="Tahoma"/>
              <a:cs typeface="Tahoma"/>
            </a:endParaRPr>
          </a:p>
        </p:txBody>
      </p:sp>
      <p:sp>
        <p:nvSpPr>
          <p:cNvPr id="10" name="object 10"/>
          <p:cNvSpPr txBox="1"/>
          <p:nvPr/>
        </p:nvSpPr>
        <p:spPr>
          <a:xfrm>
            <a:off x="3857350" y="4118583"/>
            <a:ext cx="3077210" cy="1326645"/>
          </a:xfrm>
          <a:prstGeom prst="rect">
            <a:avLst/>
          </a:prstGeom>
        </p:spPr>
        <p:txBody>
          <a:bodyPr vert="horz" wrap="square" lIns="0" tIns="12700" rIns="0" bIns="0" rtlCol="0">
            <a:spAutoFit/>
          </a:bodyPr>
          <a:lstStyle/>
          <a:p>
            <a:pPr marL="12700" marR="179705">
              <a:lnSpc>
                <a:spcPct val="120300"/>
              </a:lnSpc>
              <a:spcBef>
                <a:spcPts val="100"/>
              </a:spcBef>
            </a:pPr>
            <a:r>
              <a:rPr lang="pt-BR" sz="900" dirty="0"/>
              <a:t>Análises avançadas e a IA podem revelar padrões de comportamento, otimizar serviços e apoiar escolhas mais sustentáveis. Mas os modelos não conseguem replicar a confiança, a nuance e a autenticidade que os humanos levam para os relacionamentos com os clientes. “Na era da IA, é importante ser mais humano: empatia, intuição e relacionamentos. Habilidades humanas centrais farão a diferença”, afirma Nils Müller.</a:t>
            </a:r>
            <a:endParaRPr sz="900" dirty="0">
              <a:latin typeface="Tahoma"/>
              <a:cs typeface="Tahoma"/>
            </a:endParaRPr>
          </a:p>
        </p:txBody>
      </p:sp>
      <p:sp>
        <p:nvSpPr>
          <p:cNvPr id="11" name="object 11"/>
          <p:cNvSpPr txBox="1"/>
          <p:nvPr/>
        </p:nvSpPr>
        <p:spPr>
          <a:xfrm>
            <a:off x="3857350" y="5530173"/>
            <a:ext cx="3175000" cy="828047"/>
          </a:xfrm>
          <a:prstGeom prst="rect">
            <a:avLst/>
          </a:prstGeom>
        </p:spPr>
        <p:txBody>
          <a:bodyPr vert="horz" wrap="square" lIns="0" tIns="12700" rIns="0" bIns="0" rtlCol="0">
            <a:spAutoFit/>
          </a:bodyPr>
          <a:lstStyle/>
          <a:p>
            <a:pPr marL="12700" marR="5080">
              <a:lnSpc>
                <a:spcPct val="120300"/>
              </a:lnSpc>
              <a:spcBef>
                <a:spcPts val="100"/>
              </a:spcBef>
            </a:pPr>
            <a:r>
              <a:rPr lang="pt-BR" sz="900" dirty="0"/>
              <a:t>Os negócios mais bem-sucedidos estão usando novas tecnologias para potencializar — e não substituir — o insight humano, traduzindo dados em experiências que parecem pessoais, responsáveis e genuinamente alinhadas aos valores dos clientes.</a:t>
            </a:r>
            <a:endParaRPr sz="900" dirty="0">
              <a:latin typeface="Tahoma"/>
              <a:cs typeface="Tahoma"/>
            </a:endParaRPr>
          </a:p>
        </p:txBody>
      </p:sp>
      <p:grpSp>
        <p:nvGrpSpPr>
          <p:cNvPr id="12" name="object 12"/>
          <p:cNvGrpSpPr/>
          <p:nvPr/>
        </p:nvGrpSpPr>
        <p:grpSpPr>
          <a:xfrm>
            <a:off x="3870007" y="6449809"/>
            <a:ext cx="3150235" cy="4242435"/>
            <a:chOff x="3870007" y="6449809"/>
            <a:chExt cx="3150235" cy="4242435"/>
          </a:xfrm>
        </p:grpSpPr>
        <p:sp>
          <p:nvSpPr>
            <p:cNvPr id="13" name="object 13"/>
            <p:cNvSpPr/>
            <p:nvPr/>
          </p:nvSpPr>
          <p:spPr>
            <a:xfrm>
              <a:off x="3870007" y="6449809"/>
              <a:ext cx="3150235" cy="4242435"/>
            </a:xfrm>
            <a:custGeom>
              <a:avLst/>
              <a:gdLst/>
              <a:ahLst/>
              <a:cxnLst/>
              <a:rect l="l" t="t" r="r" b="b"/>
              <a:pathLst>
                <a:path w="3150234" h="4242434">
                  <a:moveTo>
                    <a:pt x="3149993" y="0"/>
                  </a:moveTo>
                  <a:lnTo>
                    <a:pt x="0" y="0"/>
                  </a:lnTo>
                  <a:lnTo>
                    <a:pt x="0" y="4242193"/>
                  </a:lnTo>
                  <a:lnTo>
                    <a:pt x="3149993" y="4242193"/>
                  </a:lnTo>
                  <a:lnTo>
                    <a:pt x="3149993" y="0"/>
                  </a:lnTo>
                  <a:close/>
                </a:path>
              </a:pathLst>
            </a:custGeom>
            <a:solidFill>
              <a:srgbClr val="ECF1F4"/>
            </a:solidFill>
          </p:spPr>
          <p:txBody>
            <a:bodyPr wrap="square" lIns="0" tIns="0" rIns="0" bIns="0" rtlCol="0"/>
            <a:lstStyle/>
            <a:p>
              <a:endParaRPr/>
            </a:p>
          </p:txBody>
        </p:sp>
        <p:sp>
          <p:nvSpPr>
            <p:cNvPr id="14" name="object 14"/>
            <p:cNvSpPr/>
            <p:nvPr/>
          </p:nvSpPr>
          <p:spPr>
            <a:xfrm>
              <a:off x="4049999" y="6632987"/>
              <a:ext cx="2790190" cy="0"/>
            </a:xfrm>
            <a:custGeom>
              <a:avLst/>
              <a:gdLst/>
              <a:ahLst/>
              <a:cxnLst/>
              <a:rect l="l" t="t" r="r" b="b"/>
              <a:pathLst>
                <a:path w="2790190">
                  <a:moveTo>
                    <a:pt x="0" y="0"/>
                  </a:moveTo>
                  <a:lnTo>
                    <a:pt x="2789999" y="0"/>
                  </a:lnTo>
                </a:path>
              </a:pathLst>
            </a:custGeom>
            <a:ln w="6350">
              <a:solidFill>
                <a:srgbClr val="005D77"/>
              </a:solidFill>
            </a:ln>
          </p:spPr>
          <p:txBody>
            <a:bodyPr wrap="square" lIns="0" tIns="0" rIns="0" bIns="0" rtlCol="0"/>
            <a:lstStyle/>
            <a:p>
              <a:endParaRPr/>
            </a:p>
          </p:txBody>
        </p:sp>
        <p:sp>
          <p:nvSpPr>
            <p:cNvPr id="15" name="object 15"/>
            <p:cNvSpPr/>
            <p:nvPr/>
          </p:nvSpPr>
          <p:spPr>
            <a:xfrm>
              <a:off x="4049999" y="8313938"/>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sp>
          <p:nvSpPr>
            <p:cNvPr id="16" name="object 16"/>
            <p:cNvSpPr/>
            <p:nvPr/>
          </p:nvSpPr>
          <p:spPr>
            <a:xfrm>
              <a:off x="4049999" y="9133238"/>
              <a:ext cx="2790190" cy="0"/>
            </a:xfrm>
            <a:custGeom>
              <a:avLst/>
              <a:gdLst/>
              <a:ahLst/>
              <a:cxnLst/>
              <a:rect l="l" t="t" r="r" b="b"/>
              <a:pathLst>
                <a:path w="2790190">
                  <a:moveTo>
                    <a:pt x="0" y="0"/>
                  </a:moveTo>
                  <a:lnTo>
                    <a:pt x="2789999" y="0"/>
                  </a:lnTo>
                </a:path>
              </a:pathLst>
            </a:custGeom>
            <a:ln w="6350">
              <a:solidFill>
                <a:srgbClr val="FFFFFF"/>
              </a:solidFill>
            </a:ln>
          </p:spPr>
          <p:txBody>
            <a:bodyPr wrap="square" lIns="0" tIns="0" rIns="0" bIns="0" rtlCol="0"/>
            <a:lstStyle/>
            <a:p>
              <a:endParaRPr/>
            </a:p>
          </p:txBody>
        </p:sp>
      </p:grpSp>
      <p:sp>
        <p:nvSpPr>
          <p:cNvPr id="17" name="object 17"/>
          <p:cNvSpPr txBox="1"/>
          <p:nvPr/>
        </p:nvSpPr>
        <p:spPr>
          <a:xfrm>
            <a:off x="3870007" y="6449809"/>
            <a:ext cx="3150235" cy="4502386"/>
          </a:xfrm>
          <a:prstGeom prst="rect">
            <a:avLst/>
          </a:prstGeom>
        </p:spPr>
        <p:txBody>
          <a:bodyPr vert="horz" wrap="square" lIns="0" tIns="94615" rIns="0" bIns="0" rtlCol="0">
            <a:spAutoFit/>
          </a:bodyPr>
          <a:lstStyle/>
          <a:p>
            <a:pPr>
              <a:lnSpc>
                <a:spcPct val="100000"/>
              </a:lnSpc>
              <a:spcBef>
                <a:spcPts val="745"/>
              </a:spcBef>
            </a:pPr>
            <a:endParaRPr sz="1200" dirty="0">
              <a:latin typeface="Times New Roman"/>
              <a:cs typeface="Times New Roman"/>
            </a:endParaRPr>
          </a:p>
          <a:p>
            <a:pPr marL="179705" marR="510540">
              <a:lnSpc>
                <a:spcPct val="120300"/>
              </a:lnSpc>
              <a:spcBef>
                <a:spcPts val="204"/>
              </a:spcBef>
            </a:pPr>
            <a:endParaRPr lang="pt-BR" sz="900" spc="20" dirty="0">
              <a:solidFill>
                <a:srgbClr val="414042"/>
              </a:solidFill>
              <a:latin typeface="Tahoma"/>
              <a:cs typeface="Tahoma"/>
            </a:endParaRPr>
          </a:p>
          <a:p>
            <a:pPr marL="179705" marR="510540">
              <a:lnSpc>
                <a:spcPct val="120300"/>
              </a:lnSpc>
              <a:spcBef>
                <a:spcPts val="204"/>
              </a:spcBef>
            </a:pPr>
            <a:r>
              <a:rPr lang="pt-BR" sz="1200" b="1" dirty="0">
                <a:solidFill>
                  <a:srgbClr val="0093A7"/>
                </a:solidFill>
              </a:rPr>
              <a:t>COMO OS ACELERADORES DE LUCRO SE DESTACAM?</a:t>
            </a:r>
          </a:p>
          <a:p>
            <a:pPr marL="179705" marR="510540">
              <a:lnSpc>
                <a:spcPct val="120300"/>
              </a:lnSpc>
              <a:spcBef>
                <a:spcPts val="204"/>
              </a:spcBef>
            </a:pPr>
            <a:r>
              <a:rPr lang="pt-BR" sz="900" dirty="0"/>
              <a:t>As empresas com melhor desempenho em termos de crescimento de lucro são:</a:t>
            </a:r>
          </a:p>
          <a:p>
            <a:r>
              <a:rPr lang="pt-BR" sz="2400" b="1" spc="140" dirty="0">
                <a:solidFill>
                  <a:srgbClr val="005D77"/>
                </a:solidFill>
                <a:latin typeface="Arial"/>
                <a:cs typeface="Arial"/>
              </a:rPr>
              <a:t>  </a:t>
            </a:r>
            <a:r>
              <a:rPr sz="2400" b="1" spc="140" dirty="0">
                <a:solidFill>
                  <a:srgbClr val="005D77"/>
                </a:solidFill>
                <a:latin typeface="Arial"/>
                <a:cs typeface="Arial"/>
              </a:rPr>
              <a:t>X</a:t>
            </a:r>
            <a:r>
              <a:rPr sz="2400" b="1" spc="60" dirty="0">
                <a:solidFill>
                  <a:srgbClr val="005D77"/>
                </a:solidFill>
                <a:latin typeface="Arial"/>
                <a:cs typeface="Arial"/>
              </a:rPr>
              <a:t> </a:t>
            </a:r>
            <a:r>
              <a:rPr lang="pt-BR" sz="2400" b="1" dirty="0">
                <a:solidFill>
                  <a:srgbClr val="005D77"/>
                </a:solidFill>
              </a:rPr>
              <a:t>mais provável</a:t>
            </a:r>
            <a:endParaRPr lang="pt-BR" sz="2400" dirty="0">
              <a:solidFill>
                <a:srgbClr val="005D77"/>
              </a:solidFill>
            </a:endParaRPr>
          </a:p>
          <a:p>
            <a:pPr marL="179705" marR="368935">
              <a:lnSpc>
                <a:spcPts val="1300"/>
              </a:lnSpc>
              <a:spcBef>
                <a:spcPts val="65"/>
              </a:spcBef>
            </a:pPr>
            <a:r>
              <a:rPr lang="pt-BR" sz="900" dirty="0"/>
              <a:t>Foco em aprimorar as capacidades de análise de clientes, segmentação e personalização</a:t>
            </a:r>
          </a:p>
          <a:p>
            <a:pPr marL="179705" marR="368935">
              <a:lnSpc>
                <a:spcPts val="1300"/>
              </a:lnSpc>
              <a:spcBef>
                <a:spcPts val="65"/>
              </a:spcBef>
            </a:pPr>
            <a:endParaRPr lang="pt-BR" sz="900" b="1" spc="140" dirty="0">
              <a:solidFill>
                <a:srgbClr val="0093A7"/>
              </a:solidFill>
              <a:latin typeface="Arial"/>
              <a:cs typeface="Arial"/>
            </a:endParaRPr>
          </a:p>
          <a:p>
            <a:r>
              <a:rPr lang="pt-BR" sz="2400" b="1" spc="140" dirty="0">
                <a:solidFill>
                  <a:srgbClr val="0093A7"/>
                </a:solidFill>
                <a:latin typeface="Arial"/>
                <a:cs typeface="Arial"/>
              </a:rPr>
              <a:t>  </a:t>
            </a:r>
            <a:r>
              <a:rPr sz="2400" b="1" spc="140" dirty="0">
                <a:solidFill>
                  <a:srgbClr val="0093A7"/>
                </a:solidFill>
                <a:latin typeface="Arial"/>
                <a:cs typeface="Arial"/>
              </a:rPr>
              <a:t>X</a:t>
            </a:r>
            <a:r>
              <a:rPr sz="2400" b="1" spc="60" dirty="0">
                <a:solidFill>
                  <a:srgbClr val="0093A7"/>
                </a:solidFill>
                <a:latin typeface="Arial"/>
                <a:cs typeface="Arial"/>
              </a:rPr>
              <a:t> </a:t>
            </a:r>
            <a:r>
              <a:rPr lang="pt-BR" sz="2400" b="1" dirty="0">
                <a:solidFill>
                  <a:srgbClr val="0093A7"/>
                </a:solidFill>
              </a:rPr>
              <a:t>mais propenso</a:t>
            </a:r>
            <a:endParaRPr lang="pt-BR" sz="2400" dirty="0">
              <a:solidFill>
                <a:srgbClr val="0093A7"/>
              </a:solidFill>
            </a:endParaRPr>
          </a:p>
          <a:p>
            <a:pPr marL="179705">
              <a:lnSpc>
                <a:spcPct val="100000"/>
              </a:lnSpc>
              <a:spcBef>
                <a:spcPts val="905"/>
              </a:spcBef>
            </a:pPr>
            <a:endParaRPr lang="pt-BR" sz="2400" b="1" dirty="0">
              <a:solidFill>
                <a:srgbClr val="FDB913"/>
              </a:solidFill>
              <a:latin typeface="Arial"/>
              <a:cs typeface="Arial"/>
            </a:endParaRPr>
          </a:p>
          <a:p>
            <a:r>
              <a:rPr lang="pt-BR" sz="2400" b="1" dirty="0">
                <a:solidFill>
                  <a:srgbClr val="FDB913"/>
                </a:solidFill>
                <a:latin typeface="Arial"/>
                <a:cs typeface="Arial"/>
              </a:rPr>
              <a:t>  </a:t>
            </a:r>
            <a:r>
              <a:rPr sz="2400" b="1" dirty="0">
                <a:solidFill>
                  <a:srgbClr val="FDB913"/>
                </a:solidFill>
                <a:latin typeface="Arial"/>
                <a:cs typeface="Arial"/>
              </a:rPr>
              <a:t>1.6X</a:t>
            </a:r>
            <a:r>
              <a:rPr sz="2400" b="1" spc="95" dirty="0">
                <a:solidFill>
                  <a:srgbClr val="FDB913"/>
                </a:solidFill>
                <a:latin typeface="Arial"/>
                <a:cs typeface="Arial"/>
              </a:rPr>
              <a:t> </a:t>
            </a:r>
            <a:r>
              <a:rPr lang="pt-BR" sz="2400" b="1" dirty="0">
                <a:solidFill>
                  <a:srgbClr val="FFC000"/>
                </a:solidFill>
              </a:rPr>
              <a:t>mais provável</a:t>
            </a:r>
            <a:endParaRPr lang="pt-BR" sz="2400" dirty="0">
              <a:solidFill>
                <a:srgbClr val="FFC000"/>
              </a:solidFill>
            </a:endParaRPr>
          </a:p>
          <a:p>
            <a:pPr marL="179705">
              <a:lnSpc>
                <a:spcPct val="100000"/>
              </a:lnSpc>
              <a:spcBef>
                <a:spcPts val="905"/>
              </a:spcBef>
            </a:pPr>
            <a:endParaRPr lang="pt-BR" sz="2400" b="1" spc="55" dirty="0">
              <a:solidFill>
                <a:srgbClr val="FDB913"/>
              </a:solidFill>
              <a:latin typeface="Arial"/>
              <a:cs typeface="Arial"/>
            </a:endParaRPr>
          </a:p>
          <a:p>
            <a:pPr marL="179705">
              <a:lnSpc>
                <a:spcPct val="100000"/>
              </a:lnSpc>
              <a:spcBef>
                <a:spcPts val="905"/>
              </a:spcBef>
            </a:pPr>
            <a:endParaRPr sz="2400" dirty="0">
              <a:latin typeface="Arial"/>
              <a:cs typeface="Arial"/>
            </a:endParaRPr>
          </a:p>
        </p:txBody>
      </p:sp>
      <p:sp>
        <p:nvSpPr>
          <p:cNvPr id="21" name="CaixaDeTexto 20">
            <a:extLst>
              <a:ext uri="{FF2B5EF4-FFF2-40B4-BE49-F238E27FC236}">
                <a16:creationId xmlns:a16="http://schemas.microsoft.com/office/drawing/2014/main" id="{13DC7DAA-FDBF-F001-D5EF-A0CDB099A89D}"/>
              </a:ext>
            </a:extLst>
          </p:cNvPr>
          <p:cNvSpPr txBox="1"/>
          <p:nvPr/>
        </p:nvSpPr>
        <p:spPr>
          <a:xfrm>
            <a:off x="3967883" y="8946463"/>
            <a:ext cx="2982552" cy="369332"/>
          </a:xfrm>
          <a:prstGeom prst="rect">
            <a:avLst/>
          </a:prstGeom>
          <a:noFill/>
        </p:spPr>
        <p:txBody>
          <a:bodyPr wrap="square">
            <a:spAutoFit/>
          </a:bodyPr>
          <a:lstStyle/>
          <a:p>
            <a:r>
              <a:rPr lang="pt-BR" sz="900" dirty="0"/>
              <a:t>Alocar mais recursos em iniciativas de aprimoramento da experiência do cliente (CX)</a:t>
            </a:r>
          </a:p>
        </p:txBody>
      </p:sp>
      <p:sp>
        <p:nvSpPr>
          <p:cNvPr id="23" name="CaixaDeTexto 22">
            <a:extLst>
              <a:ext uri="{FF2B5EF4-FFF2-40B4-BE49-F238E27FC236}">
                <a16:creationId xmlns:a16="http://schemas.microsoft.com/office/drawing/2014/main" id="{B17DE18A-E7A1-9255-2B53-3777E6CEE8D8}"/>
              </a:ext>
            </a:extLst>
          </p:cNvPr>
          <p:cNvSpPr txBox="1"/>
          <p:nvPr/>
        </p:nvSpPr>
        <p:spPr>
          <a:xfrm>
            <a:off x="3967883" y="9916919"/>
            <a:ext cx="2705967" cy="369332"/>
          </a:xfrm>
          <a:prstGeom prst="rect">
            <a:avLst/>
          </a:prstGeom>
          <a:noFill/>
        </p:spPr>
        <p:txBody>
          <a:bodyPr wrap="square">
            <a:spAutoFit/>
          </a:bodyPr>
          <a:lstStyle/>
          <a:p>
            <a:r>
              <a:rPr lang="pt-BR" sz="900" dirty="0"/>
              <a:t>Aumentar os investimentos na proteção de dados dos clientes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8" y="506981"/>
            <a:ext cx="3555791"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22</a:t>
            </a:r>
            <a:r>
              <a:rPr sz="800" b="1" spc="310" dirty="0">
                <a:solidFill>
                  <a:srgbClr val="FDB913"/>
                </a:solidFill>
                <a:latin typeface="Arial"/>
                <a:cs typeface="Arial"/>
              </a:rPr>
              <a:t> </a:t>
            </a:r>
            <a:r>
              <a:rPr lang="pt-BR" sz="800" dirty="0"/>
              <a:t>PESQUISA HLB COM LÍDERES EMPRESARIAIS 2026</a:t>
            </a:r>
            <a:endParaRPr sz="800" dirty="0">
              <a:latin typeface="Tahoma"/>
              <a:cs typeface="Tahoma"/>
            </a:endParaRPr>
          </a:p>
        </p:txBody>
      </p:sp>
      <p:sp>
        <p:nvSpPr>
          <p:cNvPr id="4" name="object 4" descr="$PPTXTitle"/>
          <p:cNvSpPr txBox="1">
            <a:spLocks noGrp="1"/>
          </p:cNvSpPr>
          <p:nvPr>
            <p:ph type="title"/>
          </p:nvPr>
        </p:nvSpPr>
        <p:spPr>
          <a:xfrm>
            <a:off x="517781" y="1351343"/>
            <a:ext cx="6008370" cy="1951815"/>
          </a:xfrm>
          <a:prstGeom prst="rect">
            <a:avLst/>
          </a:prstGeom>
        </p:spPr>
        <p:txBody>
          <a:bodyPr vert="horz" wrap="square" lIns="0" tIns="104139" rIns="0" bIns="0" rtlCol="0">
            <a:spAutoFit/>
          </a:bodyPr>
          <a:lstStyle/>
          <a:p>
            <a:pPr marL="12700" marR="5080">
              <a:lnSpc>
                <a:spcPts val="3600"/>
              </a:lnSpc>
              <a:spcBef>
                <a:spcPts val="819"/>
              </a:spcBef>
            </a:pPr>
            <a:r>
              <a:rPr lang="pt-BR" sz="3600" dirty="0">
                <a:solidFill>
                  <a:srgbClr val="005D77"/>
                </a:solidFill>
              </a:rPr>
              <a:t>CONCLUSÃO: NAVEGANDO NA VOLATILIDADE AO OLHAR PARA DENTRO</a:t>
            </a:r>
            <a:endParaRPr sz="3600" dirty="0">
              <a:solidFill>
                <a:srgbClr val="005D77"/>
              </a:solidFill>
            </a:endParaRPr>
          </a:p>
        </p:txBody>
      </p:sp>
      <p:sp>
        <p:nvSpPr>
          <p:cNvPr id="5" name="object 5"/>
          <p:cNvSpPr txBox="1"/>
          <p:nvPr/>
        </p:nvSpPr>
        <p:spPr>
          <a:xfrm>
            <a:off x="517781" y="3522293"/>
            <a:ext cx="4749165" cy="1197764"/>
          </a:xfrm>
          <a:prstGeom prst="rect">
            <a:avLst/>
          </a:prstGeom>
        </p:spPr>
        <p:txBody>
          <a:bodyPr vert="horz" wrap="square" lIns="0" tIns="12700" rIns="0" bIns="0" rtlCol="0">
            <a:spAutoFit/>
          </a:bodyPr>
          <a:lstStyle/>
          <a:p>
            <a:r>
              <a:rPr lang="pt-BR" sz="1100" dirty="0"/>
              <a:t>Os resultados deste ano apontam para o ambiente de risco mais intenso desde o início de nossa pesquisa. A volatilidade não é mais episódica; ela é estrutural.</a:t>
            </a:r>
            <a:br>
              <a:rPr lang="pt-BR" sz="1100" dirty="0"/>
            </a:br>
            <a:r>
              <a:rPr lang="pt-BR" sz="1100" dirty="0"/>
              <a:t>Nessas condições, os líderes enfrentam uma tentação familiar: reagir mais rápido, encurtar os ciclos de planejamento e buscar novas tecnologias na tentativa de se manter à frente. No entanto, nossa pesquisa sugere que resiliência e crescimento não vêm apenas da velocidade.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96154" y="506981"/>
            <a:ext cx="2960345"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23</a:t>
            </a:r>
            <a:endParaRPr sz="800" dirty="0">
              <a:latin typeface="Arial"/>
              <a:cs typeface="Arial"/>
            </a:endParaRPr>
          </a:p>
        </p:txBody>
      </p:sp>
      <p:grpSp>
        <p:nvGrpSpPr>
          <p:cNvPr id="3" name="object 3"/>
          <p:cNvGrpSpPr/>
          <p:nvPr/>
        </p:nvGrpSpPr>
        <p:grpSpPr>
          <a:xfrm>
            <a:off x="540004" y="4744809"/>
            <a:ext cx="6480175" cy="4859020"/>
            <a:chOff x="540004" y="4744809"/>
            <a:chExt cx="6480175" cy="4859020"/>
          </a:xfrm>
        </p:grpSpPr>
        <p:pic>
          <p:nvPicPr>
            <p:cNvPr id="4" name="object 4"/>
            <p:cNvPicPr/>
            <p:nvPr/>
          </p:nvPicPr>
          <p:blipFill>
            <a:blip r:embed="rId2" cstate="print"/>
            <a:stretch>
              <a:fillRect/>
            </a:stretch>
          </p:blipFill>
          <p:spPr>
            <a:xfrm>
              <a:off x="540004" y="4744809"/>
              <a:ext cx="6479997" cy="4858842"/>
            </a:xfrm>
            <a:prstGeom prst="rect">
              <a:avLst/>
            </a:prstGeom>
          </p:spPr>
        </p:pic>
        <p:sp>
          <p:nvSpPr>
            <p:cNvPr id="5" name="object 5"/>
            <p:cNvSpPr/>
            <p:nvPr/>
          </p:nvSpPr>
          <p:spPr>
            <a:xfrm>
              <a:off x="899960" y="5107978"/>
              <a:ext cx="5760085" cy="0"/>
            </a:xfrm>
            <a:custGeom>
              <a:avLst/>
              <a:gdLst/>
              <a:ahLst/>
              <a:cxnLst/>
              <a:rect l="l" t="t" r="r" b="b"/>
              <a:pathLst>
                <a:path w="5760084">
                  <a:moveTo>
                    <a:pt x="0" y="0"/>
                  </a:moveTo>
                  <a:lnTo>
                    <a:pt x="5760034" y="0"/>
                  </a:lnTo>
                </a:path>
              </a:pathLst>
            </a:custGeom>
            <a:ln w="6350">
              <a:solidFill>
                <a:srgbClr val="005D77"/>
              </a:solidFill>
            </a:ln>
          </p:spPr>
          <p:txBody>
            <a:bodyPr wrap="square" lIns="0" tIns="0" rIns="0" bIns="0" rtlCol="0"/>
            <a:lstStyle/>
            <a:p>
              <a:endParaRPr/>
            </a:p>
          </p:txBody>
        </p:sp>
        <p:sp>
          <p:nvSpPr>
            <p:cNvPr id="6" name="object 6"/>
            <p:cNvSpPr/>
            <p:nvPr/>
          </p:nvSpPr>
          <p:spPr>
            <a:xfrm>
              <a:off x="899960" y="6077628"/>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7" name="object 7"/>
            <p:cNvSpPr/>
            <p:nvPr/>
          </p:nvSpPr>
          <p:spPr>
            <a:xfrm>
              <a:off x="899960" y="6386728"/>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8" name="object 8"/>
            <p:cNvSpPr/>
            <p:nvPr/>
          </p:nvSpPr>
          <p:spPr>
            <a:xfrm>
              <a:off x="899960" y="6860927"/>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9" name="object 9"/>
            <p:cNvSpPr/>
            <p:nvPr/>
          </p:nvSpPr>
          <p:spPr>
            <a:xfrm>
              <a:off x="899960" y="7170027"/>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10" name="object 10"/>
            <p:cNvSpPr/>
            <p:nvPr/>
          </p:nvSpPr>
          <p:spPr>
            <a:xfrm>
              <a:off x="899960" y="7479128"/>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11" name="object 11"/>
            <p:cNvSpPr/>
            <p:nvPr/>
          </p:nvSpPr>
          <p:spPr>
            <a:xfrm>
              <a:off x="899960" y="7953328"/>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12" name="object 12"/>
            <p:cNvSpPr/>
            <p:nvPr/>
          </p:nvSpPr>
          <p:spPr>
            <a:xfrm>
              <a:off x="899960" y="8427528"/>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13" name="object 13"/>
            <p:cNvSpPr/>
            <p:nvPr/>
          </p:nvSpPr>
          <p:spPr>
            <a:xfrm>
              <a:off x="899960" y="8736627"/>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14" name="object 14"/>
            <p:cNvSpPr/>
            <p:nvPr/>
          </p:nvSpPr>
          <p:spPr>
            <a:xfrm>
              <a:off x="899960" y="9045727"/>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sp>
          <p:nvSpPr>
            <p:cNvPr id="15" name="object 15"/>
            <p:cNvSpPr/>
            <p:nvPr/>
          </p:nvSpPr>
          <p:spPr>
            <a:xfrm>
              <a:off x="899960" y="9354827"/>
              <a:ext cx="5760085" cy="0"/>
            </a:xfrm>
            <a:custGeom>
              <a:avLst/>
              <a:gdLst/>
              <a:ahLst/>
              <a:cxnLst/>
              <a:rect l="l" t="t" r="r" b="b"/>
              <a:pathLst>
                <a:path w="5760084">
                  <a:moveTo>
                    <a:pt x="0" y="0"/>
                  </a:moveTo>
                  <a:lnTo>
                    <a:pt x="5760034" y="0"/>
                  </a:lnTo>
                </a:path>
              </a:pathLst>
            </a:custGeom>
            <a:ln w="6350">
              <a:solidFill>
                <a:srgbClr val="FFFFFF"/>
              </a:solidFill>
            </a:ln>
          </p:spPr>
          <p:txBody>
            <a:bodyPr wrap="square" lIns="0" tIns="0" rIns="0" bIns="0" rtlCol="0"/>
            <a:lstStyle/>
            <a:p>
              <a:endParaRPr/>
            </a:p>
          </p:txBody>
        </p:sp>
      </p:grpSp>
      <p:sp>
        <p:nvSpPr>
          <p:cNvPr id="16" name="object 16"/>
          <p:cNvSpPr txBox="1"/>
          <p:nvPr/>
        </p:nvSpPr>
        <p:spPr>
          <a:xfrm>
            <a:off x="527300" y="1426323"/>
            <a:ext cx="3023235" cy="1259319"/>
          </a:xfrm>
          <a:prstGeom prst="rect">
            <a:avLst/>
          </a:prstGeom>
        </p:spPr>
        <p:txBody>
          <a:bodyPr vert="horz" wrap="square" lIns="0" tIns="12700" rIns="0" bIns="0" rtlCol="0">
            <a:spAutoFit/>
          </a:bodyPr>
          <a:lstStyle/>
          <a:p>
            <a:r>
              <a:rPr lang="pt-BR" sz="900" dirty="0"/>
              <a:t>Os líderes mais eficazes estão adotando uma abordagem mais disciplinada e introspectiva sobre como suas organizações realmente operam. Eles perguntam onde a aceleração gera valor real e onde uma abordagem mais constante e deliberada o protege. Tecnologia, dados e IA continuam sendo poderosos propulsores de eficiência e insight, mas somente quando os investimentos estão fundamentados em resultados operacionais claros, e não apenas em impulso ou no medo de ficar para trás.</a:t>
            </a:r>
          </a:p>
        </p:txBody>
      </p:sp>
      <p:sp>
        <p:nvSpPr>
          <p:cNvPr id="17" name="object 17"/>
          <p:cNvSpPr txBox="1"/>
          <p:nvPr/>
        </p:nvSpPr>
        <p:spPr>
          <a:xfrm>
            <a:off x="527300" y="3019780"/>
            <a:ext cx="3022600" cy="1259319"/>
          </a:xfrm>
          <a:prstGeom prst="rect">
            <a:avLst/>
          </a:prstGeom>
        </p:spPr>
        <p:txBody>
          <a:bodyPr vert="horz" wrap="square" lIns="0" tIns="12700" rIns="0" bIns="0" rtlCol="0">
            <a:spAutoFit/>
          </a:bodyPr>
          <a:lstStyle/>
          <a:p>
            <a:r>
              <a:rPr lang="pt-BR" sz="900" dirty="0"/>
              <a:t>A volatilidade também exige uma mentalidade dupla. As empresas precisam ser capazes de gerenciar pressões de curto prazo, ao mesmo tempo em que continuam fazendo apostas de longo prazo que sustentem a competitividade. Isso requer um melhor planejamento de cenários, maior disciplina na tomada de decisões e modelos operacionais que permitam que diferentes partes da organização se movam em velocidades distintas, sem fragmentar a estratégia ou a cultura.</a:t>
            </a:r>
          </a:p>
        </p:txBody>
      </p:sp>
      <p:sp>
        <p:nvSpPr>
          <p:cNvPr id="18" name="object 18"/>
          <p:cNvSpPr txBox="1"/>
          <p:nvPr/>
        </p:nvSpPr>
        <p:spPr>
          <a:xfrm>
            <a:off x="3857316" y="1425522"/>
            <a:ext cx="3085465" cy="1397819"/>
          </a:xfrm>
          <a:prstGeom prst="rect">
            <a:avLst/>
          </a:prstGeom>
        </p:spPr>
        <p:txBody>
          <a:bodyPr vert="horz" wrap="square" lIns="0" tIns="12700" rIns="0" bIns="0" rtlCol="0">
            <a:spAutoFit/>
          </a:bodyPr>
          <a:lstStyle/>
          <a:p>
            <a:r>
              <a:rPr lang="pt-BR" sz="900" dirty="0"/>
              <a:t>Acima de tudo, um foco interno traz os líderes de volta à âncora mais confiável em tempos de incerteza: o cliente. Organizações que compreendem profundamente o que os clientes valorizam — não apenas em produtos e serviços, mas também em confiança, segurança e impacto social — estão mais bem preparadas para navegar em meio a disrupções. Quando o conhecimento sobre o cliente orienta a estratégia, os investimentos em tecnologia e o design operacional, a agilidade torna-se intencional, e não apenas reativa.</a:t>
            </a:r>
          </a:p>
        </p:txBody>
      </p:sp>
      <p:sp>
        <p:nvSpPr>
          <p:cNvPr id="19" name="object 19"/>
          <p:cNvSpPr txBox="1"/>
          <p:nvPr/>
        </p:nvSpPr>
        <p:spPr>
          <a:xfrm>
            <a:off x="3857316" y="2999436"/>
            <a:ext cx="3152775" cy="705321"/>
          </a:xfrm>
          <a:prstGeom prst="rect">
            <a:avLst/>
          </a:prstGeom>
        </p:spPr>
        <p:txBody>
          <a:bodyPr vert="horz" wrap="square" lIns="0" tIns="12700" rIns="0" bIns="0" rtlCol="0">
            <a:spAutoFit/>
          </a:bodyPr>
          <a:lstStyle/>
          <a:p>
            <a:r>
              <a:rPr lang="pt-BR" sz="900" dirty="0"/>
              <a:t>À medida que a volatilidade persiste, o desafio para os líderes empresariais não é apenas responder mais rapidamente, mas responder com mais sabedoria, alinhando gestão de riscos, tomada de decisões, tecnologia e foco no cliente em um todo coerente e resiliente.</a:t>
            </a:r>
          </a:p>
        </p:txBody>
      </p:sp>
      <p:sp>
        <p:nvSpPr>
          <p:cNvPr id="20" name="object 20"/>
          <p:cNvSpPr txBox="1"/>
          <p:nvPr/>
        </p:nvSpPr>
        <p:spPr>
          <a:xfrm>
            <a:off x="735421" y="5176214"/>
            <a:ext cx="6243790" cy="4090863"/>
          </a:xfrm>
          <a:prstGeom prst="rect">
            <a:avLst/>
          </a:prstGeom>
        </p:spPr>
        <p:txBody>
          <a:bodyPr vert="horz" wrap="square" lIns="0" tIns="33020" rIns="0" bIns="0" rtlCol="0">
            <a:spAutoFit/>
          </a:bodyPr>
          <a:lstStyle/>
          <a:p>
            <a:r>
              <a:rPr lang="pt-BR" sz="1200" b="1" dirty="0"/>
              <a:t>COM BASE NOS RESULTADOS DE NOSSA PESQUISA, ESTAS SÃO AS DEZ PERGUNTAS QUE SUGERIMOS QUE TODO LÍDER EMPRESARIAL DEVERIA FAZER:</a:t>
            </a:r>
            <a:endParaRPr lang="pt-BR" sz="1200" dirty="0"/>
          </a:p>
          <a:p>
            <a:pPr marL="241300" indent="-228600">
              <a:spcBef>
                <a:spcPts val="1270"/>
              </a:spcBef>
              <a:buFont typeface="+mj-lt"/>
              <a:buAutoNum type="arabicPeriod"/>
              <a:tabLst>
                <a:tab pos="228600" algn="l"/>
              </a:tabLst>
            </a:pPr>
            <a:r>
              <a:rPr lang="pt-BR" sz="900" dirty="0"/>
              <a:t>Estamos focando nos riscos certos ou apenas nos mais visíveis?</a:t>
            </a:r>
          </a:p>
          <a:p>
            <a:pPr marL="241300" indent="-228600">
              <a:spcBef>
                <a:spcPts val="1270"/>
              </a:spcBef>
              <a:buFont typeface="+mj-lt"/>
              <a:buAutoNum type="arabicPeriod"/>
              <a:tabLst>
                <a:tab pos="228600" algn="l"/>
              </a:tabLst>
            </a:pPr>
            <a:endParaRPr sz="900" dirty="0">
              <a:latin typeface="Tahoma"/>
              <a:cs typeface="Tahoma"/>
            </a:endParaRPr>
          </a:p>
          <a:p>
            <a:pPr marL="241300" indent="-228600">
              <a:buFont typeface="+mj-lt"/>
              <a:buAutoNum type="arabicPeriod"/>
              <a:tabLst>
                <a:tab pos="227965" algn="l"/>
              </a:tabLst>
            </a:pPr>
            <a:r>
              <a:rPr lang="pt-BR" sz="900" dirty="0"/>
              <a:t>Onde a velocidade realmente gera valor em nosso negócio e onde ela o destrói?</a:t>
            </a:r>
          </a:p>
          <a:p>
            <a:pPr marL="227965" indent="-215265">
              <a:buFont typeface="Arial"/>
              <a:buAutoNum type="arabicPeriod"/>
              <a:tabLst>
                <a:tab pos="227965" algn="l"/>
              </a:tabLst>
            </a:pPr>
            <a:endParaRPr sz="900" dirty="0">
              <a:latin typeface="Tahoma"/>
              <a:cs typeface="Tahoma"/>
            </a:endParaRPr>
          </a:p>
          <a:p>
            <a:pPr marL="240664" marR="23495" indent="-228600">
              <a:spcBef>
                <a:spcPts val="5"/>
              </a:spcBef>
              <a:buFont typeface="+mj-lt"/>
              <a:buAutoNum type="arabicPeriod"/>
              <a:tabLst>
                <a:tab pos="228600" algn="l"/>
              </a:tabLst>
            </a:pPr>
            <a:r>
              <a:rPr lang="pt-BR" sz="900" dirty="0"/>
              <a:t>Nossos investimentos em tecnologia e IA realmente melhoram o desempenho ou são impulsionados pela pressão das tendências?</a:t>
            </a:r>
          </a:p>
          <a:p>
            <a:pPr marL="227329" marR="23495" indent="-215265">
              <a:spcBef>
                <a:spcPts val="5"/>
              </a:spcBef>
              <a:buFont typeface="Arial"/>
              <a:buAutoNum type="arabicPeriod"/>
              <a:tabLst>
                <a:tab pos="228600" algn="l"/>
              </a:tabLst>
            </a:pPr>
            <a:endParaRPr lang="pt-BR" sz="900" dirty="0"/>
          </a:p>
          <a:p>
            <a:pPr marL="228600" indent="-228600">
              <a:buFont typeface="+mj-lt"/>
              <a:buAutoNum type="arabicPeriod"/>
            </a:pPr>
            <a:r>
              <a:rPr lang="pt-BR" sz="900" dirty="0"/>
              <a:t>Nossa abordagem de planejamento consegue equilibrar resiliência de curto prazo com apostas estratégicas de longo prazo?</a:t>
            </a:r>
          </a:p>
          <a:p>
            <a:pPr marL="228600" indent="-228600">
              <a:spcBef>
                <a:spcPts val="265"/>
              </a:spcBef>
              <a:buClr>
                <a:srgbClr val="414042"/>
              </a:buClr>
              <a:buFont typeface="+mj-lt"/>
              <a:buAutoNum type="arabicPeriod"/>
            </a:pPr>
            <a:endParaRPr sz="900" dirty="0">
              <a:latin typeface="Tahoma"/>
              <a:cs typeface="Tahoma"/>
            </a:endParaRPr>
          </a:p>
          <a:p>
            <a:pPr marL="241300" indent="-228600">
              <a:buFont typeface="+mj-lt"/>
              <a:buAutoNum type="arabicPeriod"/>
              <a:tabLst>
                <a:tab pos="227965" algn="l"/>
              </a:tabLst>
            </a:pPr>
            <a:r>
              <a:rPr lang="pt-BR" sz="900" dirty="0"/>
              <a:t>Temos os dados, insights e governança necessários para apoiar melhores decisões em tempo real?</a:t>
            </a:r>
          </a:p>
          <a:p>
            <a:pPr marL="241300" indent="-228600">
              <a:buFont typeface="+mj-lt"/>
              <a:buAutoNum type="arabicPeriod"/>
              <a:tabLst>
                <a:tab pos="227965" algn="l"/>
              </a:tabLst>
            </a:pPr>
            <a:endParaRPr lang="pt-BR" sz="900" dirty="0"/>
          </a:p>
          <a:p>
            <a:pPr marL="227965" indent="-215265">
              <a:buFont typeface="Arial"/>
              <a:buAutoNum type="arabicPeriod"/>
              <a:tabLst>
                <a:tab pos="227965" algn="l"/>
              </a:tabLst>
            </a:pPr>
            <a:endParaRPr sz="800" dirty="0">
              <a:latin typeface="Tahoma"/>
              <a:cs typeface="Tahoma"/>
            </a:endParaRPr>
          </a:p>
          <a:p>
            <a:pPr marL="240664" marR="158750" indent="-228600">
              <a:buFont typeface="+mj-lt"/>
              <a:buAutoNum type="arabicPeriod"/>
              <a:tabLst>
                <a:tab pos="228600" algn="l"/>
              </a:tabLst>
            </a:pPr>
            <a:r>
              <a:rPr lang="pt-BR" sz="800" dirty="0"/>
              <a:t>Nosso modelo operacional foi projetado para permitir que diferentes equipes se movimentem em velocidades distintas sem perder o alinhamento?</a:t>
            </a:r>
          </a:p>
          <a:p>
            <a:pPr marL="227329" marR="158750" indent="-215265">
              <a:buFont typeface="Arial"/>
              <a:buAutoNum type="arabicPeriod"/>
              <a:tabLst>
                <a:tab pos="228600" algn="l"/>
              </a:tabLst>
            </a:pPr>
            <a:endParaRPr sz="900" b="1" dirty="0">
              <a:latin typeface="Tahoma"/>
              <a:cs typeface="Tahoma"/>
            </a:endParaRPr>
          </a:p>
          <a:p>
            <a:pPr marL="228600" indent="-228600">
              <a:buFont typeface="+mj-lt"/>
              <a:buAutoNum type="arabicPeriod"/>
            </a:pPr>
            <a:r>
              <a:rPr lang="pt-BR" sz="900" dirty="0"/>
              <a:t>Atualizações recentes em nossa tecnologia ou processos expuseram novas vulnerabilidades em nossa cibersegurança, proteção de dados ou controles de risco?</a:t>
            </a:r>
          </a:p>
          <a:p>
            <a:pPr marL="228600" indent="-228600">
              <a:spcBef>
                <a:spcPts val="265"/>
              </a:spcBef>
              <a:buClr>
                <a:srgbClr val="414042"/>
              </a:buClr>
              <a:buFont typeface="+mj-lt"/>
              <a:buAutoNum type="arabicPeriod"/>
            </a:pPr>
            <a:endParaRPr sz="900" dirty="0">
              <a:latin typeface="Tahoma"/>
              <a:cs typeface="Tahoma"/>
            </a:endParaRPr>
          </a:p>
          <a:p>
            <a:pPr marL="241300" indent="-228600">
              <a:buFont typeface="+mj-lt"/>
              <a:buAutoNum type="arabicPeriod"/>
              <a:tabLst>
                <a:tab pos="227965" algn="l"/>
              </a:tabLst>
            </a:pPr>
            <a:r>
              <a:rPr lang="pt-BR" sz="900" dirty="0"/>
              <a:t>Estamos incorporando agilidade por meio de capacidades e preparo, ou confiando em reações constantes?</a:t>
            </a:r>
          </a:p>
          <a:p>
            <a:pPr marL="227965" indent="-215265">
              <a:buFont typeface="Arial"/>
              <a:buAutoNum type="arabicPeriod"/>
              <a:tabLst>
                <a:tab pos="227965" algn="l"/>
              </a:tabLst>
            </a:pPr>
            <a:endParaRPr sz="900" dirty="0">
              <a:latin typeface="Tahoma"/>
              <a:cs typeface="Tahoma"/>
            </a:endParaRPr>
          </a:p>
          <a:p>
            <a:pPr marL="241300" indent="-228600">
              <a:spcBef>
                <a:spcPts val="5"/>
              </a:spcBef>
              <a:buFont typeface="+mj-lt"/>
              <a:buAutoNum type="arabicPeriod"/>
              <a:tabLst>
                <a:tab pos="227965" algn="l"/>
              </a:tabLst>
            </a:pPr>
            <a:r>
              <a:rPr lang="pt-BR" sz="900" dirty="0"/>
              <a:t>O quanto realmente entendemos o que nossos clientes valorizam hoje e como isso está mudando?</a:t>
            </a:r>
          </a:p>
          <a:p>
            <a:pPr marL="227965" indent="-215265">
              <a:spcBef>
                <a:spcPts val="5"/>
              </a:spcBef>
              <a:buFont typeface="Arial"/>
              <a:buAutoNum type="arabicPeriod"/>
              <a:tabLst>
                <a:tab pos="227965" algn="l"/>
              </a:tabLst>
            </a:pPr>
            <a:endParaRPr sz="900" dirty="0">
              <a:latin typeface="Tahoma"/>
              <a:cs typeface="Tahoma"/>
            </a:endParaRPr>
          </a:p>
          <a:p>
            <a:pPr marL="241300" indent="-228600">
              <a:buFont typeface="+mj-lt"/>
              <a:buAutoNum type="arabicPeriod"/>
              <a:tabLst>
                <a:tab pos="227329" algn="l"/>
              </a:tabLst>
            </a:pPr>
            <a:r>
              <a:rPr lang="pt-BR" sz="900" dirty="0"/>
              <a:t>Estamos usando a tecnologia para aprimorar a experiência humana dos nossos clientes, e não para substituí-la?</a:t>
            </a:r>
            <a:endParaRPr sz="900" dirty="0">
              <a:latin typeface="Tahoma"/>
              <a:cs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60309" cy="10692130"/>
            <a:chOff x="0" y="0"/>
            <a:chExt cx="7560309" cy="10692130"/>
          </a:xfrm>
        </p:grpSpPr>
        <p:pic>
          <p:nvPicPr>
            <p:cNvPr id="3" name="object 3"/>
            <p:cNvPicPr/>
            <p:nvPr/>
          </p:nvPicPr>
          <p:blipFill>
            <a:blip r:embed="rId2" cstate="print"/>
            <a:stretch>
              <a:fillRect/>
            </a:stretch>
          </p:blipFill>
          <p:spPr>
            <a:xfrm>
              <a:off x="0" y="0"/>
              <a:ext cx="7560005" cy="10692003"/>
            </a:xfrm>
            <a:prstGeom prst="rect">
              <a:avLst/>
            </a:prstGeom>
          </p:spPr>
        </p:pic>
        <p:sp>
          <p:nvSpPr>
            <p:cNvPr id="4" name="object 4"/>
            <p:cNvSpPr/>
            <p:nvPr/>
          </p:nvSpPr>
          <p:spPr>
            <a:xfrm>
              <a:off x="0" y="0"/>
              <a:ext cx="5355590" cy="10692130"/>
            </a:xfrm>
            <a:custGeom>
              <a:avLst/>
              <a:gdLst/>
              <a:ahLst/>
              <a:cxnLst/>
              <a:rect l="l" t="t" r="r" b="b"/>
              <a:pathLst>
                <a:path w="5355590" h="10692130">
                  <a:moveTo>
                    <a:pt x="5355005" y="10692003"/>
                  </a:moveTo>
                  <a:lnTo>
                    <a:pt x="5355005" y="0"/>
                  </a:lnTo>
                  <a:lnTo>
                    <a:pt x="0" y="0"/>
                  </a:lnTo>
                  <a:lnTo>
                    <a:pt x="0" y="10692003"/>
                  </a:lnTo>
                  <a:lnTo>
                    <a:pt x="5355005" y="10692003"/>
                  </a:lnTo>
                  <a:close/>
                </a:path>
              </a:pathLst>
            </a:custGeom>
            <a:solidFill>
              <a:srgbClr val="231F20">
                <a:alpha val="75000"/>
              </a:srgbClr>
            </a:solidFill>
          </p:spPr>
          <p:txBody>
            <a:bodyPr wrap="square" lIns="0" tIns="0" rIns="0" bIns="0" rtlCol="0"/>
            <a:lstStyle/>
            <a:p>
              <a:endParaRPr/>
            </a:p>
          </p:txBody>
        </p:sp>
      </p:grpSp>
      <p:sp>
        <p:nvSpPr>
          <p:cNvPr id="5" name="object 5"/>
          <p:cNvSpPr txBox="1"/>
          <p:nvPr/>
        </p:nvSpPr>
        <p:spPr>
          <a:xfrm>
            <a:off x="527259" y="506981"/>
            <a:ext cx="3128692" cy="135935"/>
          </a:xfrm>
          <a:prstGeom prst="rect">
            <a:avLst/>
          </a:prstGeom>
        </p:spPr>
        <p:txBody>
          <a:bodyPr vert="horz" wrap="square" lIns="0" tIns="12700" rIns="0" bIns="0" rtlCol="0">
            <a:spAutoFit/>
          </a:bodyPr>
          <a:lstStyle/>
          <a:p>
            <a:pPr marL="12700">
              <a:lnSpc>
                <a:spcPct val="100000"/>
              </a:lnSpc>
              <a:spcBef>
                <a:spcPts val="100"/>
              </a:spcBef>
            </a:pPr>
            <a:r>
              <a:rPr sz="800" b="1" spc="60" dirty="0">
                <a:solidFill>
                  <a:srgbClr val="FDB913"/>
                </a:solidFill>
                <a:latin typeface="Arial"/>
                <a:cs typeface="Arial"/>
              </a:rPr>
              <a:t>24</a:t>
            </a:r>
            <a:r>
              <a:rPr sz="800" b="1" spc="290"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6" name="object 6"/>
          <p:cNvSpPr/>
          <p:nvPr/>
        </p:nvSpPr>
        <p:spPr>
          <a:xfrm>
            <a:off x="227101" y="1162164"/>
            <a:ext cx="4421505" cy="1454150"/>
          </a:xfrm>
          <a:custGeom>
            <a:avLst/>
            <a:gdLst/>
            <a:ahLst/>
            <a:cxnLst/>
            <a:rect l="l" t="t" r="r" b="b"/>
            <a:pathLst>
              <a:path w="4421505" h="1454150">
                <a:moveTo>
                  <a:pt x="4421124" y="0"/>
                </a:moveTo>
                <a:lnTo>
                  <a:pt x="0" y="0"/>
                </a:lnTo>
                <a:lnTo>
                  <a:pt x="0" y="1453896"/>
                </a:lnTo>
                <a:lnTo>
                  <a:pt x="4421124" y="1453896"/>
                </a:lnTo>
                <a:lnTo>
                  <a:pt x="4421124" y="0"/>
                </a:lnTo>
                <a:close/>
              </a:path>
            </a:pathLst>
          </a:custGeom>
          <a:solidFill>
            <a:srgbClr val="231F20">
              <a:alpha val="50000"/>
            </a:srgbClr>
          </a:solidFill>
        </p:spPr>
        <p:txBody>
          <a:bodyPr wrap="square" lIns="0" tIns="0" rIns="0" bIns="0" rtlCol="0"/>
          <a:lstStyle/>
          <a:p>
            <a:endParaRPr/>
          </a:p>
        </p:txBody>
      </p:sp>
      <p:sp>
        <p:nvSpPr>
          <p:cNvPr id="7" name="object 7" descr="$PPTXTitle"/>
          <p:cNvSpPr txBox="1">
            <a:spLocks noGrp="1"/>
          </p:cNvSpPr>
          <p:nvPr>
            <p:ph type="title"/>
          </p:nvPr>
        </p:nvSpPr>
        <p:spPr>
          <a:xfrm>
            <a:off x="517781" y="1351343"/>
            <a:ext cx="3832860" cy="1028486"/>
          </a:xfrm>
          <a:prstGeom prst="rect">
            <a:avLst/>
          </a:prstGeom>
        </p:spPr>
        <p:txBody>
          <a:bodyPr vert="horz" wrap="square" lIns="0" tIns="104139" rIns="0" bIns="0" rtlCol="0">
            <a:spAutoFit/>
          </a:bodyPr>
          <a:lstStyle/>
          <a:p>
            <a:pPr marL="12700" marR="5080">
              <a:lnSpc>
                <a:spcPts val="3600"/>
              </a:lnSpc>
              <a:spcBef>
                <a:spcPts val="819"/>
              </a:spcBef>
            </a:pPr>
            <a:r>
              <a:rPr lang="pt-BR" sz="3600" dirty="0"/>
              <a:t>METODOLOGIA DE PESQUISA</a:t>
            </a:r>
            <a:endParaRPr sz="3600" dirty="0"/>
          </a:p>
        </p:txBody>
      </p:sp>
      <p:sp>
        <p:nvSpPr>
          <p:cNvPr id="8" name="object 8"/>
          <p:cNvSpPr txBox="1"/>
          <p:nvPr/>
        </p:nvSpPr>
        <p:spPr>
          <a:xfrm>
            <a:off x="517781" y="2562178"/>
            <a:ext cx="3138170" cy="5727658"/>
          </a:xfrm>
          <a:prstGeom prst="rect">
            <a:avLst/>
          </a:prstGeom>
        </p:spPr>
        <p:txBody>
          <a:bodyPr vert="horz" wrap="square" lIns="0" tIns="12700" rIns="0" bIns="0" rtlCol="0">
            <a:spAutoFit/>
          </a:bodyPr>
          <a:lstStyle/>
          <a:p>
            <a:pPr marL="12700" marR="207645">
              <a:lnSpc>
                <a:spcPct val="121200"/>
              </a:lnSpc>
              <a:spcBef>
                <a:spcPts val="100"/>
              </a:spcBef>
            </a:pPr>
            <a:r>
              <a:rPr lang="pt-BR" sz="1100" dirty="0">
                <a:solidFill>
                  <a:schemeClr val="bg1"/>
                </a:solidFill>
              </a:rPr>
              <a:t>Entre setembro e novembro de 2025, a HLB coletou 1.113 respostas de pesquisa de líderes empresariais em 45 países e de uma ampla variedade de setores.</a:t>
            </a:r>
            <a:br>
              <a:rPr lang="pt-BR" sz="1100" dirty="0">
                <a:solidFill>
                  <a:schemeClr val="bg1"/>
                </a:solidFill>
              </a:rPr>
            </a:br>
            <a:r>
              <a:rPr lang="pt-BR" sz="1100" dirty="0">
                <a:solidFill>
                  <a:schemeClr val="bg1"/>
                </a:solidFill>
              </a:rPr>
              <a:t>As respostas foram coletadas por meio de uma ferramenta de pesquisa online ou entrevistas telefônicas.</a:t>
            </a:r>
            <a:br>
              <a:rPr lang="pt-BR" sz="1100" dirty="0">
                <a:solidFill>
                  <a:schemeClr val="bg1"/>
                </a:solidFill>
              </a:rPr>
            </a:br>
            <a:r>
              <a:rPr lang="pt-BR" sz="1100" dirty="0">
                <a:solidFill>
                  <a:schemeClr val="bg1"/>
                </a:solidFill>
              </a:rPr>
              <a:t>A amostra da pesquisa foi selecionada e controlada pelas empresas HLB a partir de seus dados de CRM e complementada com respostas de mercado externas. Além dos dados quantitativos, foram realizadas três entrevistas aprofundadas via chamadas de vídeo com diversos especialistas.</a:t>
            </a:r>
            <a:br>
              <a:rPr lang="pt-BR" sz="1100" dirty="0">
                <a:solidFill>
                  <a:schemeClr val="bg1"/>
                </a:solidFill>
              </a:rPr>
            </a:br>
            <a:r>
              <a:rPr lang="pt-BR" sz="1100" dirty="0">
                <a:solidFill>
                  <a:schemeClr val="bg1"/>
                </a:solidFill>
              </a:rPr>
              <a:t>A base para todos os números é 1.113, a menos que indicado de outra forma. Observe que nem todos os números deste relatório somam 100% devido ao arredondamento das porcentagens, à exclusão de respostas neutras ou quando os entrevistados podiam escolher mais de uma opção.</a:t>
            </a:r>
            <a:br>
              <a:rPr lang="pt-BR" sz="1100" dirty="0">
                <a:solidFill>
                  <a:schemeClr val="bg1"/>
                </a:solidFill>
              </a:rPr>
            </a:br>
            <a:r>
              <a:rPr lang="pt-BR" sz="1100" dirty="0">
                <a:solidFill>
                  <a:schemeClr val="bg1"/>
                </a:solidFill>
              </a:rPr>
              <a:t>Mais dados e informações sobre esta pesquisa estão disponíveis mediante solicitação. Favor entrar em contato com:</a:t>
            </a:r>
            <a:br>
              <a:rPr lang="pt-BR" sz="1100" dirty="0">
                <a:solidFill>
                  <a:schemeClr val="bg1"/>
                </a:solidFill>
              </a:rPr>
            </a:br>
            <a:r>
              <a:rPr lang="pt-BR" sz="1100" b="1" dirty="0">
                <a:solidFill>
                  <a:schemeClr val="bg1"/>
                </a:solidFill>
              </a:rPr>
              <a:t>Lesley Hornung</a:t>
            </a:r>
            <a:br>
              <a:rPr lang="pt-BR" sz="1100" dirty="0">
                <a:solidFill>
                  <a:schemeClr val="bg1"/>
                </a:solidFill>
              </a:rPr>
            </a:br>
            <a:r>
              <a:rPr lang="pt-BR" sz="1100" dirty="0">
                <a:solidFill>
                  <a:schemeClr val="bg1"/>
                </a:solidFill>
              </a:rPr>
              <a:t>Chief Marketing Officer</a:t>
            </a:r>
            <a:br>
              <a:rPr lang="pt-BR" sz="1100" dirty="0">
                <a:solidFill>
                  <a:schemeClr val="bg1"/>
                </a:solidFill>
              </a:rPr>
            </a:br>
            <a:r>
              <a:rPr lang="pt-BR" sz="1100" dirty="0">
                <a:solidFill>
                  <a:schemeClr val="bg1"/>
                </a:solidFill>
              </a:rPr>
              <a:t>+44 (0) 207 881 1100</a:t>
            </a:r>
            <a:br>
              <a:rPr lang="pt-BR" sz="1100" dirty="0">
                <a:solidFill>
                  <a:schemeClr val="bg1"/>
                </a:solidFill>
              </a:rPr>
            </a:br>
            <a:r>
              <a:rPr lang="pt-BR" sz="1100" dirty="0">
                <a:solidFill>
                  <a:srgbClr val="0070C0"/>
                </a:solidFill>
              </a:rPr>
              <a:t>l.hornung@hlb.global</a:t>
            </a:r>
            <a:endParaRPr sz="1100" dirty="0">
              <a:solidFill>
                <a:srgbClr val="0070C0"/>
              </a:solidFill>
              <a:latin typeface="Verdana"/>
              <a:cs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95240" y="506981"/>
            <a:ext cx="2437765" cy="14732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414042"/>
                </a:solidFill>
                <a:latin typeface="Arial"/>
                <a:cs typeface="Arial"/>
              </a:rPr>
              <a:t>HLB</a:t>
            </a:r>
            <a:r>
              <a:rPr sz="800" b="1" spc="30" dirty="0">
                <a:solidFill>
                  <a:srgbClr val="414042"/>
                </a:solidFill>
                <a:latin typeface="Arial"/>
                <a:cs typeface="Arial"/>
              </a:rPr>
              <a:t> </a:t>
            </a:r>
            <a:r>
              <a:rPr sz="800" spc="85" dirty="0">
                <a:solidFill>
                  <a:srgbClr val="414042"/>
                </a:solidFill>
                <a:latin typeface="Tahoma"/>
                <a:cs typeface="Tahoma"/>
              </a:rPr>
              <a:t>SURVEY</a:t>
            </a:r>
            <a:r>
              <a:rPr sz="800" spc="5" dirty="0">
                <a:solidFill>
                  <a:srgbClr val="414042"/>
                </a:solidFill>
                <a:latin typeface="Tahoma"/>
                <a:cs typeface="Tahoma"/>
              </a:rPr>
              <a:t> </a:t>
            </a:r>
            <a:r>
              <a:rPr sz="800" spc="110" dirty="0">
                <a:solidFill>
                  <a:srgbClr val="414042"/>
                </a:solidFill>
                <a:latin typeface="Tahoma"/>
                <a:cs typeface="Tahoma"/>
              </a:rPr>
              <a:t>OF</a:t>
            </a:r>
            <a:r>
              <a:rPr sz="800" spc="5" dirty="0">
                <a:solidFill>
                  <a:srgbClr val="414042"/>
                </a:solidFill>
                <a:latin typeface="Tahoma"/>
                <a:cs typeface="Tahoma"/>
              </a:rPr>
              <a:t> </a:t>
            </a:r>
            <a:r>
              <a:rPr sz="800" spc="50" dirty="0">
                <a:solidFill>
                  <a:srgbClr val="414042"/>
                </a:solidFill>
                <a:latin typeface="Tahoma"/>
                <a:cs typeface="Tahoma"/>
              </a:rPr>
              <a:t>BUSINESS</a:t>
            </a:r>
            <a:r>
              <a:rPr sz="800" spc="5" dirty="0">
                <a:solidFill>
                  <a:srgbClr val="414042"/>
                </a:solidFill>
                <a:latin typeface="Tahoma"/>
                <a:cs typeface="Tahoma"/>
              </a:rPr>
              <a:t> </a:t>
            </a:r>
            <a:r>
              <a:rPr sz="800" spc="90" dirty="0">
                <a:solidFill>
                  <a:srgbClr val="414042"/>
                </a:solidFill>
                <a:latin typeface="Tahoma"/>
                <a:cs typeface="Tahoma"/>
              </a:rPr>
              <a:t>LEADERS</a:t>
            </a:r>
            <a:r>
              <a:rPr sz="800" spc="10" dirty="0">
                <a:solidFill>
                  <a:srgbClr val="414042"/>
                </a:solidFill>
                <a:latin typeface="Tahoma"/>
                <a:cs typeface="Tahoma"/>
              </a:rPr>
              <a:t> </a:t>
            </a:r>
            <a:r>
              <a:rPr sz="800" spc="60" dirty="0">
                <a:solidFill>
                  <a:srgbClr val="414042"/>
                </a:solidFill>
                <a:latin typeface="Tahoma"/>
                <a:cs typeface="Tahoma"/>
              </a:rPr>
              <a:t>2026</a:t>
            </a:r>
            <a:r>
              <a:rPr sz="800" spc="260" dirty="0">
                <a:solidFill>
                  <a:srgbClr val="414042"/>
                </a:solidFill>
                <a:latin typeface="Tahoma"/>
                <a:cs typeface="Tahoma"/>
              </a:rPr>
              <a:t> </a:t>
            </a:r>
            <a:r>
              <a:rPr sz="800" b="1" spc="-25" dirty="0">
                <a:solidFill>
                  <a:srgbClr val="FDB913"/>
                </a:solidFill>
                <a:latin typeface="Arial"/>
                <a:cs typeface="Arial"/>
              </a:rPr>
              <a:t>25</a:t>
            </a:r>
            <a:endParaRPr sz="800">
              <a:latin typeface="Arial"/>
              <a:cs typeface="Arial"/>
            </a:endParaRPr>
          </a:p>
        </p:txBody>
      </p:sp>
      <p:grpSp>
        <p:nvGrpSpPr>
          <p:cNvPr id="3" name="object 3"/>
          <p:cNvGrpSpPr/>
          <p:nvPr/>
        </p:nvGrpSpPr>
        <p:grpSpPr>
          <a:xfrm>
            <a:off x="540229" y="4594653"/>
            <a:ext cx="1674495" cy="1674495"/>
            <a:chOff x="540229" y="4594653"/>
            <a:chExt cx="1674495" cy="1674495"/>
          </a:xfrm>
        </p:grpSpPr>
        <p:sp>
          <p:nvSpPr>
            <p:cNvPr id="4" name="object 4"/>
            <p:cNvSpPr/>
            <p:nvPr/>
          </p:nvSpPr>
          <p:spPr>
            <a:xfrm>
              <a:off x="1217754" y="4594653"/>
              <a:ext cx="160020" cy="837565"/>
            </a:xfrm>
            <a:custGeom>
              <a:avLst/>
              <a:gdLst/>
              <a:ahLst/>
              <a:cxnLst/>
              <a:rect l="l" t="t" r="r" b="b"/>
              <a:pathLst>
                <a:path w="160019" h="837564">
                  <a:moveTo>
                    <a:pt x="159702" y="0"/>
                  </a:moveTo>
                  <a:lnTo>
                    <a:pt x="119002" y="913"/>
                  </a:lnTo>
                  <a:lnTo>
                    <a:pt x="79465" y="3716"/>
                  </a:lnTo>
                  <a:lnTo>
                    <a:pt x="40121" y="8502"/>
                  </a:lnTo>
                  <a:lnTo>
                    <a:pt x="0" y="15367"/>
                  </a:lnTo>
                  <a:lnTo>
                    <a:pt x="159702" y="836993"/>
                  </a:lnTo>
                  <a:lnTo>
                    <a:pt x="159702" y="0"/>
                  </a:lnTo>
                  <a:close/>
                </a:path>
              </a:pathLst>
            </a:custGeom>
            <a:solidFill>
              <a:srgbClr val="B78874"/>
            </a:solidFill>
          </p:spPr>
          <p:txBody>
            <a:bodyPr wrap="square" lIns="0" tIns="0" rIns="0" bIns="0" rtlCol="0"/>
            <a:lstStyle/>
            <a:p>
              <a:endParaRPr/>
            </a:p>
          </p:txBody>
        </p:sp>
        <p:sp>
          <p:nvSpPr>
            <p:cNvPr id="5" name="object 5"/>
            <p:cNvSpPr/>
            <p:nvPr/>
          </p:nvSpPr>
          <p:spPr>
            <a:xfrm>
              <a:off x="700305" y="4610020"/>
              <a:ext cx="677545" cy="821690"/>
            </a:xfrm>
            <a:custGeom>
              <a:avLst/>
              <a:gdLst/>
              <a:ahLst/>
              <a:cxnLst/>
              <a:rect l="l" t="t" r="r" b="b"/>
              <a:pathLst>
                <a:path w="677544" h="821689">
                  <a:moveTo>
                    <a:pt x="517448" y="0"/>
                  </a:moveTo>
                  <a:lnTo>
                    <a:pt x="468041" y="10935"/>
                  </a:lnTo>
                  <a:lnTo>
                    <a:pt x="420333" y="24212"/>
                  </a:lnTo>
                  <a:lnTo>
                    <a:pt x="374297" y="39847"/>
                  </a:lnTo>
                  <a:lnTo>
                    <a:pt x="329907" y="57858"/>
                  </a:lnTo>
                  <a:lnTo>
                    <a:pt x="287135" y="78260"/>
                  </a:lnTo>
                  <a:lnTo>
                    <a:pt x="245955" y="101072"/>
                  </a:lnTo>
                  <a:lnTo>
                    <a:pt x="206339" y="126310"/>
                  </a:lnTo>
                  <a:lnTo>
                    <a:pt x="168261" y="153992"/>
                  </a:lnTo>
                  <a:lnTo>
                    <a:pt x="131695" y="184135"/>
                  </a:lnTo>
                  <a:lnTo>
                    <a:pt x="96612" y="216755"/>
                  </a:lnTo>
                  <a:lnTo>
                    <a:pt x="62986" y="251870"/>
                  </a:lnTo>
                  <a:lnTo>
                    <a:pt x="30791" y="289497"/>
                  </a:lnTo>
                  <a:lnTo>
                    <a:pt x="0" y="329653"/>
                  </a:lnTo>
                  <a:lnTo>
                    <a:pt x="677151" y="821626"/>
                  </a:lnTo>
                  <a:lnTo>
                    <a:pt x="517448" y="0"/>
                  </a:lnTo>
                  <a:close/>
                </a:path>
              </a:pathLst>
            </a:custGeom>
            <a:solidFill>
              <a:srgbClr val="FDB913"/>
            </a:solidFill>
          </p:spPr>
          <p:txBody>
            <a:bodyPr wrap="square" lIns="0" tIns="0" rIns="0" bIns="0" rtlCol="0"/>
            <a:lstStyle/>
            <a:p>
              <a:endParaRPr/>
            </a:p>
          </p:txBody>
        </p:sp>
        <p:sp>
          <p:nvSpPr>
            <p:cNvPr id="6" name="object 6"/>
            <p:cNvSpPr/>
            <p:nvPr/>
          </p:nvSpPr>
          <p:spPr>
            <a:xfrm>
              <a:off x="540229" y="4939674"/>
              <a:ext cx="837565" cy="608965"/>
            </a:xfrm>
            <a:custGeom>
              <a:avLst/>
              <a:gdLst/>
              <a:ahLst/>
              <a:cxnLst/>
              <a:rect l="l" t="t" r="r" b="b"/>
              <a:pathLst>
                <a:path w="837565" h="608964">
                  <a:moveTo>
                    <a:pt x="160076" y="0"/>
                  </a:moveTo>
                  <a:lnTo>
                    <a:pt x="131371" y="41942"/>
                  </a:lnTo>
                  <a:lnTo>
                    <a:pt x="105457" y="84887"/>
                  </a:lnTo>
                  <a:lnTo>
                    <a:pt x="82348" y="128783"/>
                  </a:lnTo>
                  <a:lnTo>
                    <a:pt x="62055" y="173577"/>
                  </a:lnTo>
                  <a:lnTo>
                    <a:pt x="44594" y="219216"/>
                  </a:lnTo>
                  <a:lnTo>
                    <a:pt x="29976" y="265648"/>
                  </a:lnTo>
                  <a:lnTo>
                    <a:pt x="18214" y="312821"/>
                  </a:lnTo>
                  <a:lnTo>
                    <a:pt x="9323" y="360680"/>
                  </a:lnTo>
                  <a:lnTo>
                    <a:pt x="3314" y="409175"/>
                  </a:lnTo>
                  <a:lnTo>
                    <a:pt x="202" y="458253"/>
                  </a:lnTo>
                  <a:lnTo>
                    <a:pt x="0" y="507861"/>
                  </a:lnTo>
                  <a:lnTo>
                    <a:pt x="2719" y="557946"/>
                  </a:lnTo>
                  <a:lnTo>
                    <a:pt x="8375" y="608457"/>
                  </a:lnTo>
                  <a:lnTo>
                    <a:pt x="837227" y="491972"/>
                  </a:lnTo>
                  <a:lnTo>
                    <a:pt x="160076" y="0"/>
                  </a:lnTo>
                  <a:close/>
                </a:path>
              </a:pathLst>
            </a:custGeom>
            <a:solidFill>
              <a:srgbClr val="0093A7"/>
            </a:solidFill>
          </p:spPr>
          <p:txBody>
            <a:bodyPr wrap="square" lIns="0" tIns="0" rIns="0" bIns="0" rtlCol="0"/>
            <a:lstStyle/>
            <a:p>
              <a:endParaRPr/>
            </a:p>
          </p:txBody>
        </p:sp>
        <p:sp>
          <p:nvSpPr>
            <p:cNvPr id="7" name="object 7"/>
            <p:cNvSpPr/>
            <p:nvPr/>
          </p:nvSpPr>
          <p:spPr>
            <a:xfrm>
              <a:off x="548604" y="4594653"/>
              <a:ext cx="1666239" cy="1674495"/>
            </a:xfrm>
            <a:custGeom>
              <a:avLst/>
              <a:gdLst/>
              <a:ahLst/>
              <a:cxnLst/>
              <a:rect l="l" t="t" r="r" b="b"/>
              <a:pathLst>
                <a:path w="1666239" h="1674495">
                  <a:moveTo>
                    <a:pt x="828852" y="0"/>
                  </a:moveTo>
                  <a:lnTo>
                    <a:pt x="828852" y="836993"/>
                  </a:lnTo>
                  <a:lnTo>
                    <a:pt x="0" y="953477"/>
                  </a:lnTo>
                  <a:lnTo>
                    <a:pt x="8082" y="1001521"/>
                  </a:lnTo>
                  <a:lnTo>
                    <a:pt x="18627" y="1048422"/>
                  </a:lnTo>
                  <a:lnTo>
                    <a:pt x="31563" y="1094122"/>
                  </a:lnTo>
                  <a:lnTo>
                    <a:pt x="46821" y="1138559"/>
                  </a:lnTo>
                  <a:lnTo>
                    <a:pt x="64332" y="1181673"/>
                  </a:lnTo>
                  <a:lnTo>
                    <a:pt x="84026" y="1223402"/>
                  </a:lnTo>
                  <a:lnTo>
                    <a:pt x="105832" y="1263688"/>
                  </a:lnTo>
                  <a:lnTo>
                    <a:pt x="129682" y="1302468"/>
                  </a:lnTo>
                  <a:lnTo>
                    <a:pt x="155505" y="1339682"/>
                  </a:lnTo>
                  <a:lnTo>
                    <a:pt x="183232" y="1375269"/>
                  </a:lnTo>
                  <a:lnTo>
                    <a:pt x="212793" y="1409170"/>
                  </a:lnTo>
                  <a:lnTo>
                    <a:pt x="244118" y="1441323"/>
                  </a:lnTo>
                  <a:lnTo>
                    <a:pt x="277137" y="1471668"/>
                  </a:lnTo>
                  <a:lnTo>
                    <a:pt x="311781" y="1500143"/>
                  </a:lnTo>
                  <a:lnTo>
                    <a:pt x="347981" y="1526689"/>
                  </a:lnTo>
                  <a:lnTo>
                    <a:pt x="385665" y="1551245"/>
                  </a:lnTo>
                  <a:lnTo>
                    <a:pt x="424765" y="1573750"/>
                  </a:lnTo>
                  <a:lnTo>
                    <a:pt x="465210" y="1594143"/>
                  </a:lnTo>
                  <a:lnTo>
                    <a:pt x="506932" y="1612364"/>
                  </a:lnTo>
                  <a:lnTo>
                    <a:pt x="549860" y="1628352"/>
                  </a:lnTo>
                  <a:lnTo>
                    <a:pt x="593924" y="1642047"/>
                  </a:lnTo>
                  <a:lnTo>
                    <a:pt x="639055" y="1653388"/>
                  </a:lnTo>
                  <a:lnTo>
                    <a:pt x="685183" y="1662315"/>
                  </a:lnTo>
                  <a:lnTo>
                    <a:pt x="732239" y="1668766"/>
                  </a:lnTo>
                  <a:lnTo>
                    <a:pt x="780152" y="1672681"/>
                  </a:lnTo>
                  <a:lnTo>
                    <a:pt x="828852" y="1673999"/>
                  </a:lnTo>
                  <a:lnTo>
                    <a:pt x="876349" y="1672674"/>
                  </a:lnTo>
                  <a:lnTo>
                    <a:pt x="923151" y="1668746"/>
                  </a:lnTo>
                  <a:lnTo>
                    <a:pt x="969187" y="1662286"/>
                  </a:lnTo>
                  <a:lnTo>
                    <a:pt x="1014386" y="1653365"/>
                  </a:lnTo>
                  <a:lnTo>
                    <a:pt x="1058678" y="1642052"/>
                  </a:lnTo>
                  <a:lnTo>
                    <a:pt x="1101993" y="1628419"/>
                  </a:lnTo>
                  <a:lnTo>
                    <a:pt x="1144259" y="1612537"/>
                  </a:lnTo>
                  <a:lnTo>
                    <a:pt x="1185406" y="1594476"/>
                  </a:lnTo>
                  <a:lnTo>
                    <a:pt x="1225364" y="1574306"/>
                  </a:lnTo>
                  <a:lnTo>
                    <a:pt x="1264061" y="1552099"/>
                  </a:lnTo>
                  <a:lnTo>
                    <a:pt x="1301427" y="1527925"/>
                  </a:lnTo>
                  <a:lnTo>
                    <a:pt x="1337391" y="1501855"/>
                  </a:lnTo>
                  <a:lnTo>
                    <a:pt x="1371883" y="1473959"/>
                  </a:lnTo>
                  <a:lnTo>
                    <a:pt x="1404832" y="1444308"/>
                  </a:lnTo>
                  <a:lnTo>
                    <a:pt x="1436167" y="1412973"/>
                  </a:lnTo>
                  <a:lnTo>
                    <a:pt x="1465818" y="1380024"/>
                  </a:lnTo>
                  <a:lnTo>
                    <a:pt x="1493714" y="1345532"/>
                  </a:lnTo>
                  <a:lnTo>
                    <a:pt x="1519784" y="1309567"/>
                  </a:lnTo>
                  <a:lnTo>
                    <a:pt x="1543959" y="1272201"/>
                  </a:lnTo>
                  <a:lnTo>
                    <a:pt x="1566166" y="1233504"/>
                  </a:lnTo>
                  <a:lnTo>
                    <a:pt x="1586335" y="1193547"/>
                  </a:lnTo>
                  <a:lnTo>
                    <a:pt x="1604396" y="1152400"/>
                  </a:lnTo>
                  <a:lnTo>
                    <a:pt x="1620279" y="1110134"/>
                  </a:lnTo>
                  <a:lnTo>
                    <a:pt x="1633911" y="1066819"/>
                  </a:lnTo>
                  <a:lnTo>
                    <a:pt x="1645224" y="1022527"/>
                  </a:lnTo>
                  <a:lnTo>
                    <a:pt x="1654146" y="977327"/>
                  </a:lnTo>
                  <a:lnTo>
                    <a:pt x="1660606" y="931291"/>
                  </a:lnTo>
                  <a:lnTo>
                    <a:pt x="1664534" y="884490"/>
                  </a:lnTo>
                  <a:lnTo>
                    <a:pt x="1665859" y="836993"/>
                  </a:lnTo>
                  <a:lnTo>
                    <a:pt x="1664534" y="789496"/>
                  </a:lnTo>
                  <a:lnTo>
                    <a:pt x="1660606" y="742695"/>
                  </a:lnTo>
                  <a:lnTo>
                    <a:pt x="1654146" y="696659"/>
                  </a:lnTo>
                  <a:lnTo>
                    <a:pt x="1645224" y="651460"/>
                  </a:lnTo>
                  <a:lnTo>
                    <a:pt x="1633911" y="607168"/>
                  </a:lnTo>
                  <a:lnTo>
                    <a:pt x="1620279" y="563854"/>
                  </a:lnTo>
                  <a:lnTo>
                    <a:pt x="1604396" y="521588"/>
                  </a:lnTo>
                  <a:lnTo>
                    <a:pt x="1586335" y="480441"/>
                  </a:lnTo>
                  <a:lnTo>
                    <a:pt x="1566166" y="440485"/>
                  </a:lnTo>
                  <a:lnTo>
                    <a:pt x="1543959" y="401788"/>
                  </a:lnTo>
                  <a:lnTo>
                    <a:pt x="1519784" y="364423"/>
                  </a:lnTo>
                  <a:lnTo>
                    <a:pt x="1493714" y="328459"/>
                  </a:lnTo>
                  <a:lnTo>
                    <a:pt x="1465818" y="293968"/>
                  </a:lnTo>
                  <a:lnTo>
                    <a:pt x="1436167" y="261019"/>
                  </a:lnTo>
                  <a:lnTo>
                    <a:pt x="1404832" y="229685"/>
                  </a:lnTo>
                  <a:lnTo>
                    <a:pt x="1371883" y="200035"/>
                  </a:lnTo>
                  <a:lnTo>
                    <a:pt x="1337391" y="172139"/>
                  </a:lnTo>
                  <a:lnTo>
                    <a:pt x="1301427" y="146069"/>
                  </a:lnTo>
                  <a:lnTo>
                    <a:pt x="1264061" y="121896"/>
                  </a:lnTo>
                  <a:lnTo>
                    <a:pt x="1225364" y="99689"/>
                  </a:lnTo>
                  <a:lnTo>
                    <a:pt x="1185406" y="79520"/>
                  </a:lnTo>
                  <a:lnTo>
                    <a:pt x="1144259" y="61460"/>
                  </a:lnTo>
                  <a:lnTo>
                    <a:pt x="1101993" y="45578"/>
                  </a:lnTo>
                  <a:lnTo>
                    <a:pt x="1058678" y="31946"/>
                  </a:lnTo>
                  <a:lnTo>
                    <a:pt x="1014386" y="20633"/>
                  </a:lnTo>
                  <a:lnTo>
                    <a:pt x="969187" y="11712"/>
                  </a:lnTo>
                  <a:lnTo>
                    <a:pt x="923151" y="5252"/>
                  </a:lnTo>
                  <a:lnTo>
                    <a:pt x="876349" y="1324"/>
                  </a:lnTo>
                  <a:lnTo>
                    <a:pt x="828852" y="0"/>
                  </a:lnTo>
                  <a:close/>
                </a:path>
              </a:pathLst>
            </a:custGeom>
            <a:solidFill>
              <a:srgbClr val="005D77"/>
            </a:solidFill>
          </p:spPr>
          <p:txBody>
            <a:bodyPr wrap="square" lIns="0" tIns="0" rIns="0" bIns="0" rtlCol="0"/>
            <a:lstStyle/>
            <a:p>
              <a:endParaRPr/>
            </a:p>
          </p:txBody>
        </p:sp>
      </p:grpSp>
      <p:sp>
        <p:nvSpPr>
          <p:cNvPr id="8" name="object 8"/>
          <p:cNvSpPr/>
          <p:nvPr/>
        </p:nvSpPr>
        <p:spPr>
          <a:xfrm>
            <a:off x="540000" y="1504377"/>
            <a:ext cx="3150235" cy="0"/>
          </a:xfrm>
          <a:custGeom>
            <a:avLst/>
            <a:gdLst/>
            <a:ahLst/>
            <a:cxnLst/>
            <a:rect l="l" t="t" r="r" b="b"/>
            <a:pathLst>
              <a:path w="3150235">
                <a:moveTo>
                  <a:pt x="0" y="0"/>
                </a:moveTo>
                <a:lnTo>
                  <a:pt x="3149993" y="0"/>
                </a:lnTo>
              </a:path>
            </a:pathLst>
          </a:custGeom>
          <a:ln w="6350">
            <a:solidFill>
              <a:srgbClr val="005D77"/>
            </a:solidFill>
          </a:ln>
        </p:spPr>
        <p:txBody>
          <a:bodyPr wrap="square" lIns="0" tIns="0" rIns="0" bIns="0" rtlCol="0"/>
          <a:lstStyle/>
          <a:p>
            <a:endParaRPr/>
          </a:p>
        </p:txBody>
      </p:sp>
      <p:sp>
        <p:nvSpPr>
          <p:cNvPr id="9" name="object 9"/>
          <p:cNvSpPr txBox="1"/>
          <p:nvPr/>
        </p:nvSpPr>
        <p:spPr>
          <a:xfrm>
            <a:off x="527300" y="1558452"/>
            <a:ext cx="2488950" cy="197490"/>
          </a:xfrm>
          <a:prstGeom prst="rect">
            <a:avLst/>
          </a:prstGeom>
        </p:spPr>
        <p:txBody>
          <a:bodyPr vert="horz" wrap="square" lIns="0" tIns="12700" rIns="0" bIns="0" rtlCol="0">
            <a:spAutoFit/>
          </a:bodyPr>
          <a:lstStyle/>
          <a:p>
            <a:pPr marL="12700">
              <a:lnSpc>
                <a:spcPct val="100000"/>
              </a:lnSpc>
              <a:spcBef>
                <a:spcPts val="100"/>
              </a:spcBef>
            </a:pPr>
            <a:r>
              <a:rPr lang="pt-BR" sz="1200" b="1" dirty="0">
                <a:solidFill>
                  <a:srgbClr val="005D77"/>
                </a:solidFill>
              </a:rPr>
              <a:t>RESPONDENTES POR CARGO</a:t>
            </a:r>
            <a:endParaRPr sz="1200" b="1" dirty="0">
              <a:solidFill>
                <a:srgbClr val="005D77"/>
              </a:solidFill>
              <a:latin typeface="Arial"/>
              <a:cs typeface="Arial"/>
            </a:endParaRPr>
          </a:p>
        </p:txBody>
      </p:sp>
      <p:sp>
        <p:nvSpPr>
          <p:cNvPr id="10" name="object 10"/>
          <p:cNvSpPr/>
          <p:nvPr/>
        </p:nvSpPr>
        <p:spPr>
          <a:xfrm>
            <a:off x="544720" y="6413500"/>
            <a:ext cx="3150235" cy="0"/>
          </a:xfrm>
          <a:custGeom>
            <a:avLst/>
            <a:gdLst/>
            <a:ahLst/>
            <a:cxnLst/>
            <a:rect l="l" t="t" r="r" b="b"/>
            <a:pathLst>
              <a:path w="3150235">
                <a:moveTo>
                  <a:pt x="0" y="0"/>
                </a:moveTo>
                <a:lnTo>
                  <a:pt x="3149993" y="0"/>
                </a:lnTo>
              </a:path>
            </a:pathLst>
          </a:custGeom>
          <a:ln w="6350">
            <a:solidFill>
              <a:srgbClr val="005D77"/>
            </a:solidFill>
          </a:ln>
        </p:spPr>
        <p:txBody>
          <a:bodyPr wrap="square" lIns="0" tIns="0" rIns="0" bIns="0" rtlCol="0"/>
          <a:lstStyle/>
          <a:p>
            <a:endParaRPr/>
          </a:p>
        </p:txBody>
      </p:sp>
      <p:sp>
        <p:nvSpPr>
          <p:cNvPr id="11" name="object 11"/>
          <p:cNvSpPr txBox="1"/>
          <p:nvPr/>
        </p:nvSpPr>
        <p:spPr>
          <a:xfrm>
            <a:off x="527299" y="6573544"/>
            <a:ext cx="2869951" cy="456535"/>
          </a:xfrm>
          <a:prstGeom prst="rect">
            <a:avLst/>
          </a:prstGeom>
        </p:spPr>
        <p:txBody>
          <a:bodyPr vert="horz" wrap="square" lIns="0" tIns="12700" rIns="0" bIns="0" rtlCol="0">
            <a:spAutoFit/>
          </a:bodyPr>
          <a:lstStyle/>
          <a:p>
            <a:pPr marL="12700">
              <a:lnSpc>
                <a:spcPct val="100000"/>
              </a:lnSpc>
              <a:spcBef>
                <a:spcPts val="100"/>
              </a:spcBef>
            </a:pPr>
            <a:r>
              <a:rPr lang="pt-BR" sz="1100" b="1" dirty="0">
                <a:solidFill>
                  <a:srgbClr val="005D77"/>
                </a:solidFill>
              </a:rPr>
              <a:t>VARIAÇÃO DA MARGEM DE LUCRO</a:t>
            </a:r>
          </a:p>
          <a:p>
            <a:pPr marL="12700">
              <a:lnSpc>
                <a:spcPct val="100000"/>
              </a:lnSpc>
              <a:spcBef>
                <a:spcPts val="100"/>
              </a:spcBef>
            </a:pPr>
            <a:endParaRPr lang="pt-BR" sz="1100" b="1" dirty="0">
              <a:solidFill>
                <a:srgbClr val="005D77"/>
              </a:solidFill>
            </a:endParaRPr>
          </a:p>
          <a:p>
            <a:r>
              <a:rPr lang="pt-BR" sz="600" dirty="0"/>
              <a:t>Aumentou significativamente (crescimento superior a 10%)</a:t>
            </a:r>
          </a:p>
        </p:txBody>
      </p:sp>
      <p:sp>
        <p:nvSpPr>
          <p:cNvPr id="12" name="object 12"/>
          <p:cNvSpPr/>
          <p:nvPr/>
        </p:nvSpPr>
        <p:spPr>
          <a:xfrm>
            <a:off x="3869999" y="6413500"/>
            <a:ext cx="3150235" cy="0"/>
          </a:xfrm>
          <a:custGeom>
            <a:avLst/>
            <a:gdLst/>
            <a:ahLst/>
            <a:cxnLst/>
            <a:rect l="l" t="t" r="r" b="b"/>
            <a:pathLst>
              <a:path w="3150234">
                <a:moveTo>
                  <a:pt x="0" y="0"/>
                </a:moveTo>
                <a:lnTo>
                  <a:pt x="3149993" y="0"/>
                </a:lnTo>
              </a:path>
            </a:pathLst>
          </a:custGeom>
          <a:ln w="6350">
            <a:solidFill>
              <a:srgbClr val="005D77"/>
            </a:solidFill>
          </a:ln>
        </p:spPr>
        <p:txBody>
          <a:bodyPr wrap="square" lIns="0" tIns="0" rIns="0" bIns="0" rtlCol="0"/>
          <a:lstStyle/>
          <a:p>
            <a:endParaRPr/>
          </a:p>
        </p:txBody>
      </p:sp>
      <p:sp>
        <p:nvSpPr>
          <p:cNvPr id="13" name="object 13"/>
          <p:cNvSpPr txBox="1"/>
          <p:nvPr/>
        </p:nvSpPr>
        <p:spPr>
          <a:xfrm>
            <a:off x="3857298" y="6450783"/>
            <a:ext cx="3349951" cy="351378"/>
          </a:xfrm>
          <a:prstGeom prst="rect">
            <a:avLst/>
          </a:prstGeom>
        </p:spPr>
        <p:txBody>
          <a:bodyPr vert="horz" wrap="square" lIns="0" tIns="12700" rIns="0" bIns="0" rtlCol="0">
            <a:spAutoFit/>
          </a:bodyPr>
          <a:lstStyle/>
          <a:p>
            <a:pPr marL="12700">
              <a:lnSpc>
                <a:spcPct val="100000"/>
              </a:lnSpc>
              <a:spcBef>
                <a:spcPts val="100"/>
              </a:spcBef>
            </a:pPr>
            <a:r>
              <a:rPr lang="pt-BR" sz="1100" b="1" dirty="0">
                <a:solidFill>
                  <a:srgbClr val="005D77"/>
                </a:solidFill>
              </a:rPr>
              <a:t>PERCENTUAL DA MARGEM DE LUCRO ANTES DE IMPOSTOS</a:t>
            </a:r>
            <a:endParaRPr sz="1100" b="1" dirty="0">
              <a:solidFill>
                <a:srgbClr val="005D77"/>
              </a:solidFill>
              <a:latin typeface="Arial"/>
              <a:cs typeface="Arial"/>
            </a:endParaRPr>
          </a:p>
        </p:txBody>
      </p:sp>
      <p:sp>
        <p:nvSpPr>
          <p:cNvPr id="14" name="object 14"/>
          <p:cNvSpPr/>
          <p:nvPr/>
        </p:nvSpPr>
        <p:spPr>
          <a:xfrm>
            <a:off x="540000" y="4183512"/>
            <a:ext cx="3150235" cy="0"/>
          </a:xfrm>
          <a:custGeom>
            <a:avLst/>
            <a:gdLst/>
            <a:ahLst/>
            <a:cxnLst/>
            <a:rect l="l" t="t" r="r" b="b"/>
            <a:pathLst>
              <a:path w="3150235">
                <a:moveTo>
                  <a:pt x="0" y="0"/>
                </a:moveTo>
                <a:lnTo>
                  <a:pt x="3149993" y="0"/>
                </a:lnTo>
              </a:path>
            </a:pathLst>
          </a:custGeom>
          <a:ln w="6350">
            <a:solidFill>
              <a:srgbClr val="005D77"/>
            </a:solidFill>
          </a:ln>
        </p:spPr>
        <p:txBody>
          <a:bodyPr wrap="square" lIns="0" tIns="0" rIns="0" bIns="0" rtlCol="0"/>
          <a:lstStyle/>
          <a:p>
            <a:endParaRPr/>
          </a:p>
        </p:txBody>
      </p:sp>
      <p:sp>
        <p:nvSpPr>
          <p:cNvPr id="15" name="object 15"/>
          <p:cNvSpPr txBox="1"/>
          <p:nvPr/>
        </p:nvSpPr>
        <p:spPr>
          <a:xfrm>
            <a:off x="527300" y="4237587"/>
            <a:ext cx="3666698" cy="197490"/>
          </a:xfrm>
          <a:prstGeom prst="rect">
            <a:avLst/>
          </a:prstGeom>
        </p:spPr>
        <p:txBody>
          <a:bodyPr vert="horz" wrap="square" lIns="0" tIns="12700" rIns="0" bIns="0" rtlCol="0">
            <a:spAutoFit/>
          </a:bodyPr>
          <a:lstStyle/>
          <a:p>
            <a:pPr marL="12700">
              <a:lnSpc>
                <a:spcPct val="100000"/>
              </a:lnSpc>
              <a:spcBef>
                <a:spcPts val="100"/>
              </a:spcBef>
            </a:pPr>
            <a:r>
              <a:rPr lang="pt-BR" sz="1200" b="1" dirty="0">
                <a:solidFill>
                  <a:srgbClr val="005D77"/>
                </a:solidFill>
              </a:rPr>
              <a:t>RESPONDENTES POR TIPO DE EMPRESA</a:t>
            </a:r>
            <a:endParaRPr sz="1200" b="1" dirty="0">
              <a:solidFill>
                <a:srgbClr val="005D77"/>
              </a:solidFill>
              <a:latin typeface="Arial"/>
              <a:cs typeface="Arial"/>
            </a:endParaRPr>
          </a:p>
        </p:txBody>
      </p:sp>
      <p:sp>
        <p:nvSpPr>
          <p:cNvPr id="16" name="object 16"/>
          <p:cNvSpPr/>
          <p:nvPr/>
        </p:nvSpPr>
        <p:spPr>
          <a:xfrm>
            <a:off x="3869999" y="4183512"/>
            <a:ext cx="3150235" cy="0"/>
          </a:xfrm>
          <a:custGeom>
            <a:avLst/>
            <a:gdLst/>
            <a:ahLst/>
            <a:cxnLst/>
            <a:rect l="l" t="t" r="r" b="b"/>
            <a:pathLst>
              <a:path w="3150234">
                <a:moveTo>
                  <a:pt x="0" y="0"/>
                </a:moveTo>
                <a:lnTo>
                  <a:pt x="3149993" y="0"/>
                </a:lnTo>
              </a:path>
            </a:pathLst>
          </a:custGeom>
          <a:ln w="6350">
            <a:solidFill>
              <a:srgbClr val="005D77"/>
            </a:solidFill>
          </a:ln>
        </p:spPr>
        <p:txBody>
          <a:bodyPr wrap="square" lIns="0" tIns="0" rIns="0" bIns="0" rtlCol="0"/>
          <a:lstStyle/>
          <a:p>
            <a:endParaRPr/>
          </a:p>
        </p:txBody>
      </p:sp>
      <p:sp>
        <p:nvSpPr>
          <p:cNvPr id="17" name="object 17"/>
          <p:cNvSpPr txBox="1"/>
          <p:nvPr/>
        </p:nvSpPr>
        <p:spPr>
          <a:xfrm>
            <a:off x="3857299" y="4237587"/>
            <a:ext cx="2221230" cy="197490"/>
          </a:xfrm>
          <a:prstGeom prst="rect">
            <a:avLst/>
          </a:prstGeom>
        </p:spPr>
        <p:txBody>
          <a:bodyPr vert="horz" wrap="square" lIns="0" tIns="12700" rIns="0" bIns="0" rtlCol="0">
            <a:spAutoFit/>
          </a:bodyPr>
          <a:lstStyle/>
          <a:p>
            <a:pPr marL="12700">
              <a:lnSpc>
                <a:spcPct val="100000"/>
              </a:lnSpc>
              <a:spcBef>
                <a:spcPts val="100"/>
              </a:spcBef>
            </a:pPr>
            <a:r>
              <a:rPr lang="pt-BR" sz="1200" b="1" dirty="0">
                <a:solidFill>
                  <a:srgbClr val="005D77"/>
                </a:solidFill>
              </a:rPr>
              <a:t>SEDE DA EMPRESA</a:t>
            </a:r>
            <a:endParaRPr sz="1200" b="1" dirty="0">
              <a:solidFill>
                <a:srgbClr val="005D77"/>
              </a:solidFill>
              <a:latin typeface="Arial"/>
              <a:cs typeface="Arial"/>
            </a:endParaRPr>
          </a:p>
        </p:txBody>
      </p:sp>
      <p:sp>
        <p:nvSpPr>
          <p:cNvPr id="18" name="object 18"/>
          <p:cNvSpPr/>
          <p:nvPr/>
        </p:nvSpPr>
        <p:spPr>
          <a:xfrm>
            <a:off x="3869999" y="1504377"/>
            <a:ext cx="3150235" cy="0"/>
          </a:xfrm>
          <a:custGeom>
            <a:avLst/>
            <a:gdLst/>
            <a:ahLst/>
            <a:cxnLst/>
            <a:rect l="l" t="t" r="r" b="b"/>
            <a:pathLst>
              <a:path w="3150234">
                <a:moveTo>
                  <a:pt x="0" y="0"/>
                </a:moveTo>
                <a:lnTo>
                  <a:pt x="3149993" y="0"/>
                </a:lnTo>
              </a:path>
            </a:pathLst>
          </a:custGeom>
          <a:ln w="6350">
            <a:solidFill>
              <a:srgbClr val="005D77"/>
            </a:solidFill>
          </a:ln>
        </p:spPr>
        <p:txBody>
          <a:bodyPr wrap="square" lIns="0" tIns="0" rIns="0" bIns="0" rtlCol="0"/>
          <a:lstStyle/>
          <a:p>
            <a:endParaRPr/>
          </a:p>
        </p:txBody>
      </p:sp>
      <p:sp>
        <p:nvSpPr>
          <p:cNvPr id="19" name="object 19"/>
          <p:cNvSpPr txBox="1"/>
          <p:nvPr/>
        </p:nvSpPr>
        <p:spPr>
          <a:xfrm>
            <a:off x="3857298" y="1558452"/>
            <a:ext cx="3578551" cy="182101"/>
          </a:xfrm>
          <a:prstGeom prst="rect">
            <a:avLst/>
          </a:prstGeom>
        </p:spPr>
        <p:txBody>
          <a:bodyPr vert="horz" wrap="square" lIns="0" tIns="12700" rIns="0" bIns="0" rtlCol="0">
            <a:spAutoFit/>
          </a:bodyPr>
          <a:lstStyle/>
          <a:p>
            <a:pPr marL="12700">
              <a:lnSpc>
                <a:spcPct val="100000"/>
              </a:lnSpc>
              <a:spcBef>
                <a:spcPts val="100"/>
              </a:spcBef>
            </a:pPr>
            <a:r>
              <a:rPr lang="pt-BR" sz="1100" b="1" dirty="0">
                <a:solidFill>
                  <a:srgbClr val="005D77"/>
                </a:solidFill>
              </a:rPr>
              <a:t>PORTE DA EMPRESA POR FATURAMENTO ANUAL</a:t>
            </a:r>
            <a:endParaRPr sz="1100" b="1" dirty="0">
              <a:solidFill>
                <a:srgbClr val="005D77"/>
              </a:solidFill>
              <a:latin typeface="Arial"/>
              <a:cs typeface="Arial"/>
            </a:endParaRPr>
          </a:p>
        </p:txBody>
      </p:sp>
      <p:sp>
        <p:nvSpPr>
          <p:cNvPr id="20" name="object 20"/>
          <p:cNvSpPr/>
          <p:nvPr/>
        </p:nvSpPr>
        <p:spPr>
          <a:xfrm>
            <a:off x="3869994" y="2501989"/>
            <a:ext cx="465455" cy="997585"/>
          </a:xfrm>
          <a:custGeom>
            <a:avLst/>
            <a:gdLst/>
            <a:ahLst/>
            <a:cxnLst/>
            <a:rect l="l" t="t" r="r" b="b"/>
            <a:pathLst>
              <a:path w="465454" h="997585">
                <a:moveTo>
                  <a:pt x="464997" y="0"/>
                </a:moveTo>
                <a:lnTo>
                  <a:pt x="0" y="0"/>
                </a:lnTo>
                <a:lnTo>
                  <a:pt x="0" y="997508"/>
                </a:lnTo>
                <a:lnTo>
                  <a:pt x="464997" y="997508"/>
                </a:lnTo>
                <a:lnTo>
                  <a:pt x="464997" y="0"/>
                </a:lnTo>
                <a:close/>
              </a:path>
            </a:pathLst>
          </a:custGeom>
          <a:solidFill>
            <a:srgbClr val="005D77"/>
          </a:solidFill>
        </p:spPr>
        <p:txBody>
          <a:bodyPr wrap="square" lIns="0" tIns="0" rIns="0" bIns="0" rtlCol="0"/>
          <a:lstStyle/>
          <a:p>
            <a:endParaRPr/>
          </a:p>
        </p:txBody>
      </p:sp>
      <p:sp>
        <p:nvSpPr>
          <p:cNvPr id="21" name="object 21"/>
          <p:cNvSpPr/>
          <p:nvPr/>
        </p:nvSpPr>
        <p:spPr>
          <a:xfrm>
            <a:off x="4407001" y="3031490"/>
            <a:ext cx="465455" cy="468630"/>
          </a:xfrm>
          <a:custGeom>
            <a:avLst/>
            <a:gdLst/>
            <a:ahLst/>
            <a:cxnLst/>
            <a:rect l="l" t="t" r="r" b="b"/>
            <a:pathLst>
              <a:path w="465454" h="468629">
                <a:moveTo>
                  <a:pt x="464997" y="0"/>
                </a:moveTo>
                <a:lnTo>
                  <a:pt x="0" y="0"/>
                </a:lnTo>
                <a:lnTo>
                  <a:pt x="0" y="468007"/>
                </a:lnTo>
                <a:lnTo>
                  <a:pt x="464997" y="468007"/>
                </a:lnTo>
                <a:lnTo>
                  <a:pt x="464997" y="0"/>
                </a:lnTo>
                <a:close/>
              </a:path>
            </a:pathLst>
          </a:custGeom>
          <a:solidFill>
            <a:srgbClr val="005D77"/>
          </a:solidFill>
        </p:spPr>
        <p:txBody>
          <a:bodyPr wrap="square" lIns="0" tIns="0" rIns="0" bIns="0" rtlCol="0"/>
          <a:lstStyle/>
          <a:p>
            <a:endParaRPr/>
          </a:p>
        </p:txBody>
      </p:sp>
      <p:sp>
        <p:nvSpPr>
          <p:cNvPr id="22" name="object 22"/>
          <p:cNvSpPr/>
          <p:nvPr/>
        </p:nvSpPr>
        <p:spPr>
          <a:xfrm>
            <a:off x="4943995" y="2743505"/>
            <a:ext cx="465455" cy="756285"/>
          </a:xfrm>
          <a:custGeom>
            <a:avLst/>
            <a:gdLst/>
            <a:ahLst/>
            <a:cxnLst/>
            <a:rect l="l" t="t" r="r" b="b"/>
            <a:pathLst>
              <a:path w="465454" h="756285">
                <a:moveTo>
                  <a:pt x="464997" y="0"/>
                </a:moveTo>
                <a:lnTo>
                  <a:pt x="0" y="0"/>
                </a:lnTo>
                <a:lnTo>
                  <a:pt x="0" y="755992"/>
                </a:lnTo>
                <a:lnTo>
                  <a:pt x="464997" y="755992"/>
                </a:lnTo>
                <a:lnTo>
                  <a:pt x="464997" y="0"/>
                </a:lnTo>
                <a:close/>
              </a:path>
            </a:pathLst>
          </a:custGeom>
          <a:solidFill>
            <a:srgbClr val="005D77"/>
          </a:solidFill>
        </p:spPr>
        <p:txBody>
          <a:bodyPr wrap="square" lIns="0" tIns="0" rIns="0" bIns="0" rtlCol="0"/>
          <a:lstStyle/>
          <a:p>
            <a:endParaRPr/>
          </a:p>
        </p:txBody>
      </p:sp>
      <p:sp>
        <p:nvSpPr>
          <p:cNvPr id="23" name="object 23"/>
          <p:cNvSpPr/>
          <p:nvPr/>
        </p:nvSpPr>
        <p:spPr>
          <a:xfrm>
            <a:off x="5481002" y="2383510"/>
            <a:ext cx="465455" cy="1117600"/>
          </a:xfrm>
          <a:custGeom>
            <a:avLst/>
            <a:gdLst/>
            <a:ahLst/>
            <a:cxnLst/>
            <a:rect l="l" t="t" r="r" b="b"/>
            <a:pathLst>
              <a:path w="465454" h="1117600">
                <a:moveTo>
                  <a:pt x="464997" y="0"/>
                </a:moveTo>
                <a:lnTo>
                  <a:pt x="0" y="0"/>
                </a:lnTo>
                <a:lnTo>
                  <a:pt x="0" y="1117168"/>
                </a:lnTo>
                <a:lnTo>
                  <a:pt x="464997" y="1117168"/>
                </a:lnTo>
                <a:lnTo>
                  <a:pt x="464997" y="0"/>
                </a:lnTo>
                <a:close/>
              </a:path>
            </a:pathLst>
          </a:custGeom>
          <a:solidFill>
            <a:srgbClr val="005D77"/>
          </a:solidFill>
        </p:spPr>
        <p:txBody>
          <a:bodyPr wrap="square" lIns="0" tIns="0" rIns="0" bIns="0" rtlCol="0"/>
          <a:lstStyle/>
          <a:p>
            <a:endParaRPr/>
          </a:p>
        </p:txBody>
      </p:sp>
      <p:sp>
        <p:nvSpPr>
          <p:cNvPr id="24" name="object 24"/>
          <p:cNvSpPr/>
          <p:nvPr/>
        </p:nvSpPr>
        <p:spPr>
          <a:xfrm>
            <a:off x="6017996" y="2563507"/>
            <a:ext cx="465455" cy="937260"/>
          </a:xfrm>
          <a:custGeom>
            <a:avLst/>
            <a:gdLst/>
            <a:ahLst/>
            <a:cxnLst/>
            <a:rect l="l" t="t" r="r" b="b"/>
            <a:pathLst>
              <a:path w="465454" h="937260">
                <a:moveTo>
                  <a:pt x="464997" y="0"/>
                </a:moveTo>
                <a:lnTo>
                  <a:pt x="0" y="0"/>
                </a:lnTo>
                <a:lnTo>
                  <a:pt x="0" y="937171"/>
                </a:lnTo>
                <a:lnTo>
                  <a:pt x="464997" y="937171"/>
                </a:lnTo>
                <a:lnTo>
                  <a:pt x="464997" y="0"/>
                </a:lnTo>
                <a:close/>
              </a:path>
            </a:pathLst>
          </a:custGeom>
          <a:solidFill>
            <a:srgbClr val="005D77"/>
          </a:solidFill>
        </p:spPr>
        <p:txBody>
          <a:bodyPr wrap="square" lIns="0" tIns="0" rIns="0" bIns="0" rtlCol="0"/>
          <a:lstStyle/>
          <a:p>
            <a:endParaRPr/>
          </a:p>
        </p:txBody>
      </p:sp>
      <p:sp>
        <p:nvSpPr>
          <p:cNvPr id="25" name="object 25"/>
          <p:cNvSpPr/>
          <p:nvPr/>
        </p:nvSpPr>
        <p:spPr>
          <a:xfrm>
            <a:off x="6555003" y="1916671"/>
            <a:ext cx="465455" cy="1584325"/>
          </a:xfrm>
          <a:custGeom>
            <a:avLst/>
            <a:gdLst/>
            <a:ahLst/>
            <a:cxnLst/>
            <a:rect l="l" t="t" r="r" b="b"/>
            <a:pathLst>
              <a:path w="465454" h="1584325">
                <a:moveTo>
                  <a:pt x="464997" y="0"/>
                </a:moveTo>
                <a:lnTo>
                  <a:pt x="0" y="0"/>
                </a:lnTo>
                <a:lnTo>
                  <a:pt x="0" y="1584007"/>
                </a:lnTo>
                <a:lnTo>
                  <a:pt x="464997" y="1584007"/>
                </a:lnTo>
                <a:lnTo>
                  <a:pt x="464997" y="0"/>
                </a:lnTo>
                <a:close/>
              </a:path>
            </a:pathLst>
          </a:custGeom>
          <a:solidFill>
            <a:srgbClr val="005D77"/>
          </a:solidFill>
        </p:spPr>
        <p:txBody>
          <a:bodyPr wrap="square" lIns="0" tIns="0" rIns="0" bIns="0" rtlCol="0"/>
          <a:lstStyle/>
          <a:p>
            <a:endParaRPr/>
          </a:p>
        </p:txBody>
      </p:sp>
      <p:sp>
        <p:nvSpPr>
          <p:cNvPr id="26" name="object 26"/>
          <p:cNvSpPr/>
          <p:nvPr/>
        </p:nvSpPr>
        <p:spPr>
          <a:xfrm>
            <a:off x="540004" y="1915515"/>
            <a:ext cx="252095" cy="324485"/>
          </a:xfrm>
          <a:custGeom>
            <a:avLst/>
            <a:gdLst/>
            <a:ahLst/>
            <a:cxnLst/>
            <a:rect l="l" t="t" r="r" b="b"/>
            <a:pathLst>
              <a:path w="252095" h="324485">
                <a:moveTo>
                  <a:pt x="252006" y="0"/>
                </a:moveTo>
                <a:lnTo>
                  <a:pt x="0" y="0"/>
                </a:lnTo>
                <a:lnTo>
                  <a:pt x="0" y="324294"/>
                </a:lnTo>
                <a:lnTo>
                  <a:pt x="252006" y="324294"/>
                </a:lnTo>
                <a:lnTo>
                  <a:pt x="252006" y="0"/>
                </a:lnTo>
                <a:close/>
              </a:path>
            </a:pathLst>
          </a:custGeom>
          <a:solidFill>
            <a:srgbClr val="0093A7"/>
          </a:solidFill>
        </p:spPr>
        <p:txBody>
          <a:bodyPr wrap="square" lIns="0" tIns="0" rIns="0" bIns="0" rtlCol="0"/>
          <a:lstStyle/>
          <a:p>
            <a:endParaRPr/>
          </a:p>
        </p:txBody>
      </p:sp>
      <p:sp>
        <p:nvSpPr>
          <p:cNvPr id="27" name="object 27"/>
          <p:cNvSpPr txBox="1"/>
          <p:nvPr/>
        </p:nvSpPr>
        <p:spPr>
          <a:xfrm>
            <a:off x="594803" y="1964593"/>
            <a:ext cx="139700" cy="226695"/>
          </a:xfrm>
          <a:prstGeom prst="rect">
            <a:avLst/>
          </a:prstGeom>
        </p:spPr>
        <p:txBody>
          <a:bodyPr vert="vert270" wrap="square" lIns="0" tIns="13335" rIns="0" bIns="0" rtlCol="0">
            <a:spAutoFit/>
          </a:bodyPr>
          <a:lstStyle/>
          <a:p>
            <a:pPr marL="12700">
              <a:lnSpc>
                <a:spcPct val="100000"/>
              </a:lnSpc>
              <a:spcBef>
                <a:spcPts val="105"/>
              </a:spcBef>
            </a:pPr>
            <a:r>
              <a:rPr sz="700" spc="-25" dirty="0">
                <a:solidFill>
                  <a:srgbClr val="FFFFFF"/>
                </a:solidFill>
                <a:latin typeface="Verdana"/>
                <a:cs typeface="Verdana"/>
              </a:rPr>
              <a:t>CEO</a:t>
            </a:r>
            <a:endParaRPr sz="700">
              <a:latin typeface="Verdana"/>
              <a:cs typeface="Verdana"/>
            </a:endParaRPr>
          </a:p>
        </p:txBody>
      </p:sp>
      <p:sp>
        <p:nvSpPr>
          <p:cNvPr id="28" name="object 28"/>
          <p:cNvSpPr txBox="1"/>
          <p:nvPr/>
        </p:nvSpPr>
        <p:spPr>
          <a:xfrm>
            <a:off x="791997" y="1915515"/>
            <a:ext cx="2094230" cy="324485"/>
          </a:xfrm>
          <a:prstGeom prst="rect">
            <a:avLst/>
          </a:prstGeom>
          <a:solidFill>
            <a:srgbClr val="005D77"/>
          </a:solidFill>
        </p:spPr>
        <p:txBody>
          <a:bodyPr vert="horz" wrap="square" lIns="0" tIns="62865" rIns="0" bIns="0" rtlCol="0">
            <a:spAutoFit/>
          </a:bodyPr>
          <a:lstStyle/>
          <a:p>
            <a:pPr marR="64135" algn="r">
              <a:lnSpc>
                <a:spcPct val="100000"/>
              </a:lnSpc>
              <a:spcBef>
                <a:spcPts val="495"/>
              </a:spcBef>
            </a:pPr>
            <a:r>
              <a:rPr sz="1200" spc="-25" dirty="0">
                <a:solidFill>
                  <a:srgbClr val="FFFFFF"/>
                </a:solidFill>
                <a:latin typeface="Tahoma"/>
                <a:cs typeface="Tahoma"/>
              </a:rPr>
              <a:t>26%</a:t>
            </a:r>
            <a:endParaRPr sz="1200">
              <a:latin typeface="Tahoma"/>
              <a:cs typeface="Tahoma"/>
            </a:endParaRPr>
          </a:p>
        </p:txBody>
      </p:sp>
      <p:sp>
        <p:nvSpPr>
          <p:cNvPr id="29" name="object 29"/>
          <p:cNvSpPr txBox="1"/>
          <p:nvPr/>
        </p:nvSpPr>
        <p:spPr>
          <a:xfrm>
            <a:off x="3956693" y="2515608"/>
            <a:ext cx="292100" cy="208279"/>
          </a:xfrm>
          <a:prstGeom prst="rect">
            <a:avLst/>
          </a:prstGeom>
        </p:spPr>
        <p:txBody>
          <a:bodyPr vert="horz" wrap="square" lIns="0" tIns="12700" rIns="0" bIns="0" rtlCol="0">
            <a:spAutoFit/>
          </a:bodyPr>
          <a:lstStyle/>
          <a:p>
            <a:pPr marL="12700">
              <a:lnSpc>
                <a:spcPct val="100000"/>
              </a:lnSpc>
              <a:spcBef>
                <a:spcPts val="100"/>
              </a:spcBef>
            </a:pPr>
            <a:r>
              <a:rPr sz="1200" spc="-114" dirty="0">
                <a:solidFill>
                  <a:srgbClr val="FFFFFF"/>
                </a:solidFill>
                <a:latin typeface="Tahoma"/>
                <a:cs typeface="Tahoma"/>
              </a:rPr>
              <a:t>17%</a:t>
            </a:r>
            <a:endParaRPr sz="1200">
              <a:latin typeface="Tahoma"/>
              <a:cs typeface="Tahoma"/>
            </a:endParaRPr>
          </a:p>
        </p:txBody>
      </p:sp>
      <p:sp>
        <p:nvSpPr>
          <p:cNvPr id="30" name="object 30"/>
          <p:cNvSpPr txBox="1"/>
          <p:nvPr/>
        </p:nvSpPr>
        <p:spPr>
          <a:xfrm>
            <a:off x="4516001" y="3045655"/>
            <a:ext cx="2470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Tahoma"/>
                <a:cs typeface="Tahoma"/>
              </a:rPr>
              <a:t>8%</a:t>
            </a:r>
            <a:endParaRPr sz="1200">
              <a:latin typeface="Tahoma"/>
              <a:cs typeface="Tahoma"/>
            </a:endParaRPr>
          </a:p>
        </p:txBody>
      </p:sp>
      <p:sp>
        <p:nvSpPr>
          <p:cNvPr id="31" name="object 31"/>
          <p:cNvSpPr txBox="1"/>
          <p:nvPr/>
        </p:nvSpPr>
        <p:spPr>
          <a:xfrm>
            <a:off x="5028980" y="2757620"/>
            <a:ext cx="295275" cy="208279"/>
          </a:xfrm>
          <a:prstGeom prst="rect">
            <a:avLst/>
          </a:prstGeom>
        </p:spPr>
        <p:txBody>
          <a:bodyPr vert="horz" wrap="square" lIns="0" tIns="12700" rIns="0" bIns="0" rtlCol="0">
            <a:spAutoFit/>
          </a:bodyPr>
          <a:lstStyle/>
          <a:p>
            <a:pPr marL="12700">
              <a:lnSpc>
                <a:spcPct val="100000"/>
              </a:lnSpc>
              <a:spcBef>
                <a:spcPts val="100"/>
              </a:spcBef>
            </a:pPr>
            <a:r>
              <a:rPr sz="1200" spc="-100" dirty="0">
                <a:solidFill>
                  <a:srgbClr val="FFFFFF"/>
                </a:solidFill>
                <a:latin typeface="Tahoma"/>
                <a:cs typeface="Tahoma"/>
              </a:rPr>
              <a:t>13%</a:t>
            </a:r>
            <a:endParaRPr sz="1200">
              <a:latin typeface="Tahoma"/>
              <a:cs typeface="Tahoma"/>
            </a:endParaRPr>
          </a:p>
        </p:txBody>
      </p:sp>
      <p:sp>
        <p:nvSpPr>
          <p:cNvPr id="32" name="object 32"/>
          <p:cNvSpPr txBox="1"/>
          <p:nvPr/>
        </p:nvSpPr>
        <p:spPr>
          <a:xfrm>
            <a:off x="5563599" y="2397041"/>
            <a:ext cx="300355" cy="208279"/>
          </a:xfrm>
          <a:prstGeom prst="rect">
            <a:avLst/>
          </a:prstGeom>
        </p:spPr>
        <p:txBody>
          <a:bodyPr vert="horz" wrap="square" lIns="0" tIns="12700" rIns="0" bIns="0" rtlCol="0">
            <a:spAutoFit/>
          </a:bodyPr>
          <a:lstStyle/>
          <a:p>
            <a:pPr marL="12700">
              <a:lnSpc>
                <a:spcPct val="100000"/>
              </a:lnSpc>
              <a:spcBef>
                <a:spcPts val="100"/>
              </a:spcBef>
            </a:pPr>
            <a:r>
              <a:rPr sz="1200" spc="-95" dirty="0">
                <a:solidFill>
                  <a:srgbClr val="FFFFFF"/>
                </a:solidFill>
                <a:latin typeface="Tahoma"/>
                <a:cs typeface="Tahoma"/>
              </a:rPr>
              <a:t>19%</a:t>
            </a:r>
            <a:endParaRPr sz="1200">
              <a:latin typeface="Tahoma"/>
              <a:cs typeface="Tahoma"/>
            </a:endParaRPr>
          </a:p>
        </p:txBody>
      </p:sp>
      <p:sp>
        <p:nvSpPr>
          <p:cNvPr id="33" name="object 33"/>
          <p:cNvSpPr txBox="1"/>
          <p:nvPr/>
        </p:nvSpPr>
        <p:spPr>
          <a:xfrm>
            <a:off x="6100657" y="2578244"/>
            <a:ext cx="300355" cy="208279"/>
          </a:xfrm>
          <a:prstGeom prst="rect">
            <a:avLst/>
          </a:prstGeom>
        </p:spPr>
        <p:txBody>
          <a:bodyPr vert="horz" wrap="square" lIns="0" tIns="12700" rIns="0" bIns="0" rtlCol="0">
            <a:spAutoFit/>
          </a:bodyPr>
          <a:lstStyle/>
          <a:p>
            <a:pPr marL="12700">
              <a:lnSpc>
                <a:spcPct val="100000"/>
              </a:lnSpc>
              <a:spcBef>
                <a:spcPts val="100"/>
              </a:spcBef>
            </a:pPr>
            <a:r>
              <a:rPr sz="1200" spc="-95" dirty="0">
                <a:solidFill>
                  <a:srgbClr val="FFFFFF"/>
                </a:solidFill>
                <a:latin typeface="Tahoma"/>
                <a:cs typeface="Tahoma"/>
              </a:rPr>
              <a:t>16%</a:t>
            </a:r>
            <a:endParaRPr sz="1200">
              <a:latin typeface="Tahoma"/>
              <a:cs typeface="Tahoma"/>
            </a:endParaRPr>
          </a:p>
        </p:txBody>
      </p:sp>
      <p:sp>
        <p:nvSpPr>
          <p:cNvPr id="34" name="object 34"/>
          <p:cNvSpPr txBox="1"/>
          <p:nvPr/>
        </p:nvSpPr>
        <p:spPr>
          <a:xfrm>
            <a:off x="6623541" y="1930240"/>
            <a:ext cx="32829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Tahoma"/>
                <a:cs typeface="Tahoma"/>
              </a:rPr>
              <a:t>27%</a:t>
            </a:r>
            <a:endParaRPr sz="1200">
              <a:latin typeface="Tahoma"/>
              <a:cs typeface="Tahoma"/>
            </a:endParaRPr>
          </a:p>
        </p:txBody>
      </p:sp>
      <p:sp>
        <p:nvSpPr>
          <p:cNvPr id="35" name="object 35"/>
          <p:cNvSpPr/>
          <p:nvPr/>
        </p:nvSpPr>
        <p:spPr>
          <a:xfrm>
            <a:off x="540004" y="2311819"/>
            <a:ext cx="252095" cy="323215"/>
          </a:xfrm>
          <a:custGeom>
            <a:avLst/>
            <a:gdLst/>
            <a:ahLst/>
            <a:cxnLst/>
            <a:rect l="l" t="t" r="r" b="b"/>
            <a:pathLst>
              <a:path w="252095" h="323214">
                <a:moveTo>
                  <a:pt x="252006" y="0"/>
                </a:moveTo>
                <a:lnTo>
                  <a:pt x="0" y="0"/>
                </a:lnTo>
                <a:lnTo>
                  <a:pt x="0" y="323126"/>
                </a:lnTo>
                <a:lnTo>
                  <a:pt x="252006" y="323126"/>
                </a:lnTo>
                <a:lnTo>
                  <a:pt x="252006" y="0"/>
                </a:lnTo>
                <a:close/>
              </a:path>
            </a:pathLst>
          </a:custGeom>
          <a:solidFill>
            <a:srgbClr val="0093A7"/>
          </a:solidFill>
        </p:spPr>
        <p:txBody>
          <a:bodyPr wrap="square" lIns="0" tIns="0" rIns="0" bIns="0" rtlCol="0"/>
          <a:lstStyle/>
          <a:p>
            <a:endParaRPr/>
          </a:p>
        </p:txBody>
      </p:sp>
      <p:sp>
        <p:nvSpPr>
          <p:cNvPr id="36" name="object 36"/>
          <p:cNvSpPr txBox="1"/>
          <p:nvPr/>
        </p:nvSpPr>
        <p:spPr>
          <a:xfrm>
            <a:off x="594803" y="2361731"/>
            <a:ext cx="139700" cy="224154"/>
          </a:xfrm>
          <a:prstGeom prst="rect">
            <a:avLst/>
          </a:prstGeom>
        </p:spPr>
        <p:txBody>
          <a:bodyPr vert="vert270" wrap="square" lIns="0" tIns="13335" rIns="0" bIns="0" rtlCol="0">
            <a:spAutoFit/>
          </a:bodyPr>
          <a:lstStyle/>
          <a:p>
            <a:pPr marL="12700">
              <a:lnSpc>
                <a:spcPct val="100000"/>
              </a:lnSpc>
              <a:spcBef>
                <a:spcPts val="105"/>
              </a:spcBef>
            </a:pPr>
            <a:r>
              <a:rPr sz="700" spc="-25" dirty="0">
                <a:solidFill>
                  <a:srgbClr val="FFFFFF"/>
                </a:solidFill>
                <a:latin typeface="Verdana"/>
                <a:cs typeface="Verdana"/>
              </a:rPr>
              <a:t>CFO</a:t>
            </a:r>
            <a:endParaRPr sz="700">
              <a:latin typeface="Verdana"/>
              <a:cs typeface="Verdana"/>
            </a:endParaRPr>
          </a:p>
        </p:txBody>
      </p:sp>
      <p:sp>
        <p:nvSpPr>
          <p:cNvPr id="37" name="object 37"/>
          <p:cNvSpPr txBox="1"/>
          <p:nvPr/>
        </p:nvSpPr>
        <p:spPr>
          <a:xfrm>
            <a:off x="791997" y="2311819"/>
            <a:ext cx="1370330" cy="323215"/>
          </a:xfrm>
          <a:prstGeom prst="rect">
            <a:avLst/>
          </a:prstGeom>
          <a:solidFill>
            <a:srgbClr val="005D77"/>
          </a:solidFill>
        </p:spPr>
        <p:txBody>
          <a:bodyPr vert="horz" wrap="square" lIns="0" tIns="62230" rIns="0" bIns="0" rtlCol="0">
            <a:spAutoFit/>
          </a:bodyPr>
          <a:lstStyle/>
          <a:p>
            <a:pPr marR="64135" algn="r">
              <a:lnSpc>
                <a:spcPct val="100000"/>
              </a:lnSpc>
              <a:spcBef>
                <a:spcPts val="490"/>
              </a:spcBef>
            </a:pPr>
            <a:r>
              <a:rPr sz="1200" spc="-25" dirty="0">
                <a:solidFill>
                  <a:srgbClr val="FFFFFF"/>
                </a:solidFill>
                <a:latin typeface="Tahoma"/>
                <a:cs typeface="Tahoma"/>
              </a:rPr>
              <a:t>17%</a:t>
            </a:r>
            <a:endParaRPr sz="1200">
              <a:latin typeface="Tahoma"/>
              <a:cs typeface="Tahoma"/>
            </a:endParaRPr>
          </a:p>
        </p:txBody>
      </p:sp>
      <p:sp>
        <p:nvSpPr>
          <p:cNvPr id="38" name="object 38"/>
          <p:cNvSpPr/>
          <p:nvPr/>
        </p:nvSpPr>
        <p:spPr>
          <a:xfrm>
            <a:off x="540004" y="2709989"/>
            <a:ext cx="252095" cy="322580"/>
          </a:xfrm>
          <a:custGeom>
            <a:avLst/>
            <a:gdLst/>
            <a:ahLst/>
            <a:cxnLst/>
            <a:rect l="l" t="t" r="r" b="b"/>
            <a:pathLst>
              <a:path w="252095" h="322580">
                <a:moveTo>
                  <a:pt x="252006" y="0"/>
                </a:moveTo>
                <a:lnTo>
                  <a:pt x="0" y="0"/>
                </a:lnTo>
                <a:lnTo>
                  <a:pt x="0" y="321957"/>
                </a:lnTo>
                <a:lnTo>
                  <a:pt x="252006" y="321957"/>
                </a:lnTo>
                <a:lnTo>
                  <a:pt x="252006" y="0"/>
                </a:lnTo>
                <a:close/>
              </a:path>
            </a:pathLst>
          </a:custGeom>
          <a:solidFill>
            <a:srgbClr val="0093A7"/>
          </a:solidFill>
        </p:spPr>
        <p:txBody>
          <a:bodyPr wrap="square" lIns="0" tIns="0" rIns="0" bIns="0" rtlCol="0"/>
          <a:lstStyle/>
          <a:p>
            <a:endParaRPr/>
          </a:p>
        </p:txBody>
      </p:sp>
      <p:sp>
        <p:nvSpPr>
          <p:cNvPr id="39" name="object 39"/>
          <p:cNvSpPr txBox="1"/>
          <p:nvPr/>
        </p:nvSpPr>
        <p:spPr>
          <a:xfrm>
            <a:off x="594803" y="2750791"/>
            <a:ext cx="139700" cy="240665"/>
          </a:xfrm>
          <a:prstGeom prst="rect">
            <a:avLst/>
          </a:prstGeom>
        </p:spPr>
        <p:txBody>
          <a:bodyPr vert="vert270" wrap="square" lIns="0" tIns="13335" rIns="0" bIns="0" rtlCol="0">
            <a:spAutoFit/>
          </a:bodyPr>
          <a:lstStyle/>
          <a:p>
            <a:pPr marL="12700">
              <a:lnSpc>
                <a:spcPct val="100000"/>
              </a:lnSpc>
              <a:spcBef>
                <a:spcPts val="105"/>
              </a:spcBef>
            </a:pPr>
            <a:r>
              <a:rPr sz="700" spc="-25" dirty="0">
                <a:solidFill>
                  <a:srgbClr val="FFFFFF"/>
                </a:solidFill>
                <a:latin typeface="Verdana"/>
                <a:cs typeface="Verdana"/>
              </a:rPr>
              <a:t>COO</a:t>
            </a:r>
            <a:endParaRPr sz="700">
              <a:latin typeface="Verdana"/>
              <a:cs typeface="Verdana"/>
            </a:endParaRPr>
          </a:p>
        </p:txBody>
      </p:sp>
      <p:sp>
        <p:nvSpPr>
          <p:cNvPr id="40" name="object 40"/>
          <p:cNvSpPr txBox="1"/>
          <p:nvPr/>
        </p:nvSpPr>
        <p:spPr>
          <a:xfrm>
            <a:off x="791997" y="2708668"/>
            <a:ext cx="564515" cy="322580"/>
          </a:xfrm>
          <a:prstGeom prst="rect">
            <a:avLst/>
          </a:prstGeom>
          <a:solidFill>
            <a:srgbClr val="005D77"/>
          </a:solidFill>
        </p:spPr>
        <p:txBody>
          <a:bodyPr vert="horz" wrap="square" lIns="0" tIns="63500" rIns="0" bIns="0" rtlCol="0">
            <a:spAutoFit/>
          </a:bodyPr>
          <a:lstStyle/>
          <a:p>
            <a:pPr marL="276860">
              <a:lnSpc>
                <a:spcPct val="100000"/>
              </a:lnSpc>
              <a:spcBef>
                <a:spcPts val="500"/>
              </a:spcBef>
            </a:pPr>
            <a:r>
              <a:rPr sz="1200" spc="-25" dirty="0">
                <a:solidFill>
                  <a:srgbClr val="FFFFFF"/>
                </a:solidFill>
                <a:latin typeface="Tahoma"/>
                <a:cs typeface="Tahoma"/>
              </a:rPr>
              <a:t>7%</a:t>
            </a:r>
            <a:endParaRPr sz="1200">
              <a:latin typeface="Tahoma"/>
              <a:cs typeface="Tahoma"/>
            </a:endParaRPr>
          </a:p>
        </p:txBody>
      </p:sp>
      <p:sp>
        <p:nvSpPr>
          <p:cNvPr id="41" name="object 41"/>
          <p:cNvSpPr/>
          <p:nvPr/>
        </p:nvSpPr>
        <p:spPr>
          <a:xfrm>
            <a:off x="540004" y="3102076"/>
            <a:ext cx="252095" cy="323215"/>
          </a:xfrm>
          <a:custGeom>
            <a:avLst/>
            <a:gdLst/>
            <a:ahLst/>
            <a:cxnLst/>
            <a:rect l="l" t="t" r="r" b="b"/>
            <a:pathLst>
              <a:path w="252095" h="323214">
                <a:moveTo>
                  <a:pt x="252006" y="0"/>
                </a:moveTo>
                <a:lnTo>
                  <a:pt x="0" y="0"/>
                </a:lnTo>
                <a:lnTo>
                  <a:pt x="0" y="323126"/>
                </a:lnTo>
                <a:lnTo>
                  <a:pt x="252006" y="323126"/>
                </a:lnTo>
                <a:lnTo>
                  <a:pt x="252006" y="0"/>
                </a:lnTo>
                <a:close/>
              </a:path>
            </a:pathLst>
          </a:custGeom>
          <a:solidFill>
            <a:srgbClr val="0093A7"/>
          </a:solidFill>
        </p:spPr>
        <p:txBody>
          <a:bodyPr wrap="square" lIns="0" tIns="0" rIns="0" bIns="0" rtlCol="0"/>
          <a:lstStyle/>
          <a:p>
            <a:endParaRPr/>
          </a:p>
        </p:txBody>
      </p:sp>
      <p:sp>
        <p:nvSpPr>
          <p:cNvPr id="42" name="object 42"/>
          <p:cNvSpPr txBox="1"/>
          <p:nvPr/>
        </p:nvSpPr>
        <p:spPr>
          <a:xfrm>
            <a:off x="594803" y="3156617"/>
            <a:ext cx="139700" cy="217804"/>
          </a:xfrm>
          <a:prstGeom prst="rect">
            <a:avLst/>
          </a:prstGeom>
        </p:spPr>
        <p:txBody>
          <a:bodyPr vert="vert270" wrap="square" lIns="0" tIns="13335" rIns="0" bIns="0" rtlCol="0">
            <a:spAutoFit/>
          </a:bodyPr>
          <a:lstStyle/>
          <a:p>
            <a:pPr marL="12700">
              <a:lnSpc>
                <a:spcPct val="100000"/>
              </a:lnSpc>
              <a:spcBef>
                <a:spcPts val="105"/>
              </a:spcBef>
            </a:pPr>
            <a:r>
              <a:rPr sz="700" spc="-25" dirty="0">
                <a:solidFill>
                  <a:srgbClr val="FFFFFF"/>
                </a:solidFill>
                <a:latin typeface="Verdana"/>
                <a:cs typeface="Verdana"/>
              </a:rPr>
              <a:t>CTO</a:t>
            </a:r>
            <a:endParaRPr sz="700">
              <a:latin typeface="Verdana"/>
              <a:cs typeface="Verdana"/>
            </a:endParaRPr>
          </a:p>
        </p:txBody>
      </p:sp>
      <p:sp>
        <p:nvSpPr>
          <p:cNvPr id="43" name="object 43"/>
          <p:cNvSpPr txBox="1"/>
          <p:nvPr/>
        </p:nvSpPr>
        <p:spPr>
          <a:xfrm>
            <a:off x="791997" y="3102076"/>
            <a:ext cx="1129030" cy="323215"/>
          </a:xfrm>
          <a:prstGeom prst="rect">
            <a:avLst/>
          </a:prstGeom>
          <a:solidFill>
            <a:srgbClr val="005D77"/>
          </a:solidFill>
        </p:spPr>
        <p:txBody>
          <a:bodyPr vert="horz" wrap="square" lIns="0" tIns="62230" rIns="0" bIns="0" rtlCol="0">
            <a:spAutoFit/>
          </a:bodyPr>
          <a:lstStyle/>
          <a:p>
            <a:pPr marR="64135" algn="r">
              <a:lnSpc>
                <a:spcPct val="100000"/>
              </a:lnSpc>
              <a:spcBef>
                <a:spcPts val="490"/>
              </a:spcBef>
            </a:pPr>
            <a:r>
              <a:rPr sz="1200" spc="-25" dirty="0">
                <a:solidFill>
                  <a:srgbClr val="FFFFFF"/>
                </a:solidFill>
                <a:latin typeface="Tahoma"/>
                <a:cs typeface="Tahoma"/>
              </a:rPr>
              <a:t>14%</a:t>
            </a:r>
            <a:endParaRPr sz="1200">
              <a:latin typeface="Tahoma"/>
              <a:cs typeface="Tahoma"/>
            </a:endParaRPr>
          </a:p>
        </p:txBody>
      </p:sp>
      <p:sp>
        <p:nvSpPr>
          <p:cNvPr id="44" name="object 44"/>
          <p:cNvSpPr txBox="1"/>
          <p:nvPr/>
        </p:nvSpPr>
        <p:spPr>
          <a:xfrm>
            <a:off x="3857299" y="3555687"/>
            <a:ext cx="294005" cy="238760"/>
          </a:xfrm>
          <a:prstGeom prst="rect">
            <a:avLst/>
          </a:prstGeom>
        </p:spPr>
        <p:txBody>
          <a:bodyPr vert="horz" wrap="square" lIns="0" tIns="12700" rIns="0" bIns="0" rtlCol="0">
            <a:spAutoFit/>
          </a:bodyPr>
          <a:lstStyle/>
          <a:p>
            <a:pPr marL="12700">
              <a:lnSpc>
                <a:spcPct val="100000"/>
              </a:lnSpc>
              <a:spcBef>
                <a:spcPts val="100"/>
              </a:spcBef>
            </a:pPr>
            <a:r>
              <a:rPr sz="700" spc="40" dirty="0">
                <a:solidFill>
                  <a:srgbClr val="414042"/>
                </a:solidFill>
                <a:latin typeface="Tahoma"/>
                <a:cs typeface="Tahoma"/>
              </a:rPr>
              <a:t>Under</a:t>
            </a:r>
            <a:endParaRPr sz="700">
              <a:latin typeface="Tahoma"/>
              <a:cs typeface="Tahoma"/>
            </a:endParaRPr>
          </a:p>
          <a:p>
            <a:pPr marL="12700">
              <a:lnSpc>
                <a:spcPct val="100000"/>
              </a:lnSpc>
            </a:pPr>
            <a:r>
              <a:rPr sz="700" spc="-20" dirty="0">
                <a:solidFill>
                  <a:srgbClr val="414042"/>
                </a:solidFill>
                <a:latin typeface="Tahoma"/>
                <a:cs typeface="Tahoma"/>
              </a:rPr>
              <a:t>$25m</a:t>
            </a:r>
            <a:endParaRPr sz="700">
              <a:latin typeface="Tahoma"/>
              <a:cs typeface="Tahoma"/>
            </a:endParaRPr>
          </a:p>
        </p:txBody>
      </p:sp>
      <p:sp>
        <p:nvSpPr>
          <p:cNvPr id="45" name="object 45"/>
          <p:cNvSpPr txBox="1"/>
          <p:nvPr/>
        </p:nvSpPr>
        <p:spPr>
          <a:xfrm>
            <a:off x="4394300" y="3555687"/>
            <a:ext cx="309245" cy="238760"/>
          </a:xfrm>
          <a:prstGeom prst="rect">
            <a:avLst/>
          </a:prstGeom>
        </p:spPr>
        <p:txBody>
          <a:bodyPr vert="horz" wrap="square" lIns="0" tIns="12700" rIns="0" bIns="0" rtlCol="0">
            <a:spAutoFit/>
          </a:bodyPr>
          <a:lstStyle/>
          <a:p>
            <a:pPr marL="12700">
              <a:lnSpc>
                <a:spcPct val="100000"/>
              </a:lnSpc>
              <a:spcBef>
                <a:spcPts val="100"/>
              </a:spcBef>
            </a:pPr>
            <a:r>
              <a:rPr sz="700" spc="-10" dirty="0">
                <a:solidFill>
                  <a:srgbClr val="414042"/>
                </a:solidFill>
                <a:latin typeface="Tahoma"/>
                <a:cs typeface="Tahoma"/>
              </a:rPr>
              <a:t>$25m-</a:t>
            </a:r>
            <a:endParaRPr sz="700">
              <a:latin typeface="Tahoma"/>
              <a:cs typeface="Tahoma"/>
            </a:endParaRPr>
          </a:p>
          <a:p>
            <a:pPr marL="12700">
              <a:lnSpc>
                <a:spcPct val="100000"/>
              </a:lnSpc>
            </a:pPr>
            <a:r>
              <a:rPr sz="700" spc="40" dirty="0">
                <a:solidFill>
                  <a:srgbClr val="414042"/>
                </a:solidFill>
                <a:latin typeface="Tahoma"/>
                <a:cs typeface="Tahoma"/>
              </a:rPr>
              <a:t>$49m</a:t>
            </a:r>
            <a:endParaRPr sz="700">
              <a:latin typeface="Tahoma"/>
              <a:cs typeface="Tahoma"/>
            </a:endParaRPr>
          </a:p>
        </p:txBody>
      </p:sp>
      <p:sp>
        <p:nvSpPr>
          <p:cNvPr id="46" name="object 46"/>
          <p:cNvSpPr txBox="1"/>
          <p:nvPr/>
        </p:nvSpPr>
        <p:spPr>
          <a:xfrm>
            <a:off x="4931300" y="3555687"/>
            <a:ext cx="319405" cy="238760"/>
          </a:xfrm>
          <a:prstGeom prst="rect">
            <a:avLst/>
          </a:prstGeom>
        </p:spPr>
        <p:txBody>
          <a:bodyPr vert="horz" wrap="square" lIns="0" tIns="12700" rIns="0" bIns="0" rtlCol="0">
            <a:spAutoFit/>
          </a:bodyPr>
          <a:lstStyle/>
          <a:p>
            <a:pPr marL="12700">
              <a:lnSpc>
                <a:spcPct val="100000"/>
              </a:lnSpc>
              <a:spcBef>
                <a:spcPts val="100"/>
              </a:spcBef>
            </a:pPr>
            <a:r>
              <a:rPr sz="700" spc="50" dirty="0">
                <a:solidFill>
                  <a:srgbClr val="414042"/>
                </a:solidFill>
                <a:latin typeface="Tahoma"/>
                <a:cs typeface="Tahoma"/>
              </a:rPr>
              <a:t>$50m-</a:t>
            </a:r>
            <a:endParaRPr sz="700">
              <a:latin typeface="Tahoma"/>
              <a:cs typeface="Tahoma"/>
            </a:endParaRPr>
          </a:p>
          <a:p>
            <a:pPr marL="12700">
              <a:lnSpc>
                <a:spcPct val="100000"/>
              </a:lnSpc>
            </a:pPr>
            <a:r>
              <a:rPr sz="700" spc="40" dirty="0">
                <a:solidFill>
                  <a:srgbClr val="414042"/>
                </a:solidFill>
                <a:latin typeface="Tahoma"/>
                <a:cs typeface="Tahoma"/>
              </a:rPr>
              <a:t>$99m</a:t>
            </a:r>
            <a:endParaRPr sz="700">
              <a:latin typeface="Tahoma"/>
              <a:cs typeface="Tahoma"/>
            </a:endParaRPr>
          </a:p>
        </p:txBody>
      </p:sp>
      <p:sp>
        <p:nvSpPr>
          <p:cNvPr id="47" name="object 47"/>
          <p:cNvSpPr txBox="1"/>
          <p:nvPr/>
        </p:nvSpPr>
        <p:spPr>
          <a:xfrm>
            <a:off x="5468299" y="3555687"/>
            <a:ext cx="358775" cy="238760"/>
          </a:xfrm>
          <a:prstGeom prst="rect">
            <a:avLst/>
          </a:prstGeom>
        </p:spPr>
        <p:txBody>
          <a:bodyPr vert="horz" wrap="square" lIns="0" tIns="12700" rIns="0" bIns="0" rtlCol="0">
            <a:spAutoFit/>
          </a:bodyPr>
          <a:lstStyle/>
          <a:p>
            <a:pPr marL="12700">
              <a:lnSpc>
                <a:spcPct val="100000"/>
              </a:lnSpc>
              <a:spcBef>
                <a:spcPts val="100"/>
              </a:spcBef>
            </a:pPr>
            <a:r>
              <a:rPr sz="700" spc="-10" dirty="0">
                <a:solidFill>
                  <a:srgbClr val="414042"/>
                </a:solidFill>
                <a:latin typeface="Tahoma"/>
                <a:cs typeface="Tahoma"/>
              </a:rPr>
              <a:t>$100m-</a:t>
            </a:r>
            <a:endParaRPr sz="700">
              <a:latin typeface="Tahoma"/>
              <a:cs typeface="Tahoma"/>
            </a:endParaRPr>
          </a:p>
          <a:p>
            <a:pPr marL="12700">
              <a:lnSpc>
                <a:spcPct val="100000"/>
              </a:lnSpc>
            </a:pPr>
            <a:r>
              <a:rPr sz="700" spc="40" dirty="0">
                <a:solidFill>
                  <a:srgbClr val="414042"/>
                </a:solidFill>
                <a:latin typeface="Tahoma"/>
                <a:cs typeface="Tahoma"/>
              </a:rPr>
              <a:t>$249m</a:t>
            </a:r>
            <a:endParaRPr sz="700">
              <a:latin typeface="Tahoma"/>
              <a:cs typeface="Tahoma"/>
            </a:endParaRPr>
          </a:p>
        </p:txBody>
      </p:sp>
      <p:sp>
        <p:nvSpPr>
          <p:cNvPr id="48" name="object 48"/>
          <p:cNvSpPr txBox="1"/>
          <p:nvPr/>
        </p:nvSpPr>
        <p:spPr>
          <a:xfrm>
            <a:off x="6005300" y="3555687"/>
            <a:ext cx="372110" cy="238760"/>
          </a:xfrm>
          <a:prstGeom prst="rect">
            <a:avLst/>
          </a:prstGeom>
        </p:spPr>
        <p:txBody>
          <a:bodyPr vert="horz" wrap="square" lIns="0" tIns="12700" rIns="0" bIns="0" rtlCol="0">
            <a:spAutoFit/>
          </a:bodyPr>
          <a:lstStyle/>
          <a:p>
            <a:pPr marL="12700">
              <a:lnSpc>
                <a:spcPct val="100000"/>
              </a:lnSpc>
              <a:spcBef>
                <a:spcPts val="100"/>
              </a:spcBef>
            </a:pPr>
            <a:r>
              <a:rPr sz="700" spc="45" dirty="0">
                <a:solidFill>
                  <a:srgbClr val="414042"/>
                </a:solidFill>
                <a:latin typeface="Tahoma"/>
                <a:cs typeface="Tahoma"/>
              </a:rPr>
              <a:t>$250m-</a:t>
            </a:r>
            <a:endParaRPr sz="700">
              <a:latin typeface="Tahoma"/>
              <a:cs typeface="Tahoma"/>
            </a:endParaRPr>
          </a:p>
          <a:p>
            <a:pPr marL="12700">
              <a:lnSpc>
                <a:spcPct val="100000"/>
              </a:lnSpc>
            </a:pPr>
            <a:r>
              <a:rPr sz="700" spc="50" dirty="0">
                <a:solidFill>
                  <a:srgbClr val="414042"/>
                </a:solidFill>
                <a:latin typeface="Tahoma"/>
                <a:cs typeface="Tahoma"/>
              </a:rPr>
              <a:t>$499m</a:t>
            </a:r>
            <a:endParaRPr sz="700">
              <a:latin typeface="Tahoma"/>
              <a:cs typeface="Tahoma"/>
            </a:endParaRPr>
          </a:p>
        </p:txBody>
      </p:sp>
      <p:sp>
        <p:nvSpPr>
          <p:cNvPr id="49" name="object 49"/>
          <p:cNvSpPr txBox="1"/>
          <p:nvPr/>
        </p:nvSpPr>
        <p:spPr>
          <a:xfrm>
            <a:off x="6542299" y="3555687"/>
            <a:ext cx="346710" cy="238760"/>
          </a:xfrm>
          <a:prstGeom prst="rect">
            <a:avLst/>
          </a:prstGeom>
        </p:spPr>
        <p:txBody>
          <a:bodyPr vert="horz" wrap="square" lIns="0" tIns="12700" rIns="0" bIns="0" rtlCol="0">
            <a:spAutoFit/>
          </a:bodyPr>
          <a:lstStyle/>
          <a:p>
            <a:pPr marL="12700">
              <a:lnSpc>
                <a:spcPct val="100000"/>
              </a:lnSpc>
              <a:spcBef>
                <a:spcPts val="100"/>
              </a:spcBef>
            </a:pPr>
            <a:r>
              <a:rPr sz="700" spc="-20" dirty="0">
                <a:solidFill>
                  <a:srgbClr val="414042"/>
                </a:solidFill>
                <a:latin typeface="Tahoma"/>
                <a:cs typeface="Tahoma"/>
              </a:rPr>
              <a:t>Over</a:t>
            </a:r>
            <a:endParaRPr sz="700">
              <a:latin typeface="Tahoma"/>
              <a:cs typeface="Tahoma"/>
            </a:endParaRPr>
          </a:p>
          <a:p>
            <a:pPr marL="12700">
              <a:lnSpc>
                <a:spcPct val="100000"/>
              </a:lnSpc>
            </a:pPr>
            <a:r>
              <a:rPr sz="700" spc="65" dirty="0">
                <a:solidFill>
                  <a:srgbClr val="414042"/>
                </a:solidFill>
                <a:latin typeface="Tahoma"/>
                <a:cs typeface="Tahoma"/>
              </a:rPr>
              <a:t>$500m</a:t>
            </a:r>
            <a:endParaRPr sz="700">
              <a:latin typeface="Tahoma"/>
              <a:cs typeface="Tahoma"/>
            </a:endParaRPr>
          </a:p>
        </p:txBody>
      </p:sp>
      <p:sp>
        <p:nvSpPr>
          <p:cNvPr id="50" name="object 50"/>
          <p:cNvSpPr/>
          <p:nvPr/>
        </p:nvSpPr>
        <p:spPr>
          <a:xfrm>
            <a:off x="3869999" y="3823510"/>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1" name="object 51"/>
          <p:cNvSpPr/>
          <p:nvPr/>
        </p:nvSpPr>
        <p:spPr>
          <a:xfrm>
            <a:off x="4407000" y="3823510"/>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2" name="object 52"/>
          <p:cNvSpPr/>
          <p:nvPr/>
        </p:nvSpPr>
        <p:spPr>
          <a:xfrm>
            <a:off x="4943999" y="3823510"/>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3" name="object 53"/>
          <p:cNvSpPr/>
          <p:nvPr/>
        </p:nvSpPr>
        <p:spPr>
          <a:xfrm>
            <a:off x="5480999" y="3823510"/>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4" name="object 54"/>
          <p:cNvSpPr/>
          <p:nvPr/>
        </p:nvSpPr>
        <p:spPr>
          <a:xfrm>
            <a:off x="6018000" y="3823510"/>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5" name="object 55"/>
          <p:cNvSpPr/>
          <p:nvPr/>
        </p:nvSpPr>
        <p:spPr>
          <a:xfrm>
            <a:off x="6554999" y="3823510"/>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6" name="object 56"/>
          <p:cNvSpPr/>
          <p:nvPr/>
        </p:nvSpPr>
        <p:spPr>
          <a:xfrm>
            <a:off x="3869999" y="3538678"/>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7" name="object 57"/>
          <p:cNvSpPr/>
          <p:nvPr/>
        </p:nvSpPr>
        <p:spPr>
          <a:xfrm>
            <a:off x="4407000" y="3538678"/>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8" name="object 58"/>
          <p:cNvSpPr/>
          <p:nvPr/>
        </p:nvSpPr>
        <p:spPr>
          <a:xfrm>
            <a:off x="4943999" y="3538678"/>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59" name="object 59"/>
          <p:cNvSpPr/>
          <p:nvPr/>
        </p:nvSpPr>
        <p:spPr>
          <a:xfrm>
            <a:off x="5480999" y="3538678"/>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60" name="object 60"/>
          <p:cNvSpPr/>
          <p:nvPr/>
        </p:nvSpPr>
        <p:spPr>
          <a:xfrm>
            <a:off x="6018000" y="3538678"/>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61" name="object 61"/>
          <p:cNvSpPr/>
          <p:nvPr/>
        </p:nvSpPr>
        <p:spPr>
          <a:xfrm>
            <a:off x="6554999" y="3538678"/>
            <a:ext cx="465455" cy="0"/>
          </a:xfrm>
          <a:custGeom>
            <a:avLst/>
            <a:gdLst/>
            <a:ahLst/>
            <a:cxnLst/>
            <a:rect l="l" t="t" r="r" b="b"/>
            <a:pathLst>
              <a:path w="465454">
                <a:moveTo>
                  <a:pt x="0" y="0"/>
                </a:moveTo>
                <a:lnTo>
                  <a:pt x="464997" y="0"/>
                </a:lnTo>
              </a:path>
            </a:pathLst>
          </a:custGeom>
          <a:ln w="6350">
            <a:solidFill>
              <a:srgbClr val="005D77"/>
            </a:solidFill>
          </a:ln>
        </p:spPr>
        <p:txBody>
          <a:bodyPr wrap="square" lIns="0" tIns="0" rIns="0" bIns="0" rtlCol="0"/>
          <a:lstStyle/>
          <a:p>
            <a:endParaRPr/>
          </a:p>
        </p:txBody>
      </p:sp>
      <p:sp>
        <p:nvSpPr>
          <p:cNvPr id="62" name="object 62"/>
          <p:cNvSpPr/>
          <p:nvPr/>
        </p:nvSpPr>
        <p:spPr>
          <a:xfrm>
            <a:off x="2394000" y="5181625"/>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005D77"/>
          </a:solidFill>
        </p:spPr>
        <p:txBody>
          <a:bodyPr wrap="square" lIns="0" tIns="0" rIns="0" bIns="0" rtlCol="0"/>
          <a:lstStyle/>
          <a:p>
            <a:endParaRPr/>
          </a:p>
        </p:txBody>
      </p:sp>
      <p:sp>
        <p:nvSpPr>
          <p:cNvPr id="63" name="object 63"/>
          <p:cNvSpPr txBox="1"/>
          <p:nvPr/>
        </p:nvSpPr>
        <p:spPr>
          <a:xfrm>
            <a:off x="2489304" y="5152026"/>
            <a:ext cx="645160" cy="105157"/>
          </a:xfrm>
          <a:prstGeom prst="rect">
            <a:avLst/>
          </a:prstGeom>
        </p:spPr>
        <p:txBody>
          <a:bodyPr vert="horz" wrap="square" lIns="0" tIns="12700" rIns="0" bIns="0" rtlCol="0">
            <a:spAutoFit/>
          </a:bodyPr>
          <a:lstStyle/>
          <a:p>
            <a:pPr marL="12700">
              <a:lnSpc>
                <a:spcPct val="100000"/>
              </a:lnSpc>
              <a:spcBef>
                <a:spcPts val="100"/>
              </a:spcBef>
            </a:pPr>
            <a:r>
              <a:rPr lang="pt-BR" sz="600" dirty="0"/>
              <a:t>Privada</a:t>
            </a:r>
            <a:endParaRPr sz="600" dirty="0">
              <a:latin typeface="Tahoma"/>
              <a:cs typeface="Tahoma"/>
            </a:endParaRPr>
          </a:p>
        </p:txBody>
      </p:sp>
      <p:sp>
        <p:nvSpPr>
          <p:cNvPr id="64" name="object 64"/>
          <p:cNvSpPr/>
          <p:nvPr/>
        </p:nvSpPr>
        <p:spPr>
          <a:xfrm>
            <a:off x="2394000" y="5324309"/>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0093A7"/>
          </a:solidFill>
        </p:spPr>
        <p:txBody>
          <a:bodyPr wrap="square" lIns="0" tIns="0" rIns="0" bIns="0" rtlCol="0"/>
          <a:lstStyle/>
          <a:p>
            <a:endParaRPr/>
          </a:p>
        </p:txBody>
      </p:sp>
      <p:sp>
        <p:nvSpPr>
          <p:cNvPr id="65" name="object 65"/>
          <p:cNvSpPr txBox="1"/>
          <p:nvPr/>
        </p:nvSpPr>
        <p:spPr>
          <a:xfrm>
            <a:off x="2490558" y="5309052"/>
            <a:ext cx="907946" cy="396006"/>
          </a:xfrm>
          <a:prstGeom prst="rect">
            <a:avLst/>
          </a:prstGeom>
        </p:spPr>
        <p:txBody>
          <a:bodyPr vert="horz" wrap="square" lIns="0" tIns="12700" rIns="0" bIns="0" rtlCol="0">
            <a:spAutoFit/>
          </a:bodyPr>
          <a:lstStyle/>
          <a:p>
            <a:pPr marL="12700" marR="5080" algn="just">
              <a:lnSpc>
                <a:spcPct val="133700"/>
              </a:lnSpc>
              <a:spcBef>
                <a:spcPts val="100"/>
              </a:spcBef>
            </a:pPr>
            <a:r>
              <a:rPr lang="pt-BR" sz="600" dirty="0"/>
              <a:t>Familiar</a:t>
            </a:r>
            <a:r>
              <a:rPr sz="600" spc="45" dirty="0">
                <a:solidFill>
                  <a:srgbClr val="414042"/>
                </a:solidFill>
                <a:latin typeface="Tahoma"/>
                <a:cs typeface="Tahoma"/>
              </a:rPr>
              <a:t> </a:t>
            </a:r>
            <a:endParaRPr lang="pt-BR" sz="600" spc="45" dirty="0">
              <a:solidFill>
                <a:srgbClr val="414042"/>
              </a:solidFill>
              <a:latin typeface="Tahoma"/>
              <a:cs typeface="Tahoma"/>
            </a:endParaRPr>
          </a:p>
          <a:p>
            <a:pPr marL="12700" marR="5080" algn="just">
              <a:lnSpc>
                <a:spcPct val="133700"/>
              </a:lnSpc>
              <a:spcBef>
                <a:spcPts val="100"/>
              </a:spcBef>
            </a:pPr>
            <a:r>
              <a:rPr lang="pt-BR" sz="600" dirty="0"/>
              <a:t>De capital aberto </a:t>
            </a:r>
          </a:p>
          <a:p>
            <a:pPr marL="12700" marR="5080" algn="just">
              <a:lnSpc>
                <a:spcPct val="133700"/>
              </a:lnSpc>
              <a:spcBef>
                <a:spcPts val="100"/>
              </a:spcBef>
            </a:pPr>
            <a:r>
              <a:rPr lang="pt-BR" sz="600" dirty="0"/>
              <a:t>Sem fins lucrativos</a:t>
            </a:r>
            <a:endParaRPr sz="600" dirty="0">
              <a:latin typeface="Tahoma"/>
              <a:cs typeface="Tahoma"/>
            </a:endParaRPr>
          </a:p>
        </p:txBody>
      </p:sp>
      <p:sp>
        <p:nvSpPr>
          <p:cNvPr id="66" name="object 66"/>
          <p:cNvSpPr/>
          <p:nvPr/>
        </p:nvSpPr>
        <p:spPr>
          <a:xfrm>
            <a:off x="2394000" y="5466994"/>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FDB913"/>
          </a:solidFill>
        </p:spPr>
        <p:txBody>
          <a:bodyPr wrap="square" lIns="0" tIns="0" rIns="0" bIns="0" rtlCol="0"/>
          <a:lstStyle/>
          <a:p>
            <a:endParaRPr/>
          </a:p>
        </p:txBody>
      </p:sp>
      <p:sp>
        <p:nvSpPr>
          <p:cNvPr id="67" name="object 67"/>
          <p:cNvSpPr/>
          <p:nvPr/>
        </p:nvSpPr>
        <p:spPr>
          <a:xfrm>
            <a:off x="2394000" y="5609666"/>
            <a:ext cx="72390" cy="72390"/>
          </a:xfrm>
          <a:custGeom>
            <a:avLst/>
            <a:gdLst/>
            <a:ahLst/>
            <a:cxnLst/>
            <a:rect l="l" t="t" r="r" b="b"/>
            <a:pathLst>
              <a:path w="72389" h="72389">
                <a:moveTo>
                  <a:pt x="71996" y="0"/>
                </a:moveTo>
                <a:lnTo>
                  <a:pt x="0" y="0"/>
                </a:lnTo>
                <a:lnTo>
                  <a:pt x="0" y="71996"/>
                </a:lnTo>
                <a:lnTo>
                  <a:pt x="71996" y="71996"/>
                </a:lnTo>
                <a:lnTo>
                  <a:pt x="71996" y="0"/>
                </a:lnTo>
                <a:close/>
              </a:path>
            </a:pathLst>
          </a:custGeom>
          <a:solidFill>
            <a:srgbClr val="B78874"/>
          </a:solidFill>
        </p:spPr>
        <p:txBody>
          <a:bodyPr wrap="square" lIns="0" tIns="0" rIns="0" bIns="0" rtlCol="0"/>
          <a:lstStyle/>
          <a:p>
            <a:endParaRPr/>
          </a:p>
        </p:txBody>
      </p:sp>
      <p:sp>
        <p:nvSpPr>
          <p:cNvPr id="68" name="object 68"/>
          <p:cNvSpPr txBox="1"/>
          <p:nvPr/>
        </p:nvSpPr>
        <p:spPr>
          <a:xfrm>
            <a:off x="1955993" y="5361196"/>
            <a:ext cx="210820" cy="132080"/>
          </a:xfrm>
          <a:prstGeom prst="rect">
            <a:avLst/>
          </a:prstGeom>
        </p:spPr>
        <p:txBody>
          <a:bodyPr vert="horz" wrap="square" lIns="0" tIns="12700" rIns="0" bIns="0" rtlCol="0">
            <a:spAutoFit/>
          </a:bodyPr>
          <a:lstStyle/>
          <a:p>
            <a:pPr marL="12700">
              <a:lnSpc>
                <a:spcPct val="100000"/>
              </a:lnSpc>
              <a:spcBef>
                <a:spcPts val="100"/>
              </a:spcBef>
            </a:pPr>
            <a:r>
              <a:rPr sz="700" b="1" spc="-25" dirty="0">
                <a:solidFill>
                  <a:srgbClr val="FFFFFF"/>
                </a:solidFill>
                <a:latin typeface="Arial"/>
                <a:cs typeface="Arial"/>
              </a:rPr>
              <a:t>73%</a:t>
            </a:r>
            <a:endParaRPr sz="700">
              <a:latin typeface="Arial"/>
              <a:cs typeface="Arial"/>
            </a:endParaRPr>
          </a:p>
        </p:txBody>
      </p:sp>
      <p:sp>
        <p:nvSpPr>
          <p:cNvPr id="69" name="object 69"/>
          <p:cNvSpPr txBox="1"/>
          <p:nvPr/>
        </p:nvSpPr>
        <p:spPr>
          <a:xfrm>
            <a:off x="1231102" y="4672665"/>
            <a:ext cx="157480" cy="132080"/>
          </a:xfrm>
          <a:prstGeom prst="rect">
            <a:avLst/>
          </a:prstGeom>
        </p:spPr>
        <p:txBody>
          <a:bodyPr vert="horz" wrap="square" lIns="0" tIns="12700" rIns="0" bIns="0" rtlCol="0">
            <a:spAutoFit/>
          </a:bodyPr>
          <a:lstStyle/>
          <a:p>
            <a:pPr marL="12700">
              <a:lnSpc>
                <a:spcPct val="100000"/>
              </a:lnSpc>
              <a:spcBef>
                <a:spcPts val="100"/>
              </a:spcBef>
            </a:pPr>
            <a:r>
              <a:rPr sz="700" b="1" spc="-25" dirty="0">
                <a:solidFill>
                  <a:srgbClr val="FFFFFF"/>
                </a:solidFill>
                <a:latin typeface="Arial"/>
                <a:cs typeface="Arial"/>
              </a:rPr>
              <a:t>3%</a:t>
            </a:r>
            <a:endParaRPr sz="700">
              <a:latin typeface="Arial"/>
              <a:cs typeface="Arial"/>
            </a:endParaRPr>
          </a:p>
        </p:txBody>
      </p:sp>
      <p:sp>
        <p:nvSpPr>
          <p:cNvPr id="70" name="object 70"/>
          <p:cNvSpPr txBox="1"/>
          <p:nvPr/>
        </p:nvSpPr>
        <p:spPr>
          <a:xfrm>
            <a:off x="613691" y="5190685"/>
            <a:ext cx="194945" cy="132080"/>
          </a:xfrm>
          <a:prstGeom prst="rect">
            <a:avLst/>
          </a:prstGeom>
        </p:spPr>
        <p:txBody>
          <a:bodyPr vert="horz" wrap="square" lIns="0" tIns="12700" rIns="0" bIns="0" rtlCol="0">
            <a:spAutoFit/>
          </a:bodyPr>
          <a:lstStyle/>
          <a:p>
            <a:pPr marL="12700">
              <a:lnSpc>
                <a:spcPct val="100000"/>
              </a:lnSpc>
              <a:spcBef>
                <a:spcPts val="100"/>
              </a:spcBef>
            </a:pPr>
            <a:r>
              <a:rPr sz="700" b="1" spc="-25" dirty="0">
                <a:solidFill>
                  <a:srgbClr val="FFFFFF"/>
                </a:solidFill>
                <a:latin typeface="Arial"/>
                <a:cs typeface="Arial"/>
              </a:rPr>
              <a:t>12%</a:t>
            </a:r>
            <a:endParaRPr sz="700">
              <a:latin typeface="Arial"/>
              <a:cs typeface="Arial"/>
            </a:endParaRPr>
          </a:p>
        </p:txBody>
      </p:sp>
      <p:sp>
        <p:nvSpPr>
          <p:cNvPr id="71" name="object 71"/>
          <p:cNvSpPr txBox="1"/>
          <p:nvPr/>
        </p:nvSpPr>
        <p:spPr>
          <a:xfrm>
            <a:off x="907773" y="4787791"/>
            <a:ext cx="194945" cy="132080"/>
          </a:xfrm>
          <a:prstGeom prst="rect">
            <a:avLst/>
          </a:prstGeom>
        </p:spPr>
        <p:txBody>
          <a:bodyPr vert="horz" wrap="square" lIns="0" tIns="12700" rIns="0" bIns="0" rtlCol="0">
            <a:spAutoFit/>
          </a:bodyPr>
          <a:lstStyle/>
          <a:p>
            <a:pPr marL="12700">
              <a:lnSpc>
                <a:spcPct val="100000"/>
              </a:lnSpc>
              <a:spcBef>
                <a:spcPts val="100"/>
              </a:spcBef>
            </a:pPr>
            <a:r>
              <a:rPr sz="700" b="1" spc="-25" dirty="0">
                <a:solidFill>
                  <a:srgbClr val="414042"/>
                </a:solidFill>
                <a:latin typeface="Arial"/>
                <a:cs typeface="Arial"/>
              </a:rPr>
              <a:t>12%</a:t>
            </a:r>
            <a:endParaRPr sz="700">
              <a:latin typeface="Arial"/>
              <a:cs typeface="Arial"/>
            </a:endParaRPr>
          </a:p>
        </p:txBody>
      </p:sp>
      <p:sp>
        <p:nvSpPr>
          <p:cNvPr id="72" name="object 72"/>
          <p:cNvSpPr/>
          <p:nvPr/>
        </p:nvSpPr>
        <p:spPr>
          <a:xfrm>
            <a:off x="4193998" y="4867212"/>
            <a:ext cx="432434" cy="432434"/>
          </a:xfrm>
          <a:custGeom>
            <a:avLst/>
            <a:gdLst/>
            <a:ahLst/>
            <a:cxnLst/>
            <a:rect l="l" t="t" r="r" b="b"/>
            <a:pathLst>
              <a:path w="432435" h="432435">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005D77"/>
          </a:solidFill>
        </p:spPr>
        <p:txBody>
          <a:bodyPr wrap="square" lIns="0" tIns="0" rIns="0" bIns="0" rtlCol="0"/>
          <a:lstStyle/>
          <a:p>
            <a:endParaRPr/>
          </a:p>
        </p:txBody>
      </p:sp>
      <p:sp>
        <p:nvSpPr>
          <p:cNvPr id="73" name="object 73"/>
          <p:cNvSpPr txBox="1"/>
          <p:nvPr/>
        </p:nvSpPr>
        <p:spPr>
          <a:xfrm>
            <a:off x="4243073" y="4971443"/>
            <a:ext cx="334010"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Tahoma"/>
                <a:cs typeface="Tahoma"/>
              </a:rPr>
              <a:t>23%</a:t>
            </a:r>
            <a:endParaRPr sz="1200">
              <a:latin typeface="Tahoma"/>
              <a:cs typeface="Tahoma"/>
            </a:endParaRPr>
          </a:p>
        </p:txBody>
      </p:sp>
      <p:sp>
        <p:nvSpPr>
          <p:cNvPr id="74" name="object 74"/>
          <p:cNvSpPr/>
          <p:nvPr/>
        </p:nvSpPr>
        <p:spPr>
          <a:xfrm>
            <a:off x="4636797" y="5506194"/>
            <a:ext cx="432434" cy="432434"/>
          </a:xfrm>
          <a:custGeom>
            <a:avLst/>
            <a:gdLst/>
            <a:ahLst/>
            <a:cxnLst/>
            <a:rect l="l" t="t" r="r" b="b"/>
            <a:pathLst>
              <a:path w="432435" h="432435">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BACAD3"/>
          </a:solidFill>
        </p:spPr>
        <p:txBody>
          <a:bodyPr wrap="square" lIns="0" tIns="0" rIns="0" bIns="0" rtlCol="0"/>
          <a:lstStyle/>
          <a:p>
            <a:endParaRPr/>
          </a:p>
        </p:txBody>
      </p:sp>
      <p:grpSp>
        <p:nvGrpSpPr>
          <p:cNvPr id="75" name="object 75"/>
          <p:cNvGrpSpPr/>
          <p:nvPr/>
        </p:nvGrpSpPr>
        <p:grpSpPr>
          <a:xfrm>
            <a:off x="5383798" y="4827600"/>
            <a:ext cx="760095" cy="799465"/>
            <a:chOff x="5383798" y="4827600"/>
            <a:chExt cx="760095" cy="799465"/>
          </a:xfrm>
        </p:grpSpPr>
        <p:sp>
          <p:nvSpPr>
            <p:cNvPr id="76" name="object 76"/>
            <p:cNvSpPr/>
            <p:nvPr/>
          </p:nvSpPr>
          <p:spPr>
            <a:xfrm>
              <a:off x="5383798" y="4827600"/>
              <a:ext cx="432434" cy="432434"/>
            </a:xfrm>
            <a:custGeom>
              <a:avLst/>
              <a:gdLst/>
              <a:ahLst/>
              <a:cxnLst/>
              <a:rect l="l" t="t" r="r" b="b"/>
              <a:pathLst>
                <a:path w="432435" h="432435">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0093A7"/>
            </a:solidFill>
          </p:spPr>
          <p:txBody>
            <a:bodyPr wrap="square" lIns="0" tIns="0" rIns="0" bIns="0" rtlCol="0"/>
            <a:lstStyle/>
            <a:p>
              <a:endParaRPr/>
            </a:p>
          </p:txBody>
        </p:sp>
        <p:sp>
          <p:nvSpPr>
            <p:cNvPr id="77" name="object 77"/>
            <p:cNvSpPr/>
            <p:nvPr/>
          </p:nvSpPr>
          <p:spPr>
            <a:xfrm>
              <a:off x="5711398" y="5194795"/>
              <a:ext cx="432434" cy="432434"/>
            </a:xfrm>
            <a:custGeom>
              <a:avLst/>
              <a:gdLst/>
              <a:ahLst/>
              <a:cxnLst/>
              <a:rect l="l" t="t" r="r" b="b"/>
              <a:pathLst>
                <a:path w="432435" h="432435">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B78874"/>
            </a:solidFill>
          </p:spPr>
          <p:txBody>
            <a:bodyPr wrap="square" lIns="0" tIns="0" rIns="0" bIns="0" rtlCol="0"/>
            <a:lstStyle/>
            <a:p>
              <a:endParaRPr/>
            </a:p>
          </p:txBody>
        </p:sp>
      </p:grpSp>
      <p:sp>
        <p:nvSpPr>
          <p:cNvPr id="78" name="object 78"/>
          <p:cNvSpPr/>
          <p:nvPr/>
        </p:nvSpPr>
        <p:spPr>
          <a:xfrm>
            <a:off x="6314397" y="5402324"/>
            <a:ext cx="432434" cy="432434"/>
          </a:xfrm>
          <a:custGeom>
            <a:avLst/>
            <a:gdLst/>
            <a:ahLst/>
            <a:cxnLst/>
            <a:rect l="l" t="t" r="r" b="b"/>
            <a:pathLst>
              <a:path w="432434" h="432435">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FDB913"/>
          </a:solidFill>
        </p:spPr>
        <p:txBody>
          <a:bodyPr wrap="square" lIns="0" tIns="0" rIns="0" bIns="0" rtlCol="0"/>
          <a:lstStyle/>
          <a:p>
            <a:endParaRPr/>
          </a:p>
        </p:txBody>
      </p:sp>
      <p:sp>
        <p:nvSpPr>
          <p:cNvPr id="79" name="object 79"/>
          <p:cNvSpPr txBox="1"/>
          <p:nvPr/>
        </p:nvSpPr>
        <p:spPr>
          <a:xfrm>
            <a:off x="5429825" y="4931843"/>
            <a:ext cx="340360"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Tahoma"/>
                <a:cs typeface="Tahoma"/>
              </a:rPr>
              <a:t>38%</a:t>
            </a:r>
            <a:endParaRPr sz="1200">
              <a:latin typeface="Tahoma"/>
              <a:cs typeface="Tahoma"/>
            </a:endParaRPr>
          </a:p>
        </p:txBody>
      </p:sp>
      <p:sp>
        <p:nvSpPr>
          <p:cNvPr id="80" name="object 80"/>
          <p:cNvSpPr txBox="1"/>
          <p:nvPr/>
        </p:nvSpPr>
        <p:spPr>
          <a:xfrm>
            <a:off x="5772268" y="5298975"/>
            <a:ext cx="310515" cy="208279"/>
          </a:xfrm>
          <a:prstGeom prst="rect">
            <a:avLst/>
          </a:prstGeom>
        </p:spPr>
        <p:txBody>
          <a:bodyPr vert="horz" wrap="square" lIns="0" tIns="12700" rIns="0" bIns="0" rtlCol="0">
            <a:spAutoFit/>
          </a:bodyPr>
          <a:lstStyle/>
          <a:p>
            <a:pPr marL="12700">
              <a:lnSpc>
                <a:spcPct val="100000"/>
              </a:lnSpc>
              <a:spcBef>
                <a:spcPts val="100"/>
              </a:spcBef>
            </a:pPr>
            <a:r>
              <a:rPr sz="1200" spc="-70" dirty="0">
                <a:solidFill>
                  <a:srgbClr val="FFFFFF"/>
                </a:solidFill>
                <a:latin typeface="Tahoma"/>
                <a:cs typeface="Tahoma"/>
              </a:rPr>
              <a:t>10%</a:t>
            </a:r>
            <a:endParaRPr sz="1200">
              <a:latin typeface="Tahoma"/>
              <a:cs typeface="Tahoma"/>
            </a:endParaRPr>
          </a:p>
        </p:txBody>
      </p:sp>
      <p:sp>
        <p:nvSpPr>
          <p:cNvPr id="81" name="object 81"/>
          <p:cNvSpPr txBox="1"/>
          <p:nvPr/>
        </p:nvSpPr>
        <p:spPr>
          <a:xfrm>
            <a:off x="4682939" y="5610443"/>
            <a:ext cx="782789" cy="584775"/>
          </a:xfrm>
          <a:prstGeom prst="rect">
            <a:avLst/>
          </a:prstGeom>
        </p:spPr>
        <p:txBody>
          <a:bodyPr vert="horz" wrap="square" lIns="0" tIns="12700" rIns="0" bIns="0" rtlCol="0">
            <a:spAutoFit/>
          </a:bodyPr>
          <a:lstStyle/>
          <a:p>
            <a:pPr marL="30480">
              <a:lnSpc>
                <a:spcPct val="100000"/>
              </a:lnSpc>
              <a:spcBef>
                <a:spcPts val="100"/>
              </a:spcBef>
            </a:pPr>
            <a:r>
              <a:rPr sz="1200" spc="-30" dirty="0">
                <a:solidFill>
                  <a:srgbClr val="FFFFFF"/>
                </a:solidFill>
                <a:latin typeface="Tahoma"/>
                <a:cs typeface="Tahoma"/>
              </a:rPr>
              <a:t>14%</a:t>
            </a:r>
            <a:endParaRPr sz="1200" dirty="0">
              <a:latin typeface="Tahoma"/>
              <a:cs typeface="Tahoma"/>
            </a:endParaRPr>
          </a:p>
          <a:p>
            <a:pPr marL="12700">
              <a:lnSpc>
                <a:spcPct val="100000"/>
              </a:lnSpc>
              <a:spcBef>
                <a:spcPts val="1115"/>
              </a:spcBef>
            </a:pPr>
            <a:r>
              <a:rPr lang="pt-BR" sz="800" b="1" dirty="0">
                <a:solidFill>
                  <a:srgbClr val="BACAD3"/>
                </a:solidFill>
              </a:rPr>
              <a:t>AMÉRICA LATINA</a:t>
            </a:r>
            <a:endParaRPr sz="700" b="1" dirty="0">
              <a:solidFill>
                <a:srgbClr val="BACAD3"/>
              </a:solidFill>
              <a:latin typeface="Arial"/>
              <a:cs typeface="Arial"/>
            </a:endParaRPr>
          </a:p>
        </p:txBody>
      </p:sp>
      <p:sp>
        <p:nvSpPr>
          <p:cNvPr id="82" name="object 82"/>
          <p:cNvSpPr txBox="1"/>
          <p:nvPr/>
        </p:nvSpPr>
        <p:spPr>
          <a:xfrm>
            <a:off x="6203840" y="5506543"/>
            <a:ext cx="653415" cy="584775"/>
          </a:xfrm>
          <a:prstGeom prst="rect">
            <a:avLst/>
          </a:prstGeom>
        </p:spPr>
        <p:txBody>
          <a:bodyPr vert="horz" wrap="square" lIns="0" tIns="12700" rIns="0" bIns="0" rtlCol="0">
            <a:spAutoFit/>
          </a:bodyPr>
          <a:lstStyle/>
          <a:p>
            <a:pPr algn="ctr">
              <a:lnSpc>
                <a:spcPct val="100000"/>
              </a:lnSpc>
              <a:spcBef>
                <a:spcPts val="100"/>
              </a:spcBef>
            </a:pPr>
            <a:r>
              <a:rPr sz="1200" spc="-25" dirty="0">
                <a:solidFill>
                  <a:srgbClr val="414042"/>
                </a:solidFill>
                <a:latin typeface="Tahoma"/>
                <a:cs typeface="Tahoma"/>
              </a:rPr>
              <a:t>16%</a:t>
            </a:r>
            <a:endParaRPr sz="1200" dirty="0">
              <a:latin typeface="Tahoma"/>
              <a:cs typeface="Tahoma"/>
            </a:endParaRPr>
          </a:p>
          <a:p>
            <a:pPr algn="ctr">
              <a:lnSpc>
                <a:spcPct val="100000"/>
              </a:lnSpc>
              <a:spcBef>
                <a:spcPts val="1115"/>
              </a:spcBef>
            </a:pPr>
            <a:r>
              <a:rPr lang="pt-BR" sz="800" b="1" dirty="0">
                <a:solidFill>
                  <a:srgbClr val="FFC000"/>
                </a:solidFill>
              </a:rPr>
              <a:t>ÁSIA-PACÍFICO</a:t>
            </a:r>
            <a:endParaRPr sz="700" b="1" dirty="0">
              <a:solidFill>
                <a:srgbClr val="FFC000"/>
              </a:solidFill>
              <a:latin typeface="Arial"/>
              <a:cs typeface="Arial"/>
            </a:endParaRPr>
          </a:p>
        </p:txBody>
      </p:sp>
      <p:sp>
        <p:nvSpPr>
          <p:cNvPr id="83" name="object 83"/>
          <p:cNvSpPr txBox="1"/>
          <p:nvPr/>
        </p:nvSpPr>
        <p:spPr>
          <a:xfrm>
            <a:off x="3997876" y="4685902"/>
            <a:ext cx="1252829" cy="135935"/>
          </a:xfrm>
          <a:prstGeom prst="rect">
            <a:avLst/>
          </a:prstGeom>
        </p:spPr>
        <p:txBody>
          <a:bodyPr vert="horz" wrap="square" lIns="0" tIns="12700" rIns="0" bIns="0" rtlCol="0">
            <a:spAutoFit/>
          </a:bodyPr>
          <a:lstStyle/>
          <a:p>
            <a:pPr marL="12700">
              <a:lnSpc>
                <a:spcPct val="100000"/>
              </a:lnSpc>
              <a:spcBef>
                <a:spcPts val="100"/>
              </a:spcBef>
            </a:pPr>
            <a:r>
              <a:rPr lang="pt-BR" sz="800" b="1" dirty="0">
                <a:solidFill>
                  <a:srgbClr val="005D77"/>
                </a:solidFill>
              </a:rPr>
              <a:t>AMÉRICA DO NORTE</a:t>
            </a:r>
            <a:endParaRPr sz="700" b="1" dirty="0">
              <a:solidFill>
                <a:srgbClr val="005D77"/>
              </a:solidFill>
              <a:latin typeface="Arial"/>
              <a:cs typeface="Arial"/>
            </a:endParaRPr>
          </a:p>
        </p:txBody>
      </p:sp>
      <p:sp>
        <p:nvSpPr>
          <p:cNvPr id="84" name="object 84"/>
          <p:cNvSpPr txBox="1"/>
          <p:nvPr/>
        </p:nvSpPr>
        <p:spPr>
          <a:xfrm>
            <a:off x="5033294" y="5287006"/>
            <a:ext cx="652672" cy="382156"/>
          </a:xfrm>
          <a:prstGeom prst="rect">
            <a:avLst/>
          </a:prstGeom>
        </p:spPr>
        <p:txBody>
          <a:bodyPr vert="horz" wrap="square" lIns="0" tIns="12700" rIns="0" bIns="0" rtlCol="0">
            <a:spAutoFit/>
          </a:bodyPr>
          <a:lstStyle/>
          <a:p>
            <a:pPr marL="12700" marR="5080" indent="223520" algn="r">
              <a:lnSpc>
                <a:spcPct val="100000"/>
              </a:lnSpc>
              <a:spcBef>
                <a:spcPts val="100"/>
              </a:spcBef>
            </a:pPr>
            <a:r>
              <a:rPr lang="pt-BR" sz="800" b="1" dirty="0">
                <a:solidFill>
                  <a:srgbClr val="B78874"/>
                </a:solidFill>
              </a:rPr>
              <a:t>ÁFRICA / ORIENTE MÉDIO</a:t>
            </a:r>
            <a:endParaRPr sz="700" b="1" dirty="0">
              <a:solidFill>
                <a:srgbClr val="B78874"/>
              </a:solidFill>
              <a:latin typeface="Arial"/>
              <a:cs typeface="Arial"/>
            </a:endParaRPr>
          </a:p>
        </p:txBody>
      </p:sp>
      <p:sp>
        <p:nvSpPr>
          <p:cNvPr id="85" name="object 85"/>
          <p:cNvSpPr txBox="1"/>
          <p:nvPr/>
        </p:nvSpPr>
        <p:spPr>
          <a:xfrm>
            <a:off x="5839083" y="4973189"/>
            <a:ext cx="784458" cy="135935"/>
          </a:xfrm>
          <a:prstGeom prst="rect">
            <a:avLst/>
          </a:prstGeom>
        </p:spPr>
        <p:txBody>
          <a:bodyPr vert="horz" wrap="square" lIns="0" tIns="12700" rIns="0" bIns="0" rtlCol="0">
            <a:spAutoFit/>
          </a:bodyPr>
          <a:lstStyle/>
          <a:p>
            <a:pPr marL="12700">
              <a:lnSpc>
                <a:spcPct val="100000"/>
              </a:lnSpc>
              <a:spcBef>
                <a:spcPts val="100"/>
              </a:spcBef>
            </a:pPr>
            <a:r>
              <a:rPr lang="pt-BR" sz="800" b="1" dirty="0">
                <a:solidFill>
                  <a:srgbClr val="0093A7"/>
                </a:solidFill>
              </a:rPr>
              <a:t>EUROPA</a:t>
            </a:r>
            <a:endParaRPr sz="700" b="1" dirty="0">
              <a:solidFill>
                <a:srgbClr val="0093A7"/>
              </a:solidFill>
              <a:latin typeface="Arial"/>
              <a:cs typeface="Arial"/>
            </a:endParaRPr>
          </a:p>
        </p:txBody>
      </p:sp>
      <p:sp>
        <p:nvSpPr>
          <p:cNvPr id="86" name="object 86"/>
          <p:cNvSpPr/>
          <p:nvPr/>
        </p:nvSpPr>
        <p:spPr>
          <a:xfrm>
            <a:off x="837205" y="4891651"/>
            <a:ext cx="1080135" cy="1080135"/>
          </a:xfrm>
          <a:custGeom>
            <a:avLst/>
            <a:gdLst/>
            <a:ahLst/>
            <a:cxnLst/>
            <a:rect l="l" t="t" r="r" b="b"/>
            <a:pathLst>
              <a:path w="1080135" h="1080135">
                <a:moveTo>
                  <a:pt x="540004" y="0"/>
                </a:moveTo>
                <a:lnTo>
                  <a:pt x="490852" y="2206"/>
                </a:lnTo>
                <a:lnTo>
                  <a:pt x="442938" y="8699"/>
                </a:lnTo>
                <a:lnTo>
                  <a:pt x="396450" y="19288"/>
                </a:lnTo>
                <a:lnTo>
                  <a:pt x="351579" y="33782"/>
                </a:lnTo>
                <a:lnTo>
                  <a:pt x="308517" y="51991"/>
                </a:lnTo>
                <a:lnTo>
                  <a:pt x="267454" y="73723"/>
                </a:lnTo>
                <a:lnTo>
                  <a:pt x="228580" y="98789"/>
                </a:lnTo>
                <a:lnTo>
                  <a:pt x="192087" y="126997"/>
                </a:lnTo>
                <a:lnTo>
                  <a:pt x="158164" y="158157"/>
                </a:lnTo>
                <a:lnTo>
                  <a:pt x="127002" y="192079"/>
                </a:lnTo>
                <a:lnTo>
                  <a:pt x="98793" y="228572"/>
                </a:lnTo>
                <a:lnTo>
                  <a:pt x="73726" y="267445"/>
                </a:lnTo>
                <a:lnTo>
                  <a:pt x="51993" y="308507"/>
                </a:lnTo>
                <a:lnTo>
                  <a:pt x="33784" y="351568"/>
                </a:lnTo>
                <a:lnTo>
                  <a:pt x="19289" y="396438"/>
                </a:lnTo>
                <a:lnTo>
                  <a:pt x="8700" y="442925"/>
                </a:lnTo>
                <a:lnTo>
                  <a:pt x="2206" y="490840"/>
                </a:lnTo>
                <a:lnTo>
                  <a:pt x="0" y="539991"/>
                </a:lnTo>
                <a:lnTo>
                  <a:pt x="2206" y="589142"/>
                </a:lnTo>
                <a:lnTo>
                  <a:pt x="8700" y="637057"/>
                </a:lnTo>
                <a:lnTo>
                  <a:pt x="19289" y="683545"/>
                </a:lnTo>
                <a:lnTo>
                  <a:pt x="33784" y="728415"/>
                </a:lnTo>
                <a:lnTo>
                  <a:pt x="51993" y="771477"/>
                </a:lnTo>
                <a:lnTo>
                  <a:pt x="73726" y="812540"/>
                </a:lnTo>
                <a:lnTo>
                  <a:pt x="98793" y="851414"/>
                </a:lnTo>
                <a:lnTo>
                  <a:pt x="127002" y="887908"/>
                </a:lnTo>
                <a:lnTo>
                  <a:pt x="158164" y="921831"/>
                </a:lnTo>
                <a:lnTo>
                  <a:pt x="192087" y="952992"/>
                </a:lnTo>
                <a:lnTo>
                  <a:pt x="228580" y="981201"/>
                </a:lnTo>
                <a:lnTo>
                  <a:pt x="267454" y="1006268"/>
                </a:lnTo>
                <a:lnTo>
                  <a:pt x="308517" y="1028001"/>
                </a:lnTo>
                <a:lnTo>
                  <a:pt x="351579" y="1046211"/>
                </a:lnTo>
                <a:lnTo>
                  <a:pt x="396450" y="1060705"/>
                </a:lnTo>
                <a:lnTo>
                  <a:pt x="442938" y="1071295"/>
                </a:lnTo>
                <a:lnTo>
                  <a:pt x="490852" y="1077788"/>
                </a:lnTo>
                <a:lnTo>
                  <a:pt x="540004" y="1079995"/>
                </a:lnTo>
                <a:lnTo>
                  <a:pt x="589155" y="1077788"/>
                </a:lnTo>
                <a:lnTo>
                  <a:pt x="637069" y="1071295"/>
                </a:lnTo>
                <a:lnTo>
                  <a:pt x="683557" y="1060705"/>
                </a:lnTo>
                <a:lnTo>
                  <a:pt x="728428" y="1046211"/>
                </a:lnTo>
                <a:lnTo>
                  <a:pt x="771490" y="1028001"/>
                </a:lnTo>
                <a:lnTo>
                  <a:pt x="812553" y="1006268"/>
                </a:lnTo>
                <a:lnTo>
                  <a:pt x="851427" y="981201"/>
                </a:lnTo>
                <a:lnTo>
                  <a:pt x="887920" y="952992"/>
                </a:lnTo>
                <a:lnTo>
                  <a:pt x="921843" y="921831"/>
                </a:lnTo>
                <a:lnTo>
                  <a:pt x="953005" y="887908"/>
                </a:lnTo>
                <a:lnTo>
                  <a:pt x="981214" y="851414"/>
                </a:lnTo>
                <a:lnTo>
                  <a:pt x="1006281" y="812540"/>
                </a:lnTo>
                <a:lnTo>
                  <a:pt x="1028014" y="771477"/>
                </a:lnTo>
                <a:lnTo>
                  <a:pt x="1046223" y="728415"/>
                </a:lnTo>
                <a:lnTo>
                  <a:pt x="1060718" y="683545"/>
                </a:lnTo>
                <a:lnTo>
                  <a:pt x="1071307" y="637057"/>
                </a:lnTo>
                <a:lnTo>
                  <a:pt x="1077801" y="589142"/>
                </a:lnTo>
                <a:lnTo>
                  <a:pt x="1080008" y="539991"/>
                </a:lnTo>
                <a:lnTo>
                  <a:pt x="1077801" y="490840"/>
                </a:lnTo>
                <a:lnTo>
                  <a:pt x="1071307" y="442925"/>
                </a:lnTo>
                <a:lnTo>
                  <a:pt x="1060718" y="396438"/>
                </a:lnTo>
                <a:lnTo>
                  <a:pt x="1046223" y="351568"/>
                </a:lnTo>
                <a:lnTo>
                  <a:pt x="1028014" y="308507"/>
                </a:lnTo>
                <a:lnTo>
                  <a:pt x="1006281" y="267445"/>
                </a:lnTo>
                <a:lnTo>
                  <a:pt x="981214" y="228572"/>
                </a:lnTo>
                <a:lnTo>
                  <a:pt x="953005" y="192079"/>
                </a:lnTo>
                <a:lnTo>
                  <a:pt x="921843" y="158157"/>
                </a:lnTo>
                <a:lnTo>
                  <a:pt x="887920" y="126997"/>
                </a:lnTo>
                <a:lnTo>
                  <a:pt x="851427" y="98789"/>
                </a:lnTo>
                <a:lnTo>
                  <a:pt x="812553" y="73723"/>
                </a:lnTo>
                <a:lnTo>
                  <a:pt x="771490" y="51991"/>
                </a:lnTo>
                <a:lnTo>
                  <a:pt x="728428" y="33782"/>
                </a:lnTo>
                <a:lnTo>
                  <a:pt x="683557" y="19288"/>
                </a:lnTo>
                <a:lnTo>
                  <a:pt x="637069" y="8699"/>
                </a:lnTo>
                <a:lnTo>
                  <a:pt x="589155" y="2206"/>
                </a:lnTo>
                <a:lnTo>
                  <a:pt x="540004" y="0"/>
                </a:lnTo>
                <a:close/>
              </a:path>
            </a:pathLst>
          </a:custGeom>
          <a:solidFill>
            <a:srgbClr val="FFFFFF"/>
          </a:solidFill>
        </p:spPr>
        <p:txBody>
          <a:bodyPr wrap="square" lIns="0" tIns="0" rIns="0" bIns="0" rtlCol="0"/>
          <a:lstStyle/>
          <a:p>
            <a:endParaRPr/>
          </a:p>
        </p:txBody>
      </p:sp>
      <p:sp>
        <p:nvSpPr>
          <p:cNvPr id="87" name="object 87"/>
          <p:cNvSpPr txBox="1"/>
          <p:nvPr/>
        </p:nvSpPr>
        <p:spPr>
          <a:xfrm>
            <a:off x="4406718" y="6965439"/>
            <a:ext cx="219075" cy="132080"/>
          </a:xfrm>
          <a:prstGeom prst="rect">
            <a:avLst/>
          </a:prstGeom>
        </p:spPr>
        <p:txBody>
          <a:bodyPr vert="horz" wrap="square" lIns="0" tIns="12700" rIns="0" bIns="0" rtlCol="0">
            <a:spAutoFit/>
          </a:bodyPr>
          <a:lstStyle/>
          <a:p>
            <a:pPr marL="12700">
              <a:lnSpc>
                <a:spcPct val="100000"/>
              </a:lnSpc>
              <a:spcBef>
                <a:spcPts val="100"/>
              </a:spcBef>
            </a:pPr>
            <a:r>
              <a:rPr sz="700" spc="-45" dirty="0">
                <a:solidFill>
                  <a:srgbClr val="414042"/>
                </a:solidFill>
                <a:latin typeface="Tahoma"/>
                <a:cs typeface="Tahoma"/>
              </a:rPr>
              <a:t>1-</a:t>
            </a:r>
            <a:r>
              <a:rPr sz="700" spc="-40" dirty="0">
                <a:solidFill>
                  <a:srgbClr val="414042"/>
                </a:solidFill>
                <a:latin typeface="Tahoma"/>
                <a:cs typeface="Tahoma"/>
              </a:rPr>
              <a:t>5%</a:t>
            </a:r>
            <a:endParaRPr sz="700">
              <a:latin typeface="Tahoma"/>
              <a:cs typeface="Tahoma"/>
            </a:endParaRPr>
          </a:p>
        </p:txBody>
      </p:sp>
      <p:sp>
        <p:nvSpPr>
          <p:cNvPr id="88" name="object 88"/>
          <p:cNvSpPr txBox="1"/>
          <p:nvPr/>
        </p:nvSpPr>
        <p:spPr>
          <a:xfrm>
            <a:off x="4342977" y="7198890"/>
            <a:ext cx="282575"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14042"/>
                </a:solidFill>
                <a:latin typeface="Tahoma"/>
                <a:cs typeface="Tahoma"/>
              </a:rPr>
              <a:t>6-</a:t>
            </a:r>
            <a:r>
              <a:rPr sz="700" spc="-40" dirty="0">
                <a:solidFill>
                  <a:srgbClr val="414042"/>
                </a:solidFill>
                <a:latin typeface="Tahoma"/>
                <a:cs typeface="Tahoma"/>
              </a:rPr>
              <a:t>10%</a:t>
            </a:r>
            <a:endParaRPr sz="700">
              <a:latin typeface="Tahoma"/>
              <a:cs typeface="Tahoma"/>
            </a:endParaRPr>
          </a:p>
        </p:txBody>
      </p:sp>
      <p:sp>
        <p:nvSpPr>
          <p:cNvPr id="89" name="object 89"/>
          <p:cNvSpPr txBox="1"/>
          <p:nvPr/>
        </p:nvSpPr>
        <p:spPr>
          <a:xfrm>
            <a:off x="4299593" y="8366325"/>
            <a:ext cx="325755" cy="132080"/>
          </a:xfrm>
          <a:prstGeom prst="rect">
            <a:avLst/>
          </a:prstGeom>
        </p:spPr>
        <p:txBody>
          <a:bodyPr vert="horz" wrap="square" lIns="0" tIns="12700" rIns="0" bIns="0" rtlCol="0">
            <a:spAutoFit/>
          </a:bodyPr>
          <a:lstStyle/>
          <a:p>
            <a:pPr marL="12700">
              <a:lnSpc>
                <a:spcPct val="100000"/>
              </a:lnSpc>
              <a:spcBef>
                <a:spcPts val="100"/>
              </a:spcBef>
            </a:pPr>
            <a:r>
              <a:rPr sz="700" spc="-40" dirty="0">
                <a:solidFill>
                  <a:srgbClr val="414042"/>
                </a:solidFill>
                <a:latin typeface="Tahoma"/>
                <a:cs typeface="Tahoma"/>
              </a:rPr>
              <a:t>31-</a:t>
            </a:r>
            <a:r>
              <a:rPr sz="700" spc="-25" dirty="0">
                <a:solidFill>
                  <a:srgbClr val="414042"/>
                </a:solidFill>
                <a:latin typeface="Tahoma"/>
                <a:cs typeface="Tahoma"/>
              </a:rPr>
              <a:t>35%</a:t>
            </a:r>
            <a:endParaRPr sz="700">
              <a:latin typeface="Tahoma"/>
              <a:cs typeface="Tahoma"/>
            </a:endParaRPr>
          </a:p>
        </p:txBody>
      </p:sp>
      <p:sp>
        <p:nvSpPr>
          <p:cNvPr id="90" name="object 90"/>
          <p:cNvSpPr txBox="1"/>
          <p:nvPr/>
        </p:nvSpPr>
        <p:spPr>
          <a:xfrm>
            <a:off x="4349822" y="7432342"/>
            <a:ext cx="275590" cy="132080"/>
          </a:xfrm>
          <a:prstGeom prst="rect">
            <a:avLst/>
          </a:prstGeom>
        </p:spPr>
        <p:txBody>
          <a:bodyPr vert="horz" wrap="square" lIns="0" tIns="12700" rIns="0" bIns="0" rtlCol="0">
            <a:spAutoFit/>
          </a:bodyPr>
          <a:lstStyle/>
          <a:p>
            <a:pPr marL="12700">
              <a:lnSpc>
                <a:spcPct val="100000"/>
              </a:lnSpc>
              <a:spcBef>
                <a:spcPts val="100"/>
              </a:spcBef>
            </a:pPr>
            <a:r>
              <a:rPr sz="700" spc="-110" dirty="0">
                <a:solidFill>
                  <a:srgbClr val="414042"/>
                </a:solidFill>
                <a:latin typeface="Tahoma"/>
                <a:cs typeface="Tahoma"/>
              </a:rPr>
              <a:t>11-</a:t>
            </a:r>
            <a:r>
              <a:rPr sz="700" spc="-65" dirty="0">
                <a:solidFill>
                  <a:srgbClr val="414042"/>
                </a:solidFill>
                <a:latin typeface="Tahoma"/>
                <a:cs typeface="Tahoma"/>
              </a:rPr>
              <a:t>15%</a:t>
            </a:r>
            <a:endParaRPr sz="700">
              <a:latin typeface="Tahoma"/>
              <a:cs typeface="Tahoma"/>
            </a:endParaRPr>
          </a:p>
        </p:txBody>
      </p:sp>
      <p:sp>
        <p:nvSpPr>
          <p:cNvPr id="91" name="object 91"/>
          <p:cNvSpPr txBox="1"/>
          <p:nvPr/>
        </p:nvSpPr>
        <p:spPr>
          <a:xfrm>
            <a:off x="4256832" y="8599777"/>
            <a:ext cx="368935"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14042"/>
                </a:solidFill>
                <a:latin typeface="Tahoma"/>
                <a:cs typeface="Tahoma"/>
              </a:rPr>
              <a:t>36-</a:t>
            </a:r>
            <a:r>
              <a:rPr sz="700" spc="-25" dirty="0">
                <a:solidFill>
                  <a:srgbClr val="414042"/>
                </a:solidFill>
                <a:latin typeface="Tahoma"/>
                <a:cs typeface="Tahoma"/>
              </a:rPr>
              <a:t>40%</a:t>
            </a:r>
            <a:endParaRPr sz="700">
              <a:latin typeface="Tahoma"/>
              <a:cs typeface="Tahoma"/>
            </a:endParaRPr>
          </a:p>
        </p:txBody>
      </p:sp>
      <p:sp>
        <p:nvSpPr>
          <p:cNvPr id="92" name="object 92"/>
          <p:cNvSpPr txBox="1"/>
          <p:nvPr/>
        </p:nvSpPr>
        <p:spPr>
          <a:xfrm>
            <a:off x="4287859" y="7665794"/>
            <a:ext cx="337820" cy="132080"/>
          </a:xfrm>
          <a:prstGeom prst="rect">
            <a:avLst/>
          </a:prstGeom>
        </p:spPr>
        <p:txBody>
          <a:bodyPr vert="horz" wrap="square" lIns="0" tIns="12700" rIns="0" bIns="0" rtlCol="0">
            <a:spAutoFit/>
          </a:bodyPr>
          <a:lstStyle/>
          <a:p>
            <a:pPr marL="12700">
              <a:lnSpc>
                <a:spcPct val="100000"/>
              </a:lnSpc>
              <a:spcBef>
                <a:spcPts val="100"/>
              </a:spcBef>
            </a:pPr>
            <a:r>
              <a:rPr sz="700" spc="-10" dirty="0">
                <a:solidFill>
                  <a:srgbClr val="414042"/>
                </a:solidFill>
                <a:latin typeface="Tahoma"/>
                <a:cs typeface="Tahoma"/>
              </a:rPr>
              <a:t>16-</a:t>
            </a:r>
            <a:r>
              <a:rPr sz="700" spc="-25" dirty="0">
                <a:solidFill>
                  <a:srgbClr val="414042"/>
                </a:solidFill>
                <a:latin typeface="Tahoma"/>
                <a:cs typeface="Tahoma"/>
              </a:rPr>
              <a:t>20%</a:t>
            </a:r>
            <a:endParaRPr sz="700">
              <a:latin typeface="Tahoma"/>
              <a:cs typeface="Tahoma"/>
            </a:endParaRPr>
          </a:p>
        </p:txBody>
      </p:sp>
      <p:sp>
        <p:nvSpPr>
          <p:cNvPr id="93" name="object 93"/>
          <p:cNvSpPr txBox="1"/>
          <p:nvPr/>
        </p:nvSpPr>
        <p:spPr>
          <a:xfrm>
            <a:off x="4290437" y="8833228"/>
            <a:ext cx="33528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14042"/>
                </a:solidFill>
                <a:latin typeface="Tahoma"/>
                <a:cs typeface="Tahoma"/>
              </a:rPr>
              <a:t>41-</a:t>
            </a:r>
            <a:r>
              <a:rPr sz="700" spc="-25" dirty="0">
                <a:solidFill>
                  <a:srgbClr val="414042"/>
                </a:solidFill>
                <a:latin typeface="Tahoma"/>
                <a:cs typeface="Tahoma"/>
              </a:rPr>
              <a:t>45%</a:t>
            </a:r>
            <a:endParaRPr sz="700">
              <a:latin typeface="Tahoma"/>
              <a:cs typeface="Tahoma"/>
            </a:endParaRPr>
          </a:p>
        </p:txBody>
      </p:sp>
      <p:sp>
        <p:nvSpPr>
          <p:cNvPr id="94" name="object 94"/>
          <p:cNvSpPr txBox="1"/>
          <p:nvPr/>
        </p:nvSpPr>
        <p:spPr>
          <a:xfrm>
            <a:off x="3963285" y="9533671"/>
            <a:ext cx="662305" cy="135935"/>
          </a:xfrm>
          <a:prstGeom prst="rect">
            <a:avLst/>
          </a:prstGeom>
        </p:spPr>
        <p:txBody>
          <a:bodyPr vert="horz" wrap="square" lIns="0" tIns="12700" rIns="0" bIns="0" rtlCol="0">
            <a:spAutoFit/>
          </a:bodyPr>
          <a:lstStyle/>
          <a:p>
            <a:pPr marL="12700">
              <a:lnSpc>
                <a:spcPct val="100000"/>
              </a:lnSpc>
              <a:spcBef>
                <a:spcPts val="100"/>
              </a:spcBef>
            </a:pPr>
            <a:r>
              <a:rPr lang="pt-BR" sz="800" dirty="0"/>
              <a:t>Não aplicável</a:t>
            </a:r>
            <a:endParaRPr sz="700" dirty="0">
              <a:latin typeface="Tahoma"/>
              <a:cs typeface="Tahoma"/>
            </a:endParaRPr>
          </a:p>
        </p:txBody>
      </p:sp>
      <p:sp>
        <p:nvSpPr>
          <p:cNvPr id="95" name="object 95"/>
          <p:cNvSpPr txBox="1"/>
          <p:nvPr/>
        </p:nvSpPr>
        <p:spPr>
          <a:xfrm>
            <a:off x="4301816" y="7902178"/>
            <a:ext cx="323850" cy="132080"/>
          </a:xfrm>
          <a:prstGeom prst="rect">
            <a:avLst/>
          </a:prstGeom>
        </p:spPr>
        <p:txBody>
          <a:bodyPr vert="horz" wrap="square" lIns="0" tIns="12700" rIns="0" bIns="0" rtlCol="0">
            <a:spAutoFit/>
          </a:bodyPr>
          <a:lstStyle/>
          <a:p>
            <a:pPr marL="12700">
              <a:lnSpc>
                <a:spcPct val="100000"/>
              </a:lnSpc>
              <a:spcBef>
                <a:spcPts val="100"/>
              </a:spcBef>
            </a:pPr>
            <a:r>
              <a:rPr sz="700" spc="-30" dirty="0">
                <a:solidFill>
                  <a:srgbClr val="414042"/>
                </a:solidFill>
                <a:latin typeface="Tahoma"/>
                <a:cs typeface="Tahoma"/>
              </a:rPr>
              <a:t>21-</a:t>
            </a:r>
            <a:r>
              <a:rPr sz="700" spc="-25" dirty="0">
                <a:solidFill>
                  <a:srgbClr val="414042"/>
                </a:solidFill>
                <a:latin typeface="Tahoma"/>
                <a:cs typeface="Tahoma"/>
              </a:rPr>
              <a:t>25%</a:t>
            </a:r>
            <a:endParaRPr sz="700">
              <a:latin typeface="Tahoma"/>
              <a:cs typeface="Tahoma"/>
            </a:endParaRPr>
          </a:p>
        </p:txBody>
      </p:sp>
      <p:sp>
        <p:nvSpPr>
          <p:cNvPr id="96" name="object 96"/>
          <p:cNvSpPr txBox="1"/>
          <p:nvPr/>
        </p:nvSpPr>
        <p:spPr>
          <a:xfrm>
            <a:off x="4257277" y="9069613"/>
            <a:ext cx="36830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14042"/>
                </a:solidFill>
                <a:latin typeface="Tahoma"/>
                <a:cs typeface="Tahoma"/>
              </a:rPr>
              <a:t>46-</a:t>
            </a:r>
            <a:r>
              <a:rPr sz="700" spc="-25" dirty="0">
                <a:solidFill>
                  <a:srgbClr val="414042"/>
                </a:solidFill>
                <a:latin typeface="Tahoma"/>
                <a:cs typeface="Tahoma"/>
              </a:rPr>
              <a:t>50%</a:t>
            </a:r>
            <a:endParaRPr sz="700">
              <a:latin typeface="Tahoma"/>
              <a:cs typeface="Tahoma"/>
            </a:endParaRPr>
          </a:p>
        </p:txBody>
      </p:sp>
      <p:sp>
        <p:nvSpPr>
          <p:cNvPr id="97" name="object 97"/>
          <p:cNvSpPr txBox="1"/>
          <p:nvPr/>
        </p:nvSpPr>
        <p:spPr>
          <a:xfrm>
            <a:off x="4100724" y="9770057"/>
            <a:ext cx="524510" cy="135935"/>
          </a:xfrm>
          <a:prstGeom prst="rect">
            <a:avLst/>
          </a:prstGeom>
        </p:spPr>
        <p:txBody>
          <a:bodyPr vert="horz" wrap="square" lIns="0" tIns="12700" rIns="0" bIns="0" rtlCol="0">
            <a:spAutoFit/>
          </a:bodyPr>
          <a:lstStyle/>
          <a:p>
            <a:pPr marL="12700">
              <a:lnSpc>
                <a:spcPct val="100000"/>
              </a:lnSpc>
              <a:spcBef>
                <a:spcPts val="100"/>
              </a:spcBef>
            </a:pPr>
            <a:r>
              <a:rPr lang="pt-BR" sz="800" dirty="0"/>
              <a:t>Não sei</a:t>
            </a:r>
            <a:endParaRPr sz="700" dirty="0">
              <a:latin typeface="Tahoma"/>
              <a:cs typeface="Tahoma"/>
            </a:endParaRPr>
          </a:p>
        </p:txBody>
      </p:sp>
      <p:sp>
        <p:nvSpPr>
          <p:cNvPr id="98" name="object 98"/>
          <p:cNvSpPr txBox="1"/>
          <p:nvPr/>
        </p:nvSpPr>
        <p:spPr>
          <a:xfrm>
            <a:off x="4264300" y="8132785"/>
            <a:ext cx="361315"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14042"/>
                </a:solidFill>
                <a:latin typeface="Tahoma"/>
                <a:cs typeface="Tahoma"/>
              </a:rPr>
              <a:t>26-</a:t>
            </a:r>
            <a:r>
              <a:rPr sz="700" spc="-25" dirty="0">
                <a:solidFill>
                  <a:srgbClr val="414042"/>
                </a:solidFill>
                <a:latin typeface="Tahoma"/>
                <a:cs typeface="Tahoma"/>
              </a:rPr>
              <a:t>30%</a:t>
            </a:r>
            <a:endParaRPr sz="700">
              <a:latin typeface="Tahoma"/>
              <a:cs typeface="Tahoma"/>
            </a:endParaRPr>
          </a:p>
        </p:txBody>
      </p:sp>
      <p:sp>
        <p:nvSpPr>
          <p:cNvPr id="99" name="object 99"/>
          <p:cNvSpPr txBox="1"/>
          <p:nvPr/>
        </p:nvSpPr>
        <p:spPr>
          <a:xfrm>
            <a:off x="4387871" y="9300219"/>
            <a:ext cx="237490" cy="132080"/>
          </a:xfrm>
          <a:prstGeom prst="rect">
            <a:avLst/>
          </a:prstGeom>
        </p:spPr>
        <p:txBody>
          <a:bodyPr vert="horz" wrap="square" lIns="0" tIns="12700" rIns="0" bIns="0" rtlCol="0">
            <a:spAutoFit/>
          </a:bodyPr>
          <a:lstStyle/>
          <a:p>
            <a:pPr marL="12700">
              <a:lnSpc>
                <a:spcPct val="100000"/>
              </a:lnSpc>
              <a:spcBef>
                <a:spcPts val="100"/>
              </a:spcBef>
            </a:pPr>
            <a:r>
              <a:rPr sz="700" spc="-70" dirty="0">
                <a:solidFill>
                  <a:srgbClr val="414042"/>
                </a:solidFill>
                <a:latin typeface="Tahoma"/>
                <a:cs typeface="Tahoma"/>
              </a:rPr>
              <a:t>51%+</a:t>
            </a:r>
            <a:endParaRPr sz="700">
              <a:latin typeface="Tahoma"/>
              <a:cs typeface="Tahoma"/>
            </a:endParaRPr>
          </a:p>
        </p:txBody>
      </p:sp>
      <p:sp>
        <p:nvSpPr>
          <p:cNvPr id="100" name="object 100"/>
          <p:cNvSpPr txBox="1"/>
          <p:nvPr/>
        </p:nvSpPr>
        <p:spPr>
          <a:xfrm>
            <a:off x="3690235" y="10000663"/>
            <a:ext cx="935482" cy="135935"/>
          </a:xfrm>
          <a:prstGeom prst="rect">
            <a:avLst/>
          </a:prstGeom>
        </p:spPr>
        <p:txBody>
          <a:bodyPr vert="horz" wrap="square" lIns="0" tIns="12700" rIns="0" bIns="0" rtlCol="0">
            <a:spAutoFit/>
          </a:bodyPr>
          <a:lstStyle/>
          <a:p>
            <a:pPr marL="12700">
              <a:lnSpc>
                <a:spcPct val="100000"/>
              </a:lnSpc>
              <a:spcBef>
                <a:spcPts val="100"/>
              </a:spcBef>
            </a:pPr>
            <a:r>
              <a:rPr lang="pt-BR" sz="800" dirty="0"/>
              <a:t>Prefiro não informar</a:t>
            </a:r>
            <a:endParaRPr sz="700" dirty="0">
              <a:latin typeface="Tahoma"/>
              <a:cs typeface="Tahoma"/>
            </a:endParaRPr>
          </a:p>
        </p:txBody>
      </p:sp>
      <p:sp>
        <p:nvSpPr>
          <p:cNvPr id="101" name="object 101"/>
          <p:cNvSpPr txBox="1"/>
          <p:nvPr/>
        </p:nvSpPr>
        <p:spPr>
          <a:xfrm>
            <a:off x="527299" y="7306667"/>
            <a:ext cx="2358927" cy="105157"/>
          </a:xfrm>
          <a:prstGeom prst="rect">
            <a:avLst/>
          </a:prstGeom>
        </p:spPr>
        <p:txBody>
          <a:bodyPr vert="horz" wrap="square" lIns="0" tIns="12700" rIns="0" bIns="0" rtlCol="0">
            <a:spAutoFit/>
          </a:bodyPr>
          <a:lstStyle/>
          <a:p>
            <a:pPr marL="12700">
              <a:lnSpc>
                <a:spcPct val="100000"/>
              </a:lnSpc>
              <a:spcBef>
                <a:spcPts val="100"/>
              </a:spcBef>
            </a:pPr>
            <a:r>
              <a:rPr lang="pt-BR" sz="600" dirty="0"/>
              <a:t>Aumentou moderadamente (crescimento de 5% a 10%)</a:t>
            </a:r>
            <a:endParaRPr sz="600" dirty="0">
              <a:latin typeface="Tahoma"/>
              <a:cs typeface="Tahoma"/>
            </a:endParaRPr>
          </a:p>
        </p:txBody>
      </p:sp>
      <p:sp>
        <p:nvSpPr>
          <p:cNvPr id="102" name="object 102"/>
          <p:cNvSpPr txBox="1"/>
          <p:nvPr/>
        </p:nvSpPr>
        <p:spPr>
          <a:xfrm>
            <a:off x="527300" y="7642057"/>
            <a:ext cx="1765300" cy="105157"/>
          </a:xfrm>
          <a:prstGeom prst="rect">
            <a:avLst/>
          </a:prstGeom>
        </p:spPr>
        <p:txBody>
          <a:bodyPr vert="horz" wrap="square" lIns="0" tIns="12700" rIns="0" bIns="0" rtlCol="0">
            <a:spAutoFit/>
          </a:bodyPr>
          <a:lstStyle/>
          <a:p>
            <a:pPr marL="12700">
              <a:lnSpc>
                <a:spcPct val="100000"/>
              </a:lnSpc>
              <a:spcBef>
                <a:spcPts val="100"/>
              </a:spcBef>
            </a:pPr>
            <a:r>
              <a:rPr lang="pt-BR" sz="600" dirty="0"/>
              <a:t>Aumentou levemente (crescimento inferior a 5%)</a:t>
            </a:r>
            <a:endParaRPr sz="600" dirty="0">
              <a:latin typeface="Tahoma"/>
              <a:cs typeface="Tahoma"/>
            </a:endParaRPr>
          </a:p>
        </p:txBody>
      </p:sp>
      <p:sp>
        <p:nvSpPr>
          <p:cNvPr id="103" name="object 103"/>
          <p:cNvSpPr txBox="1"/>
          <p:nvPr/>
        </p:nvSpPr>
        <p:spPr>
          <a:xfrm>
            <a:off x="540000" y="8013700"/>
            <a:ext cx="2107950" cy="105157"/>
          </a:xfrm>
          <a:prstGeom prst="rect">
            <a:avLst/>
          </a:prstGeom>
        </p:spPr>
        <p:txBody>
          <a:bodyPr vert="horz" wrap="square" lIns="0" tIns="12700" rIns="0" bIns="0" rtlCol="0">
            <a:spAutoFit/>
          </a:bodyPr>
          <a:lstStyle/>
          <a:p>
            <a:pPr marL="12700">
              <a:lnSpc>
                <a:spcPct val="100000"/>
              </a:lnSpc>
              <a:spcBef>
                <a:spcPts val="100"/>
              </a:spcBef>
            </a:pPr>
            <a:r>
              <a:rPr lang="pt-BR" sz="600" dirty="0"/>
              <a:t>Permaneceu estável (com variação de ±2%)</a:t>
            </a:r>
            <a:endParaRPr sz="600" dirty="0">
              <a:latin typeface="Tahoma"/>
              <a:cs typeface="Tahoma"/>
            </a:endParaRPr>
          </a:p>
        </p:txBody>
      </p:sp>
      <p:sp>
        <p:nvSpPr>
          <p:cNvPr id="104" name="object 104"/>
          <p:cNvSpPr txBox="1"/>
          <p:nvPr/>
        </p:nvSpPr>
        <p:spPr>
          <a:xfrm>
            <a:off x="527299" y="8391924"/>
            <a:ext cx="2946150" cy="105157"/>
          </a:xfrm>
          <a:prstGeom prst="rect">
            <a:avLst/>
          </a:prstGeom>
        </p:spPr>
        <p:txBody>
          <a:bodyPr vert="horz" wrap="square" lIns="0" tIns="12700" rIns="0" bIns="0" rtlCol="0">
            <a:spAutoFit/>
          </a:bodyPr>
          <a:lstStyle/>
          <a:p>
            <a:pPr marL="12700">
              <a:lnSpc>
                <a:spcPct val="100000"/>
              </a:lnSpc>
              <a:spcBef>
                <a:spcPts val="100"/>
              </a:spcBef>
            </a:pPr>
            <a:r>
              <a:rPr lang="pt-BR" sz="600" dirty="0"/>
              <a:t>Diminuiu levemente (queda inferior a 5%)</a:t>
            </a:r>
            <a:endParaRPr sz="600" dirty="0">
              <a:latin typeface="Tahoma"/>
              <a:cs typeface="Tahoma"/>
            </a:endParaRPr>
          </a:p>
        </p:txBody>
      </p:sp>
      <p:sp>
        <p:nvSpPr>
          <p:cNvPr id="105" name="object 105"/>
          <p:cNvSpPr txBox="1"/>
          <p:nvPr/>
        </p:nvSpPr>
        <p:spPr>
          <a:xfrm>
            <a:off x="527300" y="8731527"/>
            <a:ext cx="2607164" cy="105157"/>
          </a:xfrm>
          <a:prstGeom prst="rect">
            <a:avLst/>
          </a:prstGeom>
        </p:spPr>
        <p:txBody>
          <a:bodyPr vert="horz" wrap="square" lIns="0" tIns="12700" rIns="0" bIns="0" rtlCol="0">
            <a:spAutoFit/>
          </a:bodyPr>
          <a:lstStyle/>
          <a:p>
            <a:pPr marL="12700">
              <a:lnSpc>
                <a:spcPct val="100000"/>
              </a:lnSpc>
              <a:spcBef>
                <a:spcPts val="100"/>
              </a:spcBef>
            </a:pPr>
            <a:r>
              <a:rPr lang="pt-BR" sz="600" dirty="0"/>
              <a:t>Diminuiu moderadamente (queda de 5% a 10%)</a:t>
            </a:r>
            <a:endParaRPr sz="600" dirty="0">
              <a:latin typeface="Tahoma"/>
              <a:cs typeface="Tahoma"/>
            </a:endParaRPr>
          </a:p>
        </p:txBody>
      </p:sp>
      <p:sp>
        <p:nvSpPr>
          <p:cNvPr id="106" name="object 106"/>
          <p:cNvSpPr txBox="1"/>
          <p:nvPr/>
        </p:nvSpPr>
        <p:spPr>
          <a:xfrm>
            <a:off x="527300" y="9094683"/>
            <a:ext cx="2793750" cy="105157"/>
          </a:xfrm>
          <a:prstGeom prst="rect">
            <a:avLst/>
          </a:prstGeom>
        </p:spPr>
        <p:txBody>
          <a:bodyPr vert="horz" wrap="square" lIns="0" tIns="12700" rIns="0" bIns="0" rtlCol="0">
            <a:spAutoFit/>
          </a:bodyPr>
          <a:lstStyle/>
          <a:p>
            <a:pPr marL="12700">
              <a:lnSpc>
                <a:spcPct val="100000"/>
              </a:lnSpc>
              <a:spcBef>
                <a:spcPts val="100"/>
              </a:spcBef>
            </a:pPr>
            <a:r>
              <a:rPr lang="pt-BR" sz="600" dirty="0"/>
              <a:t>Diminuiu significativamente (queda superior a 10%)</a:t>
            </a:r>
            <a:endParaRPr sz="600" dirty="0">
              <a:latin typeface="Tahoma"/>
              <a:cs typeface="Tahoma"/>
            </a:endParaRPr>
          </a:p>
        </p:txBody>
      </p:sp>
      <p:sp>
        <p:nvSpPr>
          <p:cNvPr id="107" name="object 107"/>
          <p:cNvSpPr/>
          <p:nvPr/>
        </p:nvSpPr>
        <p:spPr>
          <a:xfrm>
            <a:off x="540004" y="9608794"/>
            <a:ext cx="122555" cy="180340"/>
          </a:xfrm>
          <a:custGeom>
            <a:avLst/>
            <a:gdLst/>
            <a:ahLst/>
            <a:cxnLst/>
            <a:rect l="l" t="t" r="r" b="b"/>
            <a:pathLst>
              <a:path w="122554" h="180340">
                <a:moveTo>
                  <a:pt x="122402" y="0"/>
                </a:moveTo>
                <a:lnTo>
                  <a:pt x="0" y="0"/>
                </a:lnTo>
                <a:lnTo>
                  <a:pt x="0" y="180009"/>
                </a:lnTo>
                <a:lnTo>
                  <a:pt x="122402" y="180009"/>
                </a:lnTo>
                <a:lnTo>
                  <a:pt x="122402" y="0"/>
                </a:lnTo>
                <a:close/>
              </a:path>
            </a:pathLst>
          </a:custGeom>
          <a:solidFill>
            <a:srgbClr val="005D77"/>
          </a:solidFill>
        </p:spPr>
        <p:txBody>
          <a:bodyPr wrap="square" lIns="0" tIns="0" rIns="0" bIns="0" rtlCol="0"/>
          <a:lstStyle/>
          <a:p>
            <a:endParaRPr/>
          </a:p>
        </p:txBody>
      </p:sp>
      <p:sp>
        <p:nvSpPr>
          <p:cNvPr id="108" name="object 108"/>
          <p:cNvSpPr txBox="1"/>
          <p:nvPr/>
        </p:nvSpPr>
        <p:spPr>
          <a:xfrm>
            <a:off x="527300" y="9457839"/>
            <a:ext cx="2467610" cy="507831"/>
          </a:xfrm>
          <a:prstGeom prst="rect">
            <a:avLst/>
          </a:prstGeom>
        </p:spPr>
        <p:txBody>
          <a:bodyPr vert="horz" wrap="square" lIns="0" tIns="12700" rIns="0" bIns="0" rtlCol="0">
            <a:spAutoFit/>
          </a:bodyPr>
          <a:lstStyle/>
          <a:p>
            <a:pPr marL="12700">
              <a:lnSpc>
                <a:spcPct val="150000"/>
              </a:lnSpc>
              <a:spcBef>
                <a:spcPts val="100"/>
              </a:spcBef>
            </a:pPr>
            <a:r>
              <a:rPr lang="pt-BR" sz="600" dirty="0"/>
              <a:t>Não aplicável (por exemplo, novo negócio, não orientado ao lucro)</a:t>
            </a:r>
          </a:p>
          <a:p>
            <a:pPr marL="12700">
              <a:lnSpc>
                <a:spcPct val="150000"/>
              </a:lnSpc>
              <a:spcBef>
                <a:spcPts val="100"/>
              </a:spcBef>
            </a:pPr>
            <a:r>
              <a:rPr lang="pt-BR" sz="700" b="1" spc="-25" dirty="0">
                <a:solidFill>
                  <a:srgbClr val="005D77"/>
                </a:solidFill>
                <a:latin typeface="Arial"/>
                <a:cs typeface="Arial"/>
              </a:rPr>
              <a:t>       </a:t>
            </a:r>
            <a:r>
              <a:rPr sz="700" b="1" spc="-25" dirty="0">
                <a:solidFill>
                  <a:srgbClr val="005D77"/>
                </a:solidFill>
                <a:latin typeface="Arial"/>
                <a:cs typeface="Arial"/>
              </a:rPr>
              <a:t>1%</a:t>
            </a:r>
            <a:endParaRPr sz="700" dirty="0">
              <a:latin typeface="Arial"/>
              <a:cs typeface="Arial"/>
            </a:endParaRPr>
          </a:p>
          <a:p>
            <a:pPr marL="12700">
              <a:lnSpc>
                <a:spcPct val="100000"/>
              </a:lnSpc>
              <a:spcBef>
                <a:spcPts val="680"/>
              </a:spcBef>
            </a:pPr>
            <a:r>
              <a:rPr lang="pt-BR" sz="600" dirty="0"/>
              <a:t>Prefiro não informar</a:t>
            </a:r>
            <a:endParaRPr sz="600" dirty="0">
              <a:latin typeface="Tahoma"/>
              <a:cs typeface="Tahoma"/>
            </a:endParaRPr>
          </a:p>
        </p:txBody>
      </p:sp>
      <p:sp>
        <p:nvSpPr>
          <p:cNvPr id="109" name="object 109"/>
          <p:cNvSpPr txBox="1"/>
          <p:nvPr/>
        </p:nvSpPr>
        <p:spPr>
          <a:xfrm>
            <a:off x="540004" y="7066394"/>
            <a:ext cx="1454785"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12%</a:t>
            </a:r>
            <a:endParaRPr sz="700">
              <a:latin typeface="Arial"/>
              <a:cs typeface="Arial"/>
            </a:endParaRPr>
          </a:p>
        </p:txBody>
      </p:sp>
      <p:sp>
        <p:nvSpPr>
          <p:cNvPr id="110" name="object 110"/>
          <p:cNvSpPr txBox="1"/>
          <p:nvPr/>
        </p:nvSpPr>
        <p:spPr>
          <a:xfrm>
            <a:off x="540004" y="7429589"/>
            <a:ext cx="2419350"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20%</a:t>
            </a:r>
            <a:endParaRPr sz="700">
              <a:latin typeface="Arial"/>
              <a:cs typeface="Arial"/>
            </a:endParaRPr>
          </a:p>
        </p:txBody>
      </p:sp>
      <p:sp>
        <p:nvSpPr>
          <p:cNvPr id="111" name="object 111"/>
          <p:cNvSpPr txBox="1"/>
          <p:nvPr/>
        </p:nvSpPr>
        <p:spPr>
          <a:xfrm>
            <a:off x="540004" y="7792796"/>
            <a:ext cx="2419350"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20%</a:t>
            </a:r>
            <a:endParaRPr sz="700">
              <a:latin typeface="Arial"/>
              <a:cs typeface="Arial"/>
            </a:endParaRPr>
          </a:p>
        </p:txBody>
      </p:sp>
      <p:sp>
        <p:nvSpPr>
          <p:cNvPr id="112" name="object 112"/>
          <p:cNvSpPr txBox="1"/>
          <p:nvPr/>
        </p:nvSpPr>
        <p:spPr>
          <a:xfrm>
            <a:off x="540004" y="8155991"/>
            <a:ext cx="3150235"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26%</a:t>
            </a:r>
            <a:endParaRPr sz="700">
              <a:latin typeface="Arial"/>
              <a:cs typeface="Arial"/>
            </a:endParaRPr>
          </a:p>
        </p:txBody>
      </p:sp>
      <p:sp>
        <p:nvSpPr>
          <p:cNvPr id="113" name="object 113"/>
          <p:cNvSpPr txBox="1"/>
          <p:nvPr/>
        </p:nvSpPr>
        <p:spPr>
          <a:xfrm>
            <a:off x="540004" y="8519198"/>
            <a:ext cx="1090930"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9%</a:t>
            </a:r>
            <a:endParaRPr sz="700">
              <a:latin typeface="Arial"/>
              <a:cs typeface="Arial"/>
            </a:endParaRPr>
          </a:p>
        </p:txBody>
      </p:sp>
      <p:sp>
        <p:nvSpPr>
          <p:cNvPr id="114" name="object 114"/>
          <p:cNvSpPr txBox="1"/>
          <p:nvPr/>
        </p:nvSpPr>
        <p:spPr>
          <a:xfrm>
            <a:off x="540004" y="8882405"/>
            <a:ext cx="612140"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5%</a:t>
            </a:r>
            <a:endParaRPr sz="700">
              <a:latin typeface="Arial"/>
              <a:cs typeface="Arial"/>
            </a:endParaRPr>
          </a:p>
        </p:txBody>
      </p:sp>
      <p:sp>
        <p:nvSpPr>
          <p:cNvPr id="115" name="object 115"/>
          <p:cNvSpPr txBox="1"/>
          <p:nvPr/>
        </p:nvSpPr>
        <p:spPr>
          <a:xfrm>
            <a:off x="540004" y="9245587"/>
            <a:ext cx="360045" cy="180340"/>
          </a:xfrm>
          <a:prstGeom prst="rect">
            <a:avLst/>
          </a:prstGeom>
          <a:solidFill>
            <a:srgbClr val="005D77"/>
          </a:solidFill>
        </p:spPr>
        <p:txBody>
          <a:bodyPr vert="horz" wrap="square" lIns="0" tIns="31750" rIns="0" bIns="0" rtlCol="0">
            <a:spAutoFit/>
          </a:bodyPr>
          <a:lstStyle/>
          <a:p>
            <a:pPr marL="191770">
              <a:lnSpc>
                <a:spcPct val="100000"/>
              </a:lnSpc>
              <a:spcBef>
                <a:spcPts val="250"/>
              </a:spcBef>
            </a:pPr>
            <a:r>
              <a:rPr sz="700" b="1" spc="-25" dirty="0">
                <a:solidFill>
                  <a:srgbClr val="FFFFFF"/>
                </a:solidFill>
                <a:latin typeface="Arial"/>
                <a:cs typeface="Arial"/>
              </a:rPr>
              <a:t>3%</a:t>
            </a:r>
            <a:endParaRPr sz="700">
              <a:latin typeface="Arial"/>
              <a:cs typeface="Arial"/>
            </a:endParaRPr>
          </a:p>
        </p:txBody>
      </p:sp>
      <p:sp>
        <p:nvSpPr>
          <p:cNvPr id="116" name="object 116"/>
          <p:cNvSpPr txBox="1"/>
          <p:nvPr/>
        </p:nvSpPr>
        <p:spPr>
          <a:xfrm>
            <a:off x="540004" y="9971989"/>
            <a:ext cx="612140" cy="180340"/>
          </a:xfrm>
          <a:prstGeom prst="rect">
            <a:avLst/>
          </a:prstGeom>
          <a:solidFill>
            <a:srgbClr val="005D77"/>
          </a:solidFill>
        </p:spPr>
        <p:txBody>
          <a:bodyPr vert="horz" wrap="square" lIns="0" tIns="31750" rIns="0" bIns="0" rtlCol="0">
            <a:spAutoFit/>
          </a:bodyPr>
          <a:lstStyle/>
          <a:p>
            <a:pPr marR="27940" algn="r">
              <a:lnSpc>
                <a:spcPct val="100000"/>
              </a:lnSpc>
              <a:spcBef>
                <a:spcPts val="250"/>
              </a:spcBef>
            </a:pPr>
            <a:r>
              <a:rPr sz="700" b="1" spc="-25" dirty="0">
                <a:solidFill>
                  <a:srgbClr val="FFFFFF"/>
                </a:solidFill>
                <a:latin typeface="Arial"/>
                <a:cs typeface="Arial"/>
              </a:rPr>
              <a:t>5%</a:t>
            </a:r>
            <a:endParaRPr sz="700">
              <a:latin typeface="Arial"/>
              <a:cs typeface="Arial"/>
            </a:endParaRPr>
          </a:p>
        </p:txBody>
      </p:sp>
      <p:sp>
        <p:nvSpPr>
          <p:cNvPr id="117" name="object 117"/>
          <p:cNvSpPr txBox="1"/>
          <p:nvPr/>
        </p:nvSpPr>
        <p:spPr>
          <a:xfrm>
            <a:off x="4684496" y="6955193"/>
            <a:ext cx="1167765"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7%</a:t>
            </a:r>
            <a:endParaRPr sz="700">
              <a:latin typeface="Arial"/>
              <a:cs typeface="Arial"/>
            </a:endParaRPr>
          </a:p>
        </p:txBody>
      </p:sp>
      <p:sp>
        <p:nvSpPr>
          <p:cNvPr id="118" name="object 118"/>
          <p:cNvSpPr txBox="1"/>
          <p:nvPr/>
        </p:nvSpPr>
        <p:spPr>
          <a:xfrm>
            <a:off x="4684496" y="7422159"/>
            <a:ext cx="2335530"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14%</a:t>
            </a:r>
            <a:endParaRPr sz="700">
              <a:latin typeface="Arial"/>
              <a:cs typeface="Arial"/>
            </a:endParaRPr>
          </a:p>
        </p:txBody>
      </p:sp>
      <p:sp>
        <p:nvSpPr>
          <p:cNvPr id="119" name="object 119"/>
          <p:cNvSpPr txBox="1"/>
          <p:nvPr/>
        </p:nvSpPr>
        <p:spPr>
          <a:xfrm>
            <a:off x="4684496" y="7889138"/>
            <a:ext cx="1504315" cy="161925"/>
          </a:xfrm>
          <a:prstGeom prst="rect">
            <a:avLst/>
          </a:prstGeom>
          <a:solidFill>
            <a:srgbClr val="FDB913"/>
          </a:solidFill>
        </p:spPr>
        <p:txBody>
          <a:bodyPr vert="horz" wrap="square" lIns="0" tIns="22225" rIns="0" bIns="0" rtlCol="0">
            <a:spAutoFit/>
          </a:bodyPr>
          <a:lstStyle/>
          <a:p>
            <a:pPr marR="27940" algn="r">
              <a:lnSpc>
                <a:spcPct val="100000"/>
              </a:lnSpc>
              <a:spcBef>
                <a:spcPts val="175"/>
              </a:spcBef>
            </a:pPr>
            <a:r>
              <a:rPr sz="700" b="1" spc="-25" dirty="0">
                <a:solidFill>
                  <a:srgbClr val="414042"/>
                </a:solidFill>
                <a:latin typeface="Arial"/>
                <a:cs typeface="Arial"/>
              </a:rPr>
              <a:t>9%</a:t>
            </a:r>
            <a:endParaRPr sz="700">
              <a:latin typeface="Arial"/>
              <a:cs typeface="Arial"/>
            </a:endParaRPr>
          </a:p>
        </p:txBody>
      </p:sp>
      <p:sp>
        <p:nvSpPr>
          <p:cNvPr id="120" name="object 120"/>
          <p:cNvSpPr txBox="1"/>
          <p:nvPr/>
        </p:nvSpPr>
        <p:spPr>
          <a:xfrm>
            <a:off x="4684496" y="8356104"/>
            <a:ext cx="502284" cy="161925"/>
          </a:xfrm>
          <a:prstGeom prst="rect">
            <a:avLst/>
          </a:prstGeom>
          <a:solidFill>
            <a:srgbClr val="FDB913"/>
          </a:solidFill>
        </p:spPr>
        <p:txBody>
          <a:bodyPr vert="horz" wrap="square" lIns="0" tIns="22860" rIns="0" bIns="0" rtlCol="0">
            <a:spAutoFit/>
          </a:bodyPr>
          <a:lstStyle/>
          <a:p>
            <a:pPr marR="25400" algn="r">
              <a:lnSpc>
                <a:spcPct val="100000"/>
              </a:lnSpc>
              <a:spcBef>
                <a:spcPts val="180"/>
              </a:spcBef>
            </a:pPr>
            <a:r>
              <a:rPr sz="700" b="1" spc="-25" dirty="0">
                <a:solidFill>
                  <a:srgbClr val="414042"/>
                </a:solidFill>
                <a:latin typeface="Arial"/>
                <a:cs typeface="Arial"/>
              </a:rPr>
              <a:t>3%</a:t>
            </a:r>
            <a:endParaRPr sz="700">
              <a:latin typeface="Arial"/>
              <a:cs typeface="Arial"/>
            </a:endParaRPr>
          </a:p>
        </p:txBody>
      </p:sp>
      <p:sp>
        <p:nvSpPr>
          <p:cNvPr id="121" name="object 121"/>
          <p:cNvSpPr txBox="1"/>
          <p:nvPr/>
        </p:nvSpPr>
        <p:spPr>
          <a:xfrm>
            <a:off x="4684496" y="8823083"/>
            <a:ext cx="833119"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5%</a:t>
            </a:r>
            <a:endParaRPr sz="700">
              <a:latin typeface="Arial"/>
              <a:cs typeface="Arial"/>
            </a:endParaRPr>
          </a:p>
        </p:txBody>
      </p:sp>
      <p:sp>
        <p:nvSpPr>
          <p:cNvPr id="122" name="object 122"/>
          <p:cNvSpPr txBox="1"/>
          <p:nvPr/>
        </p:nvSpPr>
        <p:spPr>
          <a:xfrm>
            <a:off x="4684496" y="9290050"/>
            <a:ext cx="833119"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5%</a:t>
            </a:r>
            <a:endParaRPr sz="700">
              <a:latin typeface="Arial"/>
              <a:cs typeface="Arial"/>
            </a:endParaRPr>
          </a:p>
        </p:txBody>
      </p:sp>
      <p:sp>
        <p:nvSpPr>
          <p:cNvPr id="123" name="object 123"/>
          <p:cNvSpPr txBox="1"/>
          <p:nvPr/>
        </p:nvSpPr>
        <p:spPr>
          <a:xfrm>
            <a:off x="4684496" y="9757029"/>
            <a:ext cx="502284" cy="161925"/>
          </a:xfrm>
          <a:prstGeom prst="rect">
            <a:avLst/>
          </a:prstGeom>
          <a:solidFill>
            <a:srgbClr val="FDB913"/>
          </a:solidFill>
        </p:spPr>
        <p:txBody>
          <a:bodyPr vert="horz" wrap="square" lIns="0" tIns="22860" rIns="0" bIns="0" rtlCol="0">
            <a:spAutoFit/>
          </a:bodyPr>
          <a:lstStyle/>
          <a:p>
            <a:pPr marL="331470">
              <a:lnSpc>
                <a:spcPct val="100000"/>
              </a:lnSpc>
              <a:spcBef>
                <a:spcPts val="180"/>
              </a:spcBef>
            </a:pPr>
            <a:r>
              <a:rPr sz="700" b="1" spc="-25" dirty="0">
                <a:solidFill>
                  <a:srgbClr val="414042"/>
                </a:solidFill>
                <a:latin typeface="Arial"/>
                <a:cs typeface="Arial"/>
              </a:rPr>
              <a:t>3%</a:t>
            </a:r>
            <a:endParaRPr sz="700">
              <a:latin typeface="Arial"/>
              <a:cs typeface="Arial"/>
            </a:endParaRPr>
          </a:p>
        </p:txBody>
      </p:sp>
      <p:sp>
        <p:nvSpPr>
          <p:cNvPr id="124" name="object 124"/>
          <p:cNvSpPr txBox="1"/>
          <p:nvPr/>
        </p:nvSpPr>
        <p:spPr>
          <a:xfrm>
            <a:off x="4684496" y="7188034"/>
            <a:ext cx="2166620" cy="161925"/>
          </a:xfrm>
          <a:prstGeom prst="rect">
            <a:avLst/>
          </a:prstGeom>
          <a:solidFill>
            <a:srgbClr val="FDB913"/>
          </a:solidFill>
        </p:spPr>
        <p:txBody>
          <a:bodyPr vert="horz" wrap="square" lIns="0" tIns="23495" rIns="0" bIns="0" rtlCol="0">
            <a:spAutoFit/>
          </a:bodyPr>
          <a:lstStyle/>
          <a:p>
            <a:pPr marR="27940" algn="r">
              <a:lnSpc>
                <a:spcPct val="100000"/>
              </a:lnSpc>
              <a:spcBef>
                <a:spcPts val="185"/>
              </a:spcBef>
            </a:pPr>
            <a:r>
              <a:rPr sz="700" b="1" spc="-25" dirty="0">
                <a:solidFill>
                  <a:srgbClr val="414042"/>
                </a:solidFill>
                <a:latin typeface="Arial"/>
                <a:cs typeface="Arial"/>
              </a:rPr>
              <a:t>13%</a:t>
            </a:r>
            <a:endParaRPr sz="700">
              <a:latin typeface="Arial"/>
              <a:cs typeface="Arial"/>
            </a:endParaRPr>
          </a:p>
        </p:txBody>
      </p:sp>
      <p:sp>
        <p:nvSpPr>
          <p:cNvPr id="125" name="object 125"/>
          <p:cNvSpPr txBox="1"/>
          <p:nvPr/>
        </p:nvSpPr>
        <p:spPr>
          <a:xfrm>
            <a:off x="4684496" y="7655648"/>
            <a:ext cx="2002789"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12%</a:t>
            </a:r>
            <a:endParaRPr sz="700">
              <a:latin typeface="Arial"/>
              <a:cs typeface="Arial"/>
            </a:endParaRPr>
          </a:p>
        </p:txBody>
      </p:sp>
      <p:sp>
        <p:nvSpPr>
          <p:cNvPr id="126" name="object 126"/>
          <p:cNvSpPr txBox="1"/>
          <p:nvPr/>
        </p:nvSpPr>
        <p:spPr>
          <a:xfrm>
            <a:off x="4684496" y="8121967"/>
            <a:ext cx="1167765"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7%</a:t>
            </a:r>
            <a:endParaRPr sz="700">
              <a:latin typeface="Arial"/>
              <a:cs typeface="Arial"/>
            </a:endParaRPr>
          </a:p>
        </p:txBody>
      </p:sp>
      <p:sp>
        <p:nvSpPr>
          <p:cNvPr id="127" name="object 127"/>
          <p:cNvSpPr txBox="1"/>
          <p:nvPr/>
        </p:nvSpPr>
        <p:spPr>
          <a:xfrm>
            <a:off x="4684496" y="8589594"/>
            <a:ext cx="1167765"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7%</a:t>
            </a:r>
            <a:endParaRPr sz="700">
              <a:latin typeface="Arial"/>
              <a:cs typeface="Arial"/>
            </a:endParaRPr>
          </a:p>
        </p:txBody>
      </p:sp>
      <p:sp>
        <p:nvSpPr>
          <p:cNvPr id="128" name="object 128"/>
          <p:cNvSpPr txBox="1"/>
          <p:nvPr/>
        </p:nvSpPr>
        <p:spPr>
          <a:xfrm>
            <a:off x="4684496" y="9055913"/>
            <a:ext cx="1167765" cy="161925"/>
          </a:xfrm>
          <a:prstGeom prst="rect">
            <a:avLst/>
          </a:prstGeom>
          <a:solidFill>
            <a:srgbClr val="FDB913"/>
          </a:solidFill>
        </p:spPr>
        <p:txBody>
          <a:bodyPr vert="horz" wrap="square" lIns="0" tIns="23495" rIns="0" bIns="0" rtlCol="0">
            <a:spAutoFit/>
          </a:bodyPr>
          <a:lstStyle/>
          <a:p>
            <a:pPr marR="27940" algn="r">
              <a:lnSpc>
                <a:spcPct val="100000"/>
              </a:lnSpc>
              <a:spcBef>
                <a:spcPts val="185"/>
              </a:spcBef>
            </a:pPr>
            <a:r>
              <a:rPr sz="700" b="1" spc="-25" dirty="0">
                <a:solidFill>
                  <a:srgbClr val="414042"/>
                </a:solidFill>
                <a:latin typeface="Arial"/>
                <a:cs typeface="Arial"/>
              </a:rPr>
              <a:t>7%</a:t>
            </a:r>
            <a:endParaRPr sz="700">
              <a:latin typeface="Arial"/>
              <a:cs typeface="Arial"/>
            </a:endParaRPr>
          </a:p>
        </p:txBody>
      </p:sp>
      <p:sp>
        <p:nvSpPr>
          <p:cNvPr id="129" name="object 129"/>
          <p:cNvSpPr txBox="1"/>
          <p:nvPr/>
        </p:nvSpPr>
        <p:spPr>
          <a:xfrm>
            <a:off x="4684496" y="9523539"/>
            <a:ext cx="502284" cy="161925"/>
          </a:xfrm>
          <a:prstGeom prst="rect">
            <a:avLst/>
          </a:prstGeom>
          <a:solidFill>
            <a:srgbClr val="FDB913"/>
          </a:solidFill>
        </p:spPr>
        <p:txBody>
          <a:bodyPr vert="horz" wrap="square" lIns="0" tIns="22860" rIns="0" bIns="0" rtlCol="0">
            <a:spAutoFit/>
          </a:bodyPr>
          <a:lstStyle/>
          <a:p>
            <a:pPr marL="331470">
              <a:lnSpc>
                <a:spcPct val="100000"/>
              </a:lnSpc>
              <a:spcBef>
                <a:spcPts val="180"/>
              </a:spcBef>
            </a:pPr>
            <a:r>
              <a:rPr sz="700" b="1" spc="-25" dirty="0">
                <a:solidFill>
                  <a:srgbClr val="414042"/>
                </a:solidFill>
                <a:latin typeface="Arial"/>
                <a:cs typeface="Arial"/>
              </a:rPr>
              <a:t>3%</a:t>
            </a:r>
            <a:endParaRPr sz="700">
              <a:latin typeface="Arial"/>
              <a:cs typeface="Arial"/>
            </a:endParaRPr>
          </a:p>
        </p:txBody>
      </p:sp>
      <p:sp>
        <p:nvSpPr>
          <p:cNvPr id="130" name="object 130"/>
          <p:cNvSpPr txBox="1"/>
          <p:nvPr/>
        </p:nvSpPr>
        <p:spPr>
          <a:xfrm>
            <a:off x="4684496" y="9990505"/>
            <a:ext cx="1003935" cy="161925"/>
          </a:xfrm>
          <a:prstGeom prst="rect">
            <a:avLst/>
          </a:prstGeom>
          <a:solidFill>
            <a:srgbClr val="FDB913"/>
          </a:solidFill>
        </p:spPr>
        <p:txBody>
          <a:bodyPr vert="horz" wrap="square" lIns="0" tIns="22860" rIns="0" bIns="0" rtlCol="0">
            <a:spAutoFit/>
          </a:bodyPr>
          <a:lstStyle/>
          <a:p>
            <a:pPr marR="27940" algn="r">
              <a:lnSpc>
                <a:spcPct val="100000"/>
              </a:lnSpc>
              <a:spcBef>
                <a:spcPts val="180"/>
              </a:spcBef>
            </a:pPr>
            <a:r>
              <a:rPr sz="700" b="1" spc="-25" dirty="0">
                <a:solidFill>
                  <a:srgbClr val="414042"/>
                </a:solidFill>
                <a:latin typeface="Arial"/>
                <a:cs typeface="Arial"/>
              </a:rPr>
              <a:t>6%</a:t>
            </a:r>
            <a:endParaRPr sz="700">
              <a:latin typeface="Arial"/>
              <a:cs typeface="Arial"/>
            </a:endParaRPr>
          </a:p>
        </p:txBody>
      </p:sp>
      <p:sp>
        <p:nvSpPr>
          <p:cNvPr id="131" name="object 131"/>
          <p:cNvSpPr txBox="1"/>
          <p:nvPr/>
        </p:nvSpPr>
        <p:spPr>
          <a:xfrm>
            <a:off x="550353" y="3506137"/>
            <a:ext cx="228600" cy="308610"/>
          </a:xfrm>
          <a:prstGeom prst="rect">
            <a:avLst/>
          </a:prstGeom>
        </p:spPr>
        <p:txBody>
          <a:bodyPr vert="vert270" wrap="square" lIns="0" tIns="31115" rIns="0" bIns="0" rtlCol="0">
            <a:spAutoFit/>
          </a:bodyPr>
          <a:lstStyle/>
          <a:p>
            <a:pPr marL="12700" marR="5080" indent="22860">
              <a:lnSpc>
                <a:spcPts val="700"/>
              </a:lnSpc>
              <a:spcBef>
                <a:spcPts val="245"/>
              </a:spcBef>
            </a:pPr>
            <a:r>
              <a:rPr sz="700" spc="-10" dirty="0">
                <a:solidFill>
                  <a:srgbClr val="FFFFFF"/>
                </a:solidFill>
                <a:latin typeface="Verdana"/>
                <a:cs typeface="Verdana"/>
              </a:rPr>
              <a:t>Other </a:t>
            </a:r>
            <a:r>
              <a:rPr sz="700" spc="-45" dirty="0">
                <a:solidFill>
                  <a:srgbClr val="FFFFFF"/>
                </a:solidFill>
                <a:latin typeface="Verdana"/>
                <a:cs typeface="Verdana"/>
              </a:rPr>
              <a:t>C-</a:t>
            </a:r>
            <a:r>
              <a:rPr sz="700" spc="-50" dirty="0">
                <a:solidFill>
                  <a:srgbClr val="FFFFFF"/>
                </a:solidFill>
                <a:latin typeface="Verdana"/>
                <a:cs typeface="Verdana"/>
              </a:rPr>
              <a:t>suite</a:t>
            </a:r>
            <a:endParaRPr sz="700">
              <a:latin typeface="Verdana"/>
              <a:cs typeface="Verdana"/>
            </a:endParaRPr>
          </a:p>
        </p:txBody>
      </p:sp>
      <p:sp>
        <p:nvSpPr>
          <p:cNvPr id="132" name="object 132"/>
          <p:cNvSpPr txBox="1"/>
          <p:nvPr/>
        </p:nvSpPr>
        <p:spPr>
          <a:xfrm>
            <a:off x="791997" y="3497211"/>
            <a:ext cx="2898140" cy="326390"/>
          </a:xfrm>
          <a:prstGeom prst="rect">
            <a:avLst/>
          </a:prstGeom>
          <a:solidFill>
            <a:srgbClr val="005D77"/>
          </a:solidFill>
        </p:spPr>
        <p:txBody>
          <a:bodyPr vert="horz" wrap="square" lIns="0" tIns="64135" rIns="0" bIns="0" rtlCol="0">
            <a:spAutoFit/>
          </a:bodyPr>
          <a:lstStyle/>
          <a:p>
            <a:pPr marR="64135" algn="r">
              <a:lnSpc>
                <a:spcPct val="100000"/>
              </a:lnSpc>
              <a:spcBef>
                <a:spcPts val="505"/>
              </a:spcBef>
            </a:pPr>
            <a:r>
              <a:rPr sz="1200" spc="-25" dirty="0">
                <a:solidFill>
                  <a:srgbClr val="FFFFFF"/>
                </a:solidFill>
                <a:latin typeface="Tahoma"/>
                <a:cs typeface="Tahoma"/>
              </a:rPr>
              <a:t>36%</a:t>
            </a:r>
            <a:endParaRPr sz="1200">
              <a:latin typeface="Tahoma"/>
              <a:cs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8" y="506981"/>
            <a:ext cx="3174791" cy="135935"/>
          </a:xfrm>
          <a:prstGeom prst="rect">
            <a:avLst/>
          </a:prstGeom>
        </p:spPr>
        <p:txBody>
          <a:bodyPr vert="horz" wrap="square" lIns="0" tIns="12700" rIns="0" bIns="0" rtlCol="0">
            <a:spAutoFit/>
          </a:bodyPr>
          <a:lstStyle/>
          <a:p>
            <a:pPr marL="12700">
              <a:lnSpc>
                <a:spcPct val="100000"/>
              </a:lnSpc>
              <a:spcBef>
                <a:spcPts val="100"/>
              </a:spcBef>
            </a:pPr>
            <a:r>
              <a:rPr sz="800" b="1" spc="60" dirty="0">
                <a:solidFill>
                  <a:srgbClr val="FDB913"/>
                </a:solidFill>
                <a:latin typeface="Arial"/>
                <a:cs typeface="Arial"/>
              </a:rPr>
              <a:t>26</a:t>
            </a:r>
            <a:r>
              <a:rPr sz="800" b="1" spc="290"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4" name="object 4" descr="$PPTXTitle"/>
          <p:cNvSpPr txBox="1">
            <a:spLocks noGrp="1"/>
          </p:cNvSpPr>
          <p:nvPr>
            <p:ph type="title"/>
          </p:nvPr>
        </p:nvSpPr>
        <p:spPr>
          <a:xfrm>
            <a:off x="517780" y="1351343"/>
            <a:ext cx="4555869" cy="1028486"/>
          </a:xfrm>
          <a:prstGeom prst="rect">
            <a:avLst/>
          </a:prstGeom>
        </p:spPr>
        <p:txBody>
          <a:bodyPr vert="horz" wrap="square" lIns="0" tIns="104139" rIns="0" bIns="0" rtlCol="0">
            <a:spAutoFit/>
          </a:bodyPr>
          <a:lstStyle/>
          <a:p>
            <a:pPr marL="12700" marR="5080">
              <a:lnSpc>
                <a:spcPts val="3600"/>
              </a:lnSpc>
              <a:spcBef>
                <a:spcPts val="819"/>
              </a:spcBef>
            </a:pPr>
            <a:r>
              <a:rPr lang="pt-BR" sz="3600" dirty="0">
                <a:solidFill>
                  <a:schemeClr val="bg1"/>
                </a:solidFill>
              </a:rPr>
              <a:t>ENTREVISTAS EM PROFUNDIDADE</a:t>
            </a:r>
            <a:endParaRPr sz="36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87850" y="512496"/>
            <a:ext cx="3025875"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27</a:t>
            </a:r>
            <a:endParaRPr sz="800" dirty="0">
              <a:latin typeface="Arial"/>
              <a:cs typeface="Arial"/>
            </a:endParaRPr>
          </a:p>
        </p:txBody>
      </p:sp>
      <p:grpSp>
        <p:nvGrpSpPr>
          <p:cNvPr id="3" name="object 3"/>
          <p:cNvGrpSpPr/>
          <p:nvPr/>
        </p:nvGrpSpPr>
        <p:grpSpPr>
          <a:xfrm>
            <a:off x="540000" y="1501201"/>
            <a:ext cx="2040255" cy="2040255"/>
            <a:chOff x="540000" y="1501201"/>
            <a:chExt cx="2040255" cy="2040255"/>
          </a:xfrm>
        </p:grpSpPr>
        <p:pic>
          <p:nvPicPr>
            <p:cNvPr id="4" name="object 4"/>
            <p:cNvPicPr/>
            <p:nvPr/>
          </p:nvPicPr>
          <p:blipFill>
            <a:blip r:embed="rId2" cstate="print"/>
            <a:stretch>
              <a:fillRect/>
            </a:stretch>
          </p:blipFill>
          <p:spPr>
            <a:xfrm>
              <a:off x="540003" y="1501203"/>
              <a:ext cx="2039995" cy="2040001"/>
            </a:xfrm>
            <a:prstGeom prst="rect">
              <a:avLst/>
            </a:prstGeom>
          </p:spPr>
        </p:pic>
        <p:sp>
          <p:nvSpPr>
            <p:cNvPr id="5" name="object 5"/>
            <p:cNvSpPr/>
            <p:nvPr/>
          </p:nvSpPr>
          <p:spPr>
            <a:xfrm>
              <a:off x="565400" y="1526601"/>
              <a:ext cx="1989455" cy="1989455"/>
            </a:xfrm>
            <a:custGeom>
              <a:avLst/>
              <a:gdLst/>
              <a:ahLst/>
              <a:cxnLst/>
              <a:rect l="l" t="t" r="r" b="b"/>
              <a:pathLst>
                <a:path w="1989455" h="1989454">
                  <a:moveTo>
                    <a:pt x="994600" y="1989201"/>
                  </a:moveTo>
                  <a:lnTo>
                    <a:pt x="1042716" y="1988051"/>
                  </a:lnTo>
                  <a:lnTo>
                    <a:pt x="1090249" y="1984639"/>
                  </a:lnTo>
                  <a:lnTo>
                    <a:pt x="1137147" y="1979016"/>
                  </a:lnTo>
                  <a:lnTo>
                    <a:pt x="1183356" y="1971234"/>
                  </a:lnTo>
                  <a:lnTo>
                    <a:pt x="1228824" y="1961347"/>
                  </a:lnTo>
                  <a:lnTo>
                    <a:pt x="1273500" y="1949406"/>
                  </a:lnTo>
                  <a:lnTo>
                    <a:pt x="1317329" y="1935465"/>
                  </a:lnTo>
                  <a:lnTo>
                    <a:pt x="1360260" y="1919575"/>
                  </a:lnTo>
                  <a:lnTo>
                    <a:pt x="1402241" y="1901790"/>
                  </a:lnTo>
                  <a:lnTo>
                    <a:pt x="1443218" y="1882161"/>
                  </a:lnTo>
                  <a:lnTo>
                    <a:pt x="1483140" y="1860742"/>
                  </a:lnTo>
                  <a:lnTo>
                    <a:pt x="1521953" y="1837584"/>
                  </a:lnTo>
                  <a:lnTo>
                    <a:pt x="1559606" y="1812741"/>
                  </a:lnTo>
                  <a:lnTo>
                    <a:pt x="1596045" y="1786264"/>
                  </a:lnTo>
                  <a:lnTo>
                    <a:pt x="1631219" y="1758206"/>
                  </a:lnTo>
                  <a:lnTo>
                    <a:pt x="1665075" y="1728621"/>
                  </a:lnTo>
                  <a:lnTo>
                    <a:pt x="1697559" y="1697559"/>
                  </a:lnTo>
                  <a:lnTo>
                    <a:pt x="1728621" y="1665075"/>
                  </a:lnTo>
                  <a:lnTo>
                    <a:pt x="1758206" y="1631219"/>
                  </a:lnTo>
                  <a:lnTo>
                    <a:pt x="1786264" y="1596045"/>
                  </a:lnTo>
                  <a:lnTo>
                    <a:pt x="1812741" y="1559606"/>
                  </a:lnTo>
                  <a:lnTo>
                    <a:pt x="1837584" y="1521953"/>
                  </a:lnTo>
                  <a:lnTo>
                    <a:pt x="1860742" y="1483140"/>
                  </a:lnTo>
                  <a:lnTo>
                    <a:pt x="1882161" y="1443218"/>
                  </a:lnTo>
                  <a:lnTo>
                    <a:pt x="1901790" y="1402241"/>
                  </a:lnTo>
                  <a:lnTo>
                    <a:pt x="1919575" y="1360260"/>
                  </a:lnTo>
                  <a:lnTo>
                    <a:pt x="1935465" y="1317329"/>
                  </a:lnTo>
                  <a:lnTo>
                    <a:pt x="1949406" y="1273500"/>
                  </a:lnTo>
                  <a:lnTo>
                    <a:pt x="1961347" y="1228824"/>
                  </a:lnTo>
                  <a:lnTo>
                    <a:pt x="1971234" y="1183356"/>
                  </a:lnTo>
                  <a:lnTo>
                    <a:pt x="1979016" y="1137147"/>
                  </a:lnTo>
                  <a:lnTo>
                    <a:pt x="1984639" y="1090249"/>
                  </a:lnTo>
                  <a:lnTo>
                    <a:pt x="1988051" y="1042716"/>
                  </a:lnTo>
                  <a:lnTo>
                    <a:pt x="1989201" y="994600"/>
                  </a:lnTo>
                  <a:lnTo>
                    <a:pt x="1988051" y="946484"/>
                  </a:lnTo>
                  <a:lnTo>
                    <a:pt x="1984639" y="898951"/>
                  </a:lnTo>
                  <a:lnTo>
                    <a:pt x="1979016" y="852053"/>
                  </a:lnTo>
                  <a:lnTo>
                    <a:pt x="1971234" y="805844"/>
                  </a:lnTo>
                  <a:lnTo>
                    <a:pt x="1961347" y="760376"/>
                  </a:lnTo>
                  <a:lnTo>
                    <a:pt x="1949406" y="715700"/>
                  </a:lnTo>
                  <a:lnTo>
                    <a:pt x="1935465" y="671871"/>
                  </a:lnTo>
                  <a:lnTo>
                    <a:pt x="1919575" y="628940"/>
                  </a:lnTo>
                  <a:lnTo>
                    <a:pt x="1901790" y="586959"/>
                  </a:lnTo>
                  <a:lnTo>
                    <a:pt x="1882161" y="545982"/>
                  </a:lnTo>
                  <a:lnTo>
                    <a:pt x="1860742" y="506060"/>
                  </a:lnTo>
                  <a:lnTo>
                    <a:pt x="1837584" y="467247"/>
                  </a:lnTo>
                  <a:lnTo>
                    <a:pt x="1812741" y="429594"/>
                  </a:lnTo>
                  <a:lnTo>
                    <a:pt x="1786264" y="393155"/>
                  </a:lnTo>
                  <a:lnTo>
                    <a:pt x="1758206" y="357981"/>
                  </a:lnTo>
                  <a:lnTo>
                    <a:pt x="1728621" y="324125"/>
                  </a:lnTo>
                  <a:lnTo>
                    <a:pt x="1697559" y="291641"/>
                  </a:lnTo>
                  <a:lnTo>
                    <a:pt x="1665075" y="260579"/>
                  </a:lnTo>
                  <a:lnTo>
                    <a:pt x="1631219" y="230994"/>
                  </a:lnTo>
                  <a:lnTo>
                    <a:pt x="1596045" y="202936"/>
                  </a:lnTo>
                  <a:lnTo>
                    <a:pt x="1559606" y="176459"/>
                  </a:lnTo>
                  <a:lnTo>
                    <a:pt x="1521953" y="151616"/>
                  </a:lnTo>
                  <a:lnTo>
                    <a:pt x="1483140" y="128458"/>
                  </a:lnTo>
                  <a:lnTo>
                    <a:pt x="1443218" y="107039"/>
                  </a:lnTo>
                  <a:lnTo>
                    <a:pt x="1402241" y="87410"/>
                  </a:lnTo>
                  <a:lnTo>
                    <a:pt x="1360260" y="69625"/>
                  </a:lnTo>
                  <a:lnTo>
                    <a:pt x="1317329" y="53735"/>
                  </a:lnTo>
                  <a:lnTo>
                    <a:pt x="1273500" y="39794"/>
                  </a:lnTo>
                  <a:lnTo>
                    <a:pt x="1228824" y="27853"/>
                  </a:lnTo>
                  <a:lnTo>
                    <a:pt x="1183356" y="17966"/>
                  </a:lnTo>
                  <a:lnTo>
                    <a:pt x="1137147" y="10184"/>
                  </a:lnTo>
                  <a:lnTo>
                    <a:pt x="1090249" y="4561"/>
                  </a:lnTo>
                  <a:lnTo>
                    <a:pt x="1042716" y="1149"/>
                  </a:lnTo>
                  <a:lnTo>
                    <a:pt x="994600" y="0"/>
                  </a:lnTo>
                  <a:lnTo>
                    <a:pt x="946484" y="1149"/>
                  </a:lnTo>
                  <a:lnTo>
                    <a:pt x="898951" y="4561"/>
                  </a:lnTo>
                  <a:lnTo>
                    <a:pt x="852053" y="10184"/>
                  </a:lnTo>
                  <a:lnTo>
                    <a:pt x="805844" y="17966"/>
                  </a:lnTo>
                  <a:lnTo>
                    <a:pt x="760376" y="27853"/>
                  </a:lnTo>
                  <a:lnTo>
                    <a:pt x="715700" y="39794"/>
                  </a:lnTo>
                  <a:lnTo>
                    <a:pt x="671871" y="53735"/>
                  </a:lnTo>
                  <a:lnTo>
                    <a:pt x="628940" y="69625"/>
                  </a:lnTo>
                  <a:lnTo>
                    <a:pt x="586959" y="87410"/>
                  </a:lnTo>
                  <a:lnTo>
                    <a:pt x="545982" y="107039"/>
                  </a:lnTo>
                  <a:lnTo>
                    <a:pt x="506060" y="128458"/>
                  </a:lnTo>
                  <a:lnTo>
                    <a:pt x="467247" y="151616"/>
                  </a:lnTo>
                  <a:lnTo>
                    <a:pt x="429594" y="176459"/>
                  </a:lnTo>
                  <a:lnTo>
                    <a:pt x="393155" y="202936"/>
                  </a:lnTo>
                  <a:lnTo>
                    <a:pt x="357981" y="230994"/>
                  </a:lnTo>
                  <a:lnTo>
                    <a:pt x="324125" y="260579"/>
                  </a:lnTo>
                  <a:lnTo>
                    <a:pt x="291641" y="291641"/>
                  </a:lnTo>
                  <a:lnTo>
                    <a:pt x="260579" y="324125"/>
                  </a:lnTo>
                  <a:lnTo>
                    <a:pt x="230994" y="357981"/>
                  </a:lnTo>
                  <a:lnTo>
                    <a:pt x="202936" y="393155"/>
                  </a:lnTo>
                  <a:lnTo>
                    <a:pt x="176459" y="429594"/>
                  </a:lnTo>
                  <a:lnTo>
                    <a:pt x="151616" y="467247"/>
                  </a:lnTo>
                  <a:lnTo>
                    <a:pt x="128458" y="506060"/>
                  </a:lnTo>
                  <a:lnTo>
                    <a:pt x="107039" y="545982"/>
                  </a:lnTo>
                  <a:lnTo>
                    <a:pt x="87410" y="586959"/>
                  </a:lnTo>
                  <a:lnTo>
                    <a:pt x="69625" y="628940"/>
                  </a:lnTo>
                  <a:lnTo>
                    <a:pt x="53735" y="671871"/>
                  </a:lnTo>
                  <a:lnTo>
                    <a:pt x="39794" y="715700"/>
                  </a:lnTo>
                  <a:lnTo>
                    <a:pt x="27853" y="760376"/>
                  </a:lnTo>
                  <a:lnTo>
                    <a:pt x="17966" y="805844"/>
                  </a:lnTo>
                  <a:lnTo>
                    <a:pt x="10184" y="852053"/>
                  </a:lnTo>
                  <a:lnTo>
                    <a:pt x="4561" y="898951"/>
                  </a:lnTo>
                  <a:lnTo>
                    <a:pt x="1149" y="946484"/>
                  </a:lnTo>
                  <a:lnTo>
                    <a:pt x="0" y="994600"/>
                  </a:lnTo>
                  <a:lnTo>
                    <a:pt x="1149" y="1042716"/>
                  </a:lnTo>
                  <a:lnTo>
                    <a:pt x="4561" y="1090249"/>
                  </a:lnTo>
                  <a:lnTo>
                    <a:pt x="10184" y="1137147"/>
                  </a:lnTo>
                  <a:lnTo>
                    <a:pt x="17966" y="1183356"/>
                  </a:lnTo>
                  <a:lnTo>
                    <a:pt x="27853" y="1228824"/>
                  </a:lnTo>
                  <a:lnTo>
                    <a:pt x="39794" y="1273500"/>
                  </a:lnTo>
                  <a:lnTo>
                    <a:pt x="53735" y="1317329"/>
                  </a:lnTo>
                  <a:lnTo>
                    <a:pt x="69625" y="1360260"/>
                  </a:lnTo>
                  <a:lnTo>
                    <a:pt x="87410" y="1402241"/>
                  </a:lnTo>
                  <a:lnTo>
                    <a:pt x="107039" y="1443218"/>
                  </a:lnTo>
                  <a:lnTo>
                    <a:pt x="128458" y="1483140"/>
                  </a:lnTo>
                  <a:lnTo>
                    <a:pt x="151616" y="1521953"/>
                  </a:lnTo>
                  <a:lnTo>
                    <a:pt x="176459" y="1559606"/>
                  </a:lnTo>
                  <a:lnTo>
                    <a:pt x="202936" y="1596045"/>
                  </a:lnTo>
                  <a:lnTo>
                    <a:pt x="230994" y="1631219"/>
                  </a:lnTo>
                  <a:lnTo>
                    <a:pt x="260579" y="1665075"/>
                  </a:lnTo>
                  <a:lnTo>
                    <a:pt x="291641" y="1697559"/>
                  </a:lnTo>
                  <a:lnTo>
                    <a:pt x="324125" y="1728621"/>
                  </a:lnTo>
                  <a:lnTo>
                    <a:pt x="357981" y="1758206"/>
                  </a:lnTo>
                  <a:lnTo>
                    <a:pt x="393155" y="1786264"/>
                  </a:lnTo>
                  <a:lnTo>
                    <a:pt x="429594" y="1812741"/>
                  </a:lnTo>
                  <a:lnTo>
                    <a:pt x="467247" y="1837584"/>
                  </a:lnTo>
                  <a:lnTo>
                    <a:pt x="506060" y="1860742"/>
                  </a:lnTo>
                  <a:lnTo>
                    <a:pt x="545982" y="1882161"/>
                  </a:lnTo>
                  <a:lnTo>
                    <a:pt x="586959" y="1901790"/>
                  </a:lnTo>
                  <a:lnTo>
                    <a:pt x="628940" y="1919575"/>
                  </a:lnTo>
                  <a:lnTo>
                    <a:pt x="671871" y="1935465"/>
                  </a:lnTo>
                  <a:lnTo>
                    <a:pt x="715700" y="1949406"/>
                  </a:lnTo>
                  <a:lnTo>
                    <a:pt x="760376" y="1961347"/>
                  </a:lnTo>
                  <a:lnTo>
                    <a:pt x="805844" y="1971234"/>
                  </a:lnTo>
                  <a:lnTo>
                    <a:pt x="852053" y="1979016"/>
                  </a:lnTo>
                  <a:lnTo>
                    <a:pt x="898951" y="1984639"/>
                  </a:lnTo>
                  <a:lnTo>
                    <a:pt x="946484" y="1988051"/>
                  </a:lnTo>
                  <a:lnTo>
                    <a:pt x="994600" y="1989201"/>
                  </a:lnTo>
                  <a:close/>
                </a:path>
              </a:pathLst>
            </a:custGeom>
            <a:ln w="50800">
              <a:solidFill>
                <a:srgbClr val="BACAD3"/>
              </a:solidFill>
            </a:ln>
          </p:spPr>
          <p:txBody>
            <a:bodyPr wrap="square" lIns="0" tIns="0" rIns="0" bIns="0" rtlCol="0"/>
            <a:lstStyle/>
            <a:p>
              <a:endParaRPr/>
            </a:p>
          </p:txBody>
        </p:sp>
      </p:grpSp>
      <p:grpSp>
        <p:nvGrpSpPr>
          <p:cNvPr id="6" name="object 6"/>
          <p:cNvGrpSpPr/>
          <p:nvPr/>
        </p:nvGrpSpPr>
        <p:grpSpPr>
          <a:xfrm>
            <a:off x="540000" y="4303510"/>
            <a:ext cx="2040255" cy="2040255"/>
            <a:chOff x="540000" y="4303510"/>
            <a:chExt cx="2040255" cy="2040255"/>
          </a:xfrm>
        </p:grpSpPr>
        <p:pic>
          <p:nvPicPr>
            <p:cNvPr id="7" name="object 7"/>
            <p:cNvPicPr/>
            <p:nvPr/>
          </p:nvPicPr>
          <p:blipFill>
            <a:blip r:embed="rId3" cstate="print"/>
            <a:stretch>
              <a:fillRect/>
            </a:stretch>
          </p:blipFill>
          <p:spPr>
            <a:xfrm>
              <a:off x="540003" y="4303512"/>
              <a:ext cx="2040001" cy="2039997"/>
            </a:xfrm>
            <a:prstGeom prst="rect">
              <a:avLst/>
            </a:prstGeom>
          </p:spPr>
        </p:pic>
        <p:sp>
          <p:nvSpPr>
            <p:cNvPr id="8" name="object 8"/>
            <p:cNvSpPr/>
            <p:nvPr/>
          </p:nvSpPr>
          <p:spPr>
            <a:xfrm>
              <a:off x="565400" y="4328910"/>
              <a:ext cx="1989455" cy="1989455"/>
            </a:xfrm>
            <a:custGeom>
              <a:avLst/>
              <a:gdLst/>
              <a:ahLst/>
              <a:cxnLst/>
              <a:rect l="l" t="t" r="r" b="b"/>
              <a:pathLst>
                <a:path w="1989455" h="1989454">
                  <a:moveTo>
                    <a:pt x="994600" y="1989201"/>
                  </a:moveTo>
                  <a:lnTo>
                    <a:pt x="1042716" y="1988051"/>
                  </a:lnTo>
                  <a:lnTo>
                    <a:pt x="1090249" y="1984639"/>
                  </a:lnTo>
                  <a:lnTo>
                    <a:pt x="1137147" y="1979016"/>
                  </a:lnTo>
                  <a:lnTo>
                    <a:pt x="1183356" y="1971234"/>
                  </a:lnTo>
                  <a:lnTo>
                    <a:pt x="1228824" y="1961347"/>
                  </a:lnTo>
                  <a:lnTo>
                    <a:pt x="1273500" y="1949406"/>
                  </a:lnTo>
                  <a:lnTo>
                    <a:pt x="1317329" y="1935465"/>
                  </a:lnTo>
                  <a:lnTo>
                    <a:pt x="1360260" y="1919575"/>
                  </a:lnTo>
                  <a:lnTo>
                    <a:pt x="1402241" y="1901790"/>
                  </a:lnTo>
                  <a:lnTo>
                    <a:pt x="1443218" y="1882161"/>
                  </a:lnTo>
                  <a:lnTo>
                    <a:pt x="1483140" y="1860742"/>
                  </a:lnTo>
                  <a:lnTo>
                    <a:pt x="1521953" y="1837584"/>
                  </a:lnTo>
                  <a:lnTo>
                    <a:pt x="1559606" y="1812741"/>
                  </a:lnTo>
                  <a:lnTo>
                    <a:pt x="1596045" y="1786264"/>
                  </a:lnTo>
                  <a:lnTo>
                    <a:pt x="1631219" y="1758206"/>
                  </a:lnTo>
                  <a:lnTo>
                    <a:pt x="1665075" y="1728621"/>
                  </a:lnTo>
                  <a:lnTo>
                    <a:pt x="1697559" y="1697559"/>
                  </a:lnTo>
                  <a:lnTo>
                    <a:pt x="1728621" y="1665075"/>
                  </a:lnTo>
                  <a:lnTo>
                    <a:pt x="1758206" y="1631219"/>
                  </a:lnTo>
                  <a:lnTo>
                    <a:pt x="1786264" y="1596045"/>
                  </a:lnTo>
                  <a:lnTo>
                    <a:pt x="1812741" y="1559606"/>
                  </a:lnTo>
                  <a:lnTo>
                    <a:pt x="1837584" y="1521953"/>
                  </a:lnTo>
                  <a:lnTo>
                    <a:pt x="1860742" y="1483140"/>
                  </a:lnTo>
                  <a:lnTo>
                    <a:pt x="1882161" y="1443218"/>
                  </a:lnTo>
                  <a:lnTo>
                    <a:pt x="1901790" y="1402241"/>
                  </a:lnTo>
                  <a:lnTo>
                    <a:pt x="1919575" y="1360260"/>
                  </a:lnTo>
                  <a:lnTo>
                    <a:pt x="1935465" y="1317329"/>
                  </a:lnTo>
                  <a:lnTo>
                    <a:pt x="1949406" y="1273500"/>
                  </a:lnTo>
                  <a:lnTo>
                    <a:pt x="1961347" y="1228824"/>
                  </a:lnTo>
                  <a:lnTo>
                    <a:pt x="1971234" y="1183356"/>
                  </a:lnTo>
                  <a:lnTo>
                    <a:pt x="1979016" y="1137147"/>
                  </a:lnTo>
                  <a:lnTo>
                    <a:pt x="1984639" y="1090249"/>
                  </a:lnTo>
                  <a:lnTo>
                    <a:pt x="1988051" y="1042716"/>
                  </a:lnTo>
                  <a:lnTo>
                    <a:pt x="1989201" y="994600"/>
                  </a:lnTo>
                  <a:lnTo>
                    <a:pt x="1988051" y="946484"/>
                  </a:lnTo>
                  <a:lnTo>
                    <a:pt x="1984639" y="898951"/>
                  </a:lnTo>
                  <a:lnTo>
                    <a:pt x="1979016" y="852053"/>
                  </a:lnTo>
                  <a:lnTo>
                    <a:pt x="1971234" y="805844"/>
                  </a:lnTo>
                  <a:lnTo>
                    <a:pt x="1961347" y="760376"/>
                  </a:lnTo>
                  <a:lnTo>
                    <a:pt x="1949406" y="715700"/>
                  </a:lnTo>
                  <a:lnTo>
                    <a:pt x="1935465" y="671871"/>
                  </a:lnTo>
                  <a:lnTo>
                    <a:pt x="1919575" y="628940"/>
                  </a:lnTo>
                  <a:lnTo>
                    <a:pt x="1901790" y="586959"/>
                  </a:lnTo>
                  <a:lnTo>
                    <a:pt x="1882161" y="545982"/>
                  </a:lnTo>
                  <a:lnTo>
                    <a:pt x="1860742" y="506060"/>
                  </a:lnTo>
                  <a:lnTo>
                    <a:pt x="1837584" y="467247"/>
                  </a:lnTo>
                  <a:lnTo>
                    <a:pt x="1812741" y="429594"/>
                  </a:lnTo>
                  <a:lnTo>
                    <a:pt x="1786264" y="393155"/>
                  </a:lnTo>
                  <a:lnTo>
                    <a:pt x="1758206" y="357981"/>
                  </a:lnTo>
                  <a:lnTo>
                    <a:pt x="1728621" y="324125"/>
                  </a:lnTo>
                  <a:lnTo>
                    <a:pt x="1697559" y="291641"/>
                  </a:lnTo>
                  <a:lnTo>
                    <a:pt x="1665075" y="260579"/>
                  </a:lnTo>
                  <a:lnTo>
                    <a:pt x="1631219" y="230994"/>
                  </a:lnTo>
                  <a:lnTo>
                    <a:pt x="1596045" y="202936"/>
                  </a:lnTo>
                  <a:lnTo>
                    <a:pt x="1559606" y="176459"/>
                  </a:lnTo>
                  <a:lnTo>
                    <a:pt x="1521953" y="151616"/>
                  </a:lnTo>
                  <a:lnTo>
                    <a:pt x="1483140" y="128458"/>
                  </a:lnTo>
                  <a:lnTo>
                    <a:pt x="1443218" y="107039"/>
                  </a:lnTo>
                  <a:lnTo>
                    <a:pt x="1402241" y="87410"/>
                  </a:lnTo>
                  <a:lnTo>
                    <a:pt x="1360260" y="69625"/>
                  </a:lnTo>
                  <a:lnTo>
                    <a:pt x="1317329" y="53735"/>
                  </a:lnTo>
                  <a:lnTo>
                    <a:pt x="1273500" y="39794"/>
                  </a:lnTo>
                  <a:lnTo>
                    <a:pt x="1228824" y="27853"/>
                  </a:lnTo>
                  <a:lnTo>
                    <a:pt x="1183356" y="17966"/>
                  </a:lnTo>
                  <a:lnTo>
                    <a:pt x="1137147" y="10184"/>
                  </a:lnTo>
                  <a:lnTo>
                    <a:pt x="1090249" y="4561"/>
                  </a:lnTo>
                  <a:lnTo>
                    <a:pt x="1042716" y="1149"/>
                  </a:lnTo>
                  <a:lnTo>
                    <a:pt x="994600" y="0"/>
                  </a:lnTo>
                  <a:lnTo>
                    <a:pt x="946484" y="1149"/>
                  </a:lnTo>
                  <a:lnTo>
                    <a:pt x="898951" y="4561"/>
                  </a:lnTo>
                  <a:lnTo>
                    <a:pt x="852053" y="10184"/>
                  </a:lnTo>
                  <a:lnTo>
                    <a:pt x="805844" y="17966"/>
                  </a:lnTo>
                  <a:lnTo>
                    <a:pt x="760376" y="27853"/>
                  </a:lnTo>
                  <a:lnTo>
                    <a:pt x="715700" y="39794"/>
                  </a:lnTo>
                  <a:lnTo>
                    <a:pt x="671871" y="53735"/>
                  </a:lnTo>
                  <a:lnTo>
                    <a:pt x="628940" y="69625"/>
                  </a:lnTo>
                  <a:lnTo>
                    <a:pt x="586959" y="87410"/>
                  </a:lnTo>
                  <a:lnTo>
                    <a:pt x="545982" y="107039"/>
                  </a:lnTo>
                  <a:lnTo>
                    <a:pt x="506060" y="128458"/>
                  </a:lnTo>
                  <a:lnTo>
                    <a:pt x="467247" y="151616"/>
                  </a:lnTo>
                  <a:lnTo>
                    <a:pt x="429594" y="176459"/>
                  </a:lnTo>
                  <a:lnTo>
                    <a:pt x="393155" y="202936"/>
                  </a:lnTo>
                  <a:lnTo>
                    <a:pt x="357981" y="230994"/>
                  </a:lnTo>
                  <a:lnTo>
                    <a:pt x="324125" y="260579"/>
                  </a:lnTo>
                  <a:lnTo>
                    <a:pt x="291641" y="291641"/>
                  </a:lnTo>
                  <a:lnTo>
                    <a:pt x="260579" y="324125"/>
                  </a:lnTo>
                  <a:lnTo>
                    <a:pt x="230994" y="357981"/>
                  </a:lnTo>
                  <a:lnTo>
                    <a:pt x="202936" y="393155"/>
                  </a:lnTo>
                  <a:lnTo>
                    <a:pt x="176459" y="429594"/>
                  </a:lnTo>
                  <a:lnTo>
                    <a:pt x="151616" y="467247"/>
                  </a:lnTo>
                  <a:lnTo>
                    <a:pt x="128458" y="506060"/>
                  </a:lnTo>
                  <a:lnTo>
                    <a:pt x="107039" y="545982"/>
                  </a:lnTo>
                  <a:lnTo>
                    <a:pt x="87410" y="586959"/>
                  </a:lnTo>
                  <a:lnTo>
                    <a:pt x="69625" y="628940"/>
                  </a:lnTo>
                  <a:lnTo>
                    <a:pt x="53735" y="671871"/>
                  </a:lnTo>
                  <a:lnTo>
                    <a:pt x="39794" y="715700"/>
                  </a:lnTo>
                  <a:lnTo>
                    <a:pt x="27853" y="760376"/>
                  </a:lnTo>
                  <a:lnTo>
                    <a:pt x="17966" y="805844"/>
                  </a:lnTo>
                  <a:lnTo>
                    <a:pt x="10184" y="852053"/>
                  </a:lnTo>
                  <a:lnTo>
                    <a:pt x="4561" y="898951"/>
                  </a:lnTo>
                  <a:lnTo>
                    <a:pt x="1149" y="946484"/>
                  </a:lnTo>
                  <a:lnTo>
                    <a:pt x="0" y="994600"/>
                  </a:lnTo>
                  <a:lnTo>
                    <a:pt x="1149" y="1042716"/>
                  </a:lnTo>
                  <a:lnTo>
                    <a:pt x="4561" y="1090249"/>
                  </a:lnTo>
                  <a:lnTo>
                    <a:pt x="10184" y="1137147"/>
                  </a:lnTo>
                  <a:lnTo>
                    <a:pt x="17966" y="1183356"/>
                  </a:lnTo>
                  <a:lnTo>
                    <a:pt x="27853" y="1228824"/>
                  </a:lnTo>
                  <a:lnTo>
                    <a:pt x="39794" y="1273500"/>
                  </a:lnTo>
                  <a:lnTo>
                    <a:pt x="53735" y="1317329"/>
                  </a:lnTo>
                  <a:lnTo>
                    <a:pt x="69625" y="1360260"/>
                  </a:lnTo>
                  <a:lnTo>
                    <a:pt x="87410" y="1402241"/>
                  </a:lnTo>
                  <a:lnTo>
                    <a:pt x="107039" y="1443218"/>
                  </a:lnTo>
                  <a:lnTo>
                    <a:pt x="128458" y="1483140"/>
                  </a:lnTo>
                  <a:lnTo>
                    <a:pt x="151616" y="1521953"/>
                  </a:lnTo>
                  <a:lnTo>
                    <a:pt x="176459" y="1559606"/>
                  </a:lnTo>
                  <a:lnTo>
                    <a:pt x="202936" y="1596045"/>
                  </a:lnTo>
                  <a:lnTo>
                    <a:pt x="230994" y="1631219"/>
                  </a:lnTo>
                  <a:lnTo>
                    <a:pt x="260579" y="1665075"/>
                  </a:lnTo>
                  <a:lnTo>
                    <a:pt x="291641" y="1697559"/>
                  </a:lnTo>
                  <a:lnTo>
                    <a:pt x="324125" y="1728621"/>
                  </a:lnTo>
                  <a:lnTo>
                    <a:pt x="357981" y="1758206"/>
                  </a:lnTo>
                  <a:lnTo>
                    <a:pt x="393155" y="1786264"/>
                  </a:lnTo>
                  <a:lnTo>
                    <a:pt x="429594" y="1812741"/>
                  </a:lnTo>
                  <a:lnTo>
                    <a:pt x="467247" y="1837584"/>
                  </a:lnTo>
                  <a:lnTo>
                    <a:pt x="506060" y="1860742"/>
                  </a:lnTo>
                  <a:lnTo>
                    <a:pt x="545982" y="1882161"/>
                  </a:lnTo>
                  <a:lnTo>
                    <a:pt x="586959" y="1901790"/>
                  </a:lnTo>
                  <a:lnTo>
                    <a:pt x="628940" y="1919575"/>
                  </a:lnTo>
                  <a:lnTo>
                    <a:pt x="671871" y="1935465"/>
                  </a:lnTo>
                  <a:lnTo>
                    <a:pt x="715700" y="1949406"/>
                  </a:lnTo>
                  <a:lnTo>
                    <a:pt x="760376" y="1961347"/>
                  </a:lnTo>
                  <a:lnTo>
                    <a:pt x="805844" y="1971234"/>
                  </a:lnTo>
                  <a:lnTo>
                    <a:pt x="852053" y="1979016"/>
                  </a:lnTo>
                  <a:lnTo>
                    <a:pt x="898951" y="1984639"/>
                  </a:lnTo>
                  <a:lnTo>
                    <a:pt x="946484" y="1988051"/>
                  </a:lnTo>
                  <a:lnTo>
                    <a:pt x="994600" y="1989201"/>
                  </a:lnTo>
                  <a:close/>
                </a:path>
              </a:pathLst>
            </a:custGeom>
            <a:ln w="50800">
              <a:solidFill>
                <a:srgbClr val="BACAD3"/>
              </a:solidFill>
            </a:ln>
          </p:spPr>
          <p:txBody>
            <a:bodyPr wrap="square" lIns="0" tIns="0" rIns="0" bIns="0" rtlCol="0"/>
            <a:lstStyle/>
            <a:p>
              <a:endParaRPr/>
            </a:p>
          </p:txBody>
        </p:sp>
      </p:grpSp>
      <p:grpSp>
        <p:nvGrpSpPr>
          <p:cNvPr id="9" name="object 9"/>
          <p:cNvGrpSpPr/>
          <p:nvPr/>
        </p:nvGrpSpPr>
        <p:grpSpPr>
          <a:xfrm>
            <a:off x="540000" y="6703509"/>
            <a:ext cx="2040255" cy="2040255"/>
            <a:chOff x="540000" y="6703509"/>
            <a:chExt cx="2040255" cy="2040255"/>
          </a:xfrm>
        </p:grpSpPr>
        <p:pic>
          <p:nvPicPr>
            <p:cNvPr id="10" name="object 10"/>
            <p:cNvPicPr/>
            <p:nvPr/>
          </p:nvPicPr>
          <p:blipFill>
            <a:blip r:embed="rId4" cstate="print"/>
            <a:stretch>
              <a:fillRect/>
            </a:stretch>
          </p:blipFill>
          <p:spPr>
            <a:xfrm>
              <a:off x="540003" y="6703517"/>
              <a:ext cx="2039995" cy="2039988"/>
            </a:xfrm>
            <a:prstGeom prst="rect">
              <a:avLst/>
            </a:prstGeom>
          </p:spPr>
        </p:pic>
        <p:sp>
          <p:nvSpPr>
            <p:cNvPr id="11" name="object 11"/>
            <p:cNvSpPr/>
            <p:nvPr/>
          </p:nvSpPr>
          <p:spPr>
            <a:xfrm>
              <a:off x="565400" y="6728909"/>
              <a:ext cx="1989455" cy="1989455"/>
            </a:xfrm>
            <a:custGeom>
              <a:avLst/>
              <a:gdLst/>
              <a:ahLst/>
              <a:cxnLst/>
              <a:rect l="l" t="t" r="r" b="b"/>
              <a:pathLst>
                <a:path w="1989455" h="1989454">
                  <a:moveTo>
                    <a:pt x="994600" y="1989200"/>
                  </a:moveTo>
                  <a:lnTo>
                    <a:pt x="1042716" y="1988051"/>
                  </a:lnTo>
                  <a:lnTo>
                    <a:pt x="1090249" y="1984639"/>
                  </a:lnTo>
                  <a:lnTo>
                    <a:pt x="1137147" y="1979016"/>
                  </a:lnTo>
                  <a:lnTo>
                    <a:pt x="1183356" y="1971234"/>
                  </a:lnTo>
                  <a:lnTo>
                    <a:pt x="1228824" y="1961347"/>
                  </a:lnTo>
                  <a:lnTo>
                    <a:pt x="1273500" y="1949406"/>
                  </a:lnTo>
                  <a:lnTo>
                    <a:pt x="1317329" y="1935465"/>
                  </a:lnTo>
                  <a:lnTo>
                    <a:pt x="1360260" y="1919575"/>
                  </a:lnTo>
                  <a:lnTo>
                    <a:pt x="1402241" y="1901790"/>
                  </a:lnTo>
                  <a:lnTo>
                    <a:pt x="1443218" y="1882161"/>
                  </a:lnTo>
                  <a:lnTo>
                    <a:pt x="1483140" y="1860742"/>
                  </a:lnTo>
                  <a:lnTo>
                    <a:pt x="1521953" y="1837584"/>
                  </a:lnTo>
                  <a:lnTo>
                    <a:pt x="1559606" y="1812741"/>
                  </a:lnTo>
                  <a:lnTo>
                    <a:pt x="1596045" y="1786264"/>
                  </a:lnTo>
                  <a:lnTo>
                    <a:pt x="1631219" y="1758206"/>
                  </a:lnTo>
                  <a:lnTo>
                    <a:pt x="1665075" y="1728621"/>
                  </a:lnTo>
                  <a:lnTo>
                    <a:pt x="1697559" y="1697559"/>
                  </a:lnTo>
                  <a:lnTo>
                    <a:pt x="1728621" y="1665075"/>
                  </a:lnTo>
                  <a:lnTo>
                    <a:pt x="1758206" y="1631219"/>
                  </a:lnTo>
                  <a:lnTo>
                    <a:pt x="1786264" y="1596045"/>
                  </a:lnTo>
                  <a:lnTo>
                    <a:pt x="1812741" y="1559606"/>
                  </a:lnTo>
                  <a:lnTo>
                    <a:pt x="1837584" y="1521953"/>
                  </a:lnTo>
                  <a:lnTo>
                    <a:pt x="1860742" y="1483140"/>
                  </a:lnTo>
                  <a:lnTo>
                    <a:pt x="1882161" y="1443218"/>
                  </a:lnTo>
                  <a:lnTo>
                    <a:pt x="1901790" y="1402241"/>
                  </a:lnTo>
                  <a:lnTo>
                    <a:pt x="1919575" y="1360260"/>
                  </a:lnTo>
                  <a:lnTo>
                    <a:pt x="1935465" y="1317329"/>
                  </a:lnTo>
                  <a:lnTo>
                    <a:pt x="1949406" y="1273500"/>
                  </a:lnTo>
                  <a:lnTo>
                    <a:pt x="1961347" y="1228824"/>
                  </a:lnTo>
                  <a:lnTo>
                    <a:pt x="1971234" y="1183356"/>
                  </a:lnTo>
                  <a:lnTo>
                    <a:pt x="1979016" y="1137147"/>
                  </a:lnTo>
                  <a:lnTo>
                    <a:pt x="1984639" y="1090249"/>
                  </a:lnTo>
                  <a:lnTo>
                    <a:pt x="1988051" y="1042716"/>
                  </a:lnTo>
                  <a:lnTo>
                    <a:pt x="1989201" y="994600"/>
                  </a:lnTo>
                  <a:lnTo>
                    <a:pt x="1988051" y="946484"/>
                  </a:lnTo>
                  <a:lnTo>
                    <a:pt x="1984639" y="898951"/>
                  </a:lnTo>
                  <a:lnTo>
                    <a:pt x="1979016" y="852053"/>
                  </a:lnTo>
                  <a:lnTo>
                    <a:pt x="1971234" y="805844"/>
                  </a:lnTo>
                  <a:lnTo>
                    <a:pt x="1961347" y="760376"/>
                  </a:lnTo>
                  <a:lnTo>
                    <a:pt x="1949406" y="715700"/>
                  </a:lnTo>
                  <a:lnTo>
                    <a:pt x="1935465" y="671871"/>
                  </a:lnTo>
                  <a:lnTo>
                    <a:pt x="1919575" y="628940"/>
                  </a:lnTo>
                  <a:lnTo>
                    <a:pt x="1901790" y="586959"/>
                  </a:lnTo>
                  <a:lnTo>
                    <a:pt x="1882161" y="545982"/>
                  </a:lnTo>
                  <a:lnTo>
                    <a:pt x="1860742" y="506060"/>
                  </a:lnTo>
                  <a:lnTo>
                    <a:pt x="1837584" y="467247"/>
                  </a:lnTo>
                  <a:lnTo>
                    <a:pt x="1812741" y="429594"/>
                  </a:lnTo>
                  <a:lnTo>
                    <a:pt x="1786264" y="393155"/>
                  </a:lnTo>
                  <a:lnTo>
                    <a:pt x="1758206" y="357981"/>
                  </a:lnTo>
                  <a:lnTo>
                    <a:pt x="1728621" y="324125"/>
                  </a:lnTo>
                  <a:lnTo>
                    <a:pt x="1697559" y="291641"/>
                  </a:lnTo>
                  <a:lnTo>
                    <a:pt x="1665075" y="260579"/>
                  </a:lnTo>
                  <a:lnTo>
                    <a:pt x="1631219" y="230994"/>
                  </a:lnTo>
                  <a:lnTo>
                    <a:pt x="1596045" y="202936"/>
                  </a:lnTo>
                  <a:lnTo>
                    <a:pt x="1559606" y="176459"/>
                  </a:lnTo>
                  <a:lnTo>
                    <a:pt x="1521953" y="151616"/>
                  </a:lnTo>
                  <a:lnTo>
                    <a:pt x="1483140" y="128458"/>
                  </a:lnTo>
                  <a:lnTo>
                    <a:pt x="1443218" y="107039"/>
                  </a:lnTo>
                  <a:lnTo>
                    <a:pt x="1402241" y="87410"/>
                  </a:lnTo>
                  <a:lnTo>
                    <a:pt x="1360260" y="69625"/>
                  </a:lnTo>
                  <a:lnTo>
                    <a:pt x="1317329" y="53735"/>
                  </a:lnTo>
                  <a:lnTo>
                    <a:pt x="1273500" y="39794"/>
                  </a:lnTo>
                  <a:lnTo>
                    <a:pt x="1228824" y="27853"/>
                  </a:lnTo>
                  <a:lnTo>
                    <a:pt x="1183356" y="17966"/>
                  </a:lnTo>
                  <a:lnTo>
                    <a:pt x="1137147" y="10184"/>
                  </a:lnTo>
                  <a:lnTo>
                    <a:pt x="1090249" y="4561"/>
                  </a:lnTo>
                  <a:lnTo>
                    <a:pt x="1042716" y="1149"/>
                  </a:lnTo>
                  <a:lnTo>
                    <a:pt x="994600" y="0"/>
                  </a:lnTo>
                  <a:lnTo>
                    <a:pt x="946484" y="1149"/>
                  </a:lnTo>
                  <a:lnTo>
                    <a:pt x="898951" y="4561"/>
                  </a:lnTo>
                  <a:lnTo>
                    <a:pt x="852053" y="10184"/>
                  </a:lnTo>
                  <a:lnTo>
                    <a:pt x="805844" y="17966"/>
                  </a:lnTo>
                  <a:lnTo>
                    <a:pt x="760376" y="27853"/>
                  </a:lnTo>
                  <a:lnTo>
                    <a:pt x="715700" y="39794"/>
                  </a:lnTo>
                  <a:lnTo>
                    <a:pt x="671871" y="53735"/>
                  </a:lnTo>
                  <a:lnTo>
                    <a:pt x="628940" y="69625"/>
                  </a:lnTo>
                  <a:lnTo>
                    <a:pt x="586959" y="87410"/>
                  </a:lnTo>
                  <a:lnTo>
                    <a:pt x="545982" y="107039"/>
                  </a:lnTo>
                  <a:lnTo>
                    <a:pt x="506060" y="128458"/>
                  </a:lnTo>
                  <a:lnTo>
                    <a:pt x="467247" y="151616"/>
                  </a:lnTo>
                  <a:lnTo>
                    <a:pt x="429594" y="176459"/>
                  </a:lnTo>
                  <a:lnTo>
                    <a:pt x="393155" y="202936"/>
                  </a:lnTo>
                  <a:lnTo>
                    <a:pt x="357981" y="230994"/>
                  </a:lnTo>
                  <a:lnTo>
                    <a:pt x="324125" y="260579"/>
                  </a:lnTo>
                  <a:lnTo>
                    <a:pt x="291641" y="291641"/>
                  </a:lnTo>
                  <a:lnTo>
                    <a:pt x="260579" y="324125"/>
                  </a:lnTo>
                  <a:lnTo>
                    <a:pt x="230994" y="357981"/>
                  </a:lnTo>
                  <a:lnTo>
                    <a:pt x="202936" y="393155"/>
                  </a:lnTo>
                  <a:lnTo>
                    <a:pt x="176459" y="429594"/>
                  </a:lnTo>
                  <a:lnTo>
                    <a:pt x="151616" y="467247"/>
                  </a:lnTo>
                  <a:lnTo>
                    <a:pt x="128458" y="506060"/>
                  </a:lnTo>
                  <a:lnTo>
                    <a:pt x="107039" y="545982"/>
                  </a:lnTo>
                  <a:lnTo>
                    <a:pt x="87410" y="586959"/>
                  </a:lnTo>
                  <a:lnTo>
                    <a:pt x="69625" y="628940"/>
                  </a:lnTo>
                  <a:lnTo>
                    <a:pt x="53735" y="671871"/>
                  </a:lnTo>
                  <a:lnTo>
                    <a:pt x="39794" y="715700"/>
                  </a:lnTo>
                  <a:lnTo>
                    <a:pt x="27853" y="760376"/>
                  </a:lnTo>
                  <a:lnTo>
                    <a:pt x="17966" y="805844"/>
                  </a:lnTo>
                  <a:lnTo>
                    <a:pt x="10184" y="852053"/>
                  </a:lnTo>
                  <a:lnTo>
                    <a:pt x="4561" y="898951"/>
                  </a:lnTo>
                  <a:lnTo>
                    <a:pt x="1149" y="946484"/>
                  </a:lnTo>
                  <a:lnTo>
                    <a:pt x="0" y="994600"/>
                  </a:lnTo>
                  <a:lnTo>
                    <a:pt x="1149" y="1042716"/>
                  </a:lnTo>
                  <a:lnTo>
                    <a:pt x="4561" y="1090249"/>
                  </a:lnTo>
                  <a:lnTo>
                    <a:pt x="10184" y="1137147"/>
                  </a:lnTo>
                  <a:lnTo>
                    <a:pt x="17966" y="1183356"/>
                  </a:lnTo>
                  <a:lnTo>
                    <a:pt x="27853" y="1228824"/>
                  </a:lnTo>
                  <a:lnTo>
                    <a:pt x="39794" y="1273500"/>
                  </a:lnTo>
                  <a:lnTo>
                    <a:pt x="53735" y="1317329"/>
                  </a:lnTo>
                  <a:lnTo>
                    <a:pt x="69625" y="1360260"/>
                  </a:lnTo>
                  <a:lnTo>
                    <a:pt x="87410" y="1402241"/>
                  </a:lnTo>
                  <a:lnTo>
                    <a:pt x="107039" y="1443218"/>
                  </a:lnTo>
                  <a:lnTo>
                    <a:pt x="128458" y="1483140"/>
                  </a:lnTo>
                  <a:lnTo>
                    <a:pt x="151616" y="1521953"/>
                  </a:lnTo>
                  <a:lnTo>
                    <a:pt x="176459" y="1559606"/>
                  </a:lnTo>
                  <a:lnTo>
                    <a:pt x="202936" y="1596045"/>
                  </a:lnTo>
                  <a:lnTo>
                    <a:pt x="230994" y="1631219"/>
                  </a:lnTo>
                  <a:lnTo>
                    <a:pt x="260579" y="1665075"/>
                  </a:lnTo>
                  <a:lnTo>
                    <a:pt x="291641" y="1697559"/>
                  </a:lnTo>
                  <a:lnTo>
                    <a:pt x="324125" y="1728621"/>
                  </a:lnTo>
                  <a:lnTo>
                    <a:pt x="357981" y="1758206"/>
                  </a:lnTo>
                  <a:lnTo>
                    <a:pt x="393155" y="1786264"/>
                  </a:lnTo>
                  <a:lnTo>
                    <a:pt x="429594" y="1812741"/>
                  </a:lnTo>
                  <a:lnTo>
                    <a:pt x="467247" y="1837584"/>
                  </a:lnTo>
                  <a:lnTo>
                    <a:pt x="506060" y="1860742"/>
                  </a:lnTo>
                  <a:lnTo>
                    <a:pt x="545982" y="1882161"/>
                  </a:lnTo>
                  <a:lnTo>
                    <a:pt x="586959" y="1901790"/>
                  </a:lnTo>
                  <a:lnTo>
                    <a:pt x="628940" y="1919575"/>
                  </a:lnTo>
                  <a:lnTo>
                    <a:pt x="671871" y="1935465"/>
                  </a:lnTo>
                  <a:lnTo>
                    <a:pt x="715700" y="1949406"/>
                  </a:lnTo>
                  <a:lnTo>
                    <a:pt x="760376" y="1961347"/>
                  </a:lnTo>
                  <a:lnTo>
                    <a:pt x="805844" y="1971234"/>
                  </a:lnTo>
                  <a:lnTo>
                    <a:pt x="852053" y="1979016"/>
                  </a:lnTo>
                  <a:lnTo>
                    <a:pt x="898951" y="1984639"/>
                  </a:lnTo>
                  <a:lnTo>
                    <a:pt x="946484" y="1988051"/>
                  </a:lnTo>
                  <a:lnTo>
                    <a:pt x="994600" y="1989200"/>
                  </a:lnTo>
                  <a:close/>
                </a:path>
              </a:pathLst>
            </a:custGeom>
            <a:ln w="50800">
              <a:solidFill>
                <a:srgbClr val="BACAD3"/>
              </a:solidFill>
            </a:ln>
          </p:spPr>
          <p:txBody>
            <a:bodyPr wrap="square" lIns="0" tIns="0" rIns="0" bIns="0" rtlCol="0"/>
            <a:lstStyle/>
            <a:p>
              <a:endParaRPr/>
            </a:p>
          </p:txBody>
        </p:sp>
      </p:grpSp>
      <p:sp>
        <p:nvSpPr>
          <p:cNvPr id="12" name="object 12"/>
          <p:cNvSpPr txBox="1"/>
          <p:nvPr/>
        </p:nvSpPr>
        <p:spPr>
          <a:xfrm>
            <a:off x="2747299" y="1426323"/>
            <a:ext cx="4265295" cy="4611519"/>
          </a:xfrm>
          <a:prstGeom prst="rect">
            <a:avLst/>
          </a:prstGeom>
        </p:spPr>
        <p:txBody>
          <a:bodyPr vert="horz" wrap="square" lIns="0" tIns="40640" rIns="0" bIns="0" rtlCol="0">
            <a:spAutoFit/>
          </a:bodyPr>
          <a:lstStyle/>
          <a:p>
            <a:r>
              <a:rPr lang="pt-BR" sz="900" b="1" dirty="0">
                <a:solidFill>
                  <a:srgbClr val="005D77"/>
                </a:solidFill>
              </a:rPr>
              <a:t>Micheal Hinshaw</a:t>
            </a:r>
            <a:br>
              <a:rPr lang="pt-BR" sz="900" dirty="0"/>
            </a:br>
            <a:r>
              <a:rPr lang="pt-BR" sz="900" b="1" dirty="0">
                <a:solidFill>
                  <a:srgbClr val="0093A7"/>
                </a:solidFill>
              </a:rPr>
              <a:t>Fundador e presidente, McorpCX</a:t>
            </a:r>
          </a:p>
          <a:p>
            <a:endParaRPr lang="pt-BR" sz="900" dirty="0"/>
          </a:p>
          <a:p>
            <a:r>
              <a:rPr lang="pt-BR" sz="900" dirty="0"/>
              <a:t>Michael Hinshaw é o fundador e presidente da consultoria de experiência do cliente McorpCX e foi reconhecido em mais de uma dúzia de listas de “Top Influenciadores Globais de CX”. Ele é coautor dos livros best-sellers </a:t>
            </a:r>
            <a:r>
              <a:rPr lang="pt-BR" sz="900" i="1" dirty="0"/>
              <a:t>Smart Customers, Stupid Companies: Why Only Intelligent Companies Will Thrive and How to Be One of Them</a:t>
            </a:r>
            <a:r>
              <a:rPr lang="pt-BR" sz="900" dirty="0"/>
              <a:t> e </a:t>
            </a:r>
            <a:r>
              <a:rPr lang="pt-BR" sz="900" i="1" dirty="0"/>
              <a:t>Experience Rules! The Experience Operating System (XOS) and the 8 Keys to Enable It</a:t>
            </a:r>
            <a:r>
              <a:rPr lang="pt-BR" sz="900" dirty="0"/>
              <a:t>.</a:t>
            </a:r>
          </a:p>
          <a:p>
            <a:r>
              <a:rPr lang="pt-BR" sz="900" dirty="0"/>
              <a:t>Michael foi publicado e citado em muitas publicações de destaque, incluindo </a:t>
            </a:r>
            <a:r>
              <a:rPr lang="pt-BR" sz="900" i="1" dirty="0"/>
              <a:t>Harvard Business Review</a:t>
            </a:r>
            <a:r>
              <a:rPr lang="pt-BR" sz="900" dirty="0"/>
              <a:t>, </a:t>
            </a:r>
            <a:r>
              <a:rPr lang="pt-BR" sz="900" i="1" dirty="0"/>
              <a:t>Fast Company</a:t>
            </a:r>
            <a:r>
              <a:rPr lang="pt-BR" sz="900" dirty="0"/>
              <a:t>, </a:t>
            </a:r>
            <a:r>
              <a:rPr lang="pt-BR" sz="900" i="1" dirty="0"/>
              <a:t>Forbes</a:t>
            </a:r>
            <a:r>
              <a:rPr lang="pt-BR" sz="900" dirty="0"/>
              <a:t>, </a:t>
            </a:r>
            <a:r>
              <a:rPr lang="pt-BR" sz="900" i="1" dirty="0"/>
              <a:t>Time</a:t>
            </a:r>
            <a:r>
              <a:rPr lang="pt-BR" sz="900" dirty="0"/>
              <a:t> e </a:t>
            </a:r>
            <a:r>
              <a:rPr lang="pt-BR" sz="900" i="1" dirty="0"/>
              <a:t>American Executive</a:t>
            </a:r>
            <a:r>
              <a:rPr lang="pt-BR" sz="900" dirty="0"/>
              <a:t>. Teaching Fellow em inovação e empreendedorismo na Haas School of Business da UC Berkeley, ele já atuou como consultor e conselheiro de executivos em organizações como Best Buy, Microsoft, GHJ, GHD, Gensler, Merck e Lululemon.</a:t>
            </a:r>
          </a:p>
          <a:p>
            <a:endParaRPr lang="pt-BR" sz="900" dirty="0"/>
          </a:p>
          <a:p>
            <a:endParaRPr lang="pt-BR" sz="900" dirty="0"/>
          </a:p>
          <a:p>
            <a:endParaRPr lang="pt-BR" sz="900" dirty="0"/>
          </a:p>
          <a:p>
            <a:endParaRPr lang="pt-BR" sz="900" dirty="0"/>
          </a:p>
          <a:p>
            <a:endParaRPr lang="pt-BR" sz="900" dirty="0"/>
          </a:p>
          <a:p>
            <a:endParaRPr lang="pt-BR" sz="900" dirty="0"/>
          </a:p>
          <a:p>
            <a:endParaRPr lang="pt-BR" sz="900" dirty="0"/>
          </a:p>
          <a:p>
            <a:br>
              <a:rPr lang="pt-BR" sz="900" dirty="0"/>
            </a:br>
            <a:endParaRPr lang="pt-BR" sz="900" dirty="0"/>
          </a:p>
          <a:p>
            <a:r>
              <a:rPr lang="pt-BR" sz="900" b="1" dirty="0">
                <a:solidFill>
                  <a:srgbClr val="005D77"/>
                </a:solidFill>
              </a:rPr>
              <a:t>Nils Müller</a:t>
            </a:r>
            <a:br>
              <a:rPr lang="pt-BR" sz="900" dirty="0"/>
            </a:br>
            <a:r>
              <a:rPr lang="pt-BR" sz="900" dirty="0"/>
              <a:t>Fundador e CEO, TRENDONE</a:t>
            </a:r>
          </a:p>
          <a:p>
            <a:endParaRPr lang="pt-BR" sz="900" dirty="0"/>
          </a:p>
          <a:p>
            <a:r>
              <a:rPr lang="pt-BR" sz="900" dirty="0"/>
              <a:t>Nils Müller é o CEO da TRENDONE, empresa que fundou em 2002 e que dirige desde então. Como líder de mercado em consultoria de inovação e estratégia baseada em tendências, a TRENDONE define hoje os padrões para uma orientação futura direcionada em um mundo em rápido desenvolvimento, com foco em mercados, indústrias e sociedades. Ele é um visionário do futuro e, com mais de 700 palestras principais em palcos internacionais, um dos palestrantes de inspiração mais experientes e versáteis de todo o setor de futuros.</a:t>
            </a:r>
          </a:p>
        </p:txBody>
      </p:sp>
      <p:sp>
        <p:nvSpPr>
          <p:cNvPr id="13" name="object 13"/>
          <p:cNvSpPr txBox="1"/>
          <p:nvPr/>
        </p:nvSpPr>
        <p:spPr>
          <a:xfrm>
            <a:off x="2747299" y="6790334"/>
            <a:ext cx="4232910" cy="1703030"/>
          </a:xfrm>
          <a:prstGeom prst="rect">
            <a:avLst/>
          </a:prstGeom>
        </p:spPr>
        <p:txBody>
          <a:bodyPr vert="horz" wrap="square" lIns="0" tIns="40640" rIns="0" bIns="0" rtlCol="0">
            <a:spAutoFit/>
          </a:bodyPr>
          <a:lstStyle/>
          <a:p>
            <a:r>
              <a:rPr lang="pt-BR" sz="900" b="1" dirty="0">
                <a:solidFill>
                  <a:srgbClr val="005D77"/>
                </a:solidFill>
              </a:rPr>
              <a:t>Micheal Ballé</a:t>
            </a:r>
            <a:br>
              <a:rPr lang="pt-BR" sz="900" dirty="0"/>
            </a:br>
            <a:r>
              <a:rPr lang="pt-BR" sz="900" b="1" dirty="0">
                <a:solidFill>
                  <a:srgbClr val="0093A7"/>
                </a:solidFill>
              </a:rPr>
              <a:t>Sócio fundador, Lean Sensei Partners</a:t>
            </a:r>
          </a:p>
          <a:p>
            <a:endParaRPr lang="pt-BR" sz="900" dirty="0"/>
          </a:p>
          <a:p>
            <a:r>
              <a:rPr lang="pt-BR" sz="900" dirty="0"/>
              <a:t>Dr. Michael Ballé é coautor de </a:t>
            </a:r>
            <a:r>
              <a:rPr lang="pt-BR" sz="900" i="1" dirty="0"/>
              <a:t>THE LEAN STRATEGY</a:t>
            </a:r>
            <a:r>
              <a:rPr lang="pt-BR" sz="900" dirty="0"/>
              <a:t> e da trilogia </a:t>
            </a:r>
            <a:r>
              <a:rPr lang="pt-BR" sz="900" i="1" dirty="0"/>
              <a:t>THE GOLD MINE</a:t>
            </a:r>
            <a:r>
              <a:rPr lang="pt-BR" sz="900" dirty="0"/>
              <a:t>. Seu trabalho foi traduzido para dez idiomas. Ele orienta CEOs no </a:t>
            </a:r>
            <a:r>
              <a:rPr lang="pt-BR" sz="900" i="1" dirty="0"/>
              <a:t>gemba</a:t>
            </a:r>
            <a:r>
              <a:rPr lang="pt-BR" sz="900" dirty="0"/>
              <a:t>, é Diretor-Gerente da ESG Consultants e cofundou o French Lean Institute e a Lean Sensei Partners.</a:t>
            </a:r>
          </a:p>
          <a:p>
            <a:r>
              <a:rPr lang="pt-BR" sz="900" dirty="0"/>
              <a:t>Há mais de uma década, ele se dedica à gestão por resolução de problemas e às implicações humanas da implementação do lean em áreas tão diversas quanto manufatura, saúde e processos administrativos, ajudando muitas empresas a conduzir com sucesso seus programas lean. Como sociólogo cognitivo, ele lecionou teoria das organizações em diversas escolas de negócios.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7259" y="506981"/>
            <a:ext cx="3250991"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28</a:t>
            </a:r>
            <a:r>
              <a:rPr sz="800" b="1" spc="315"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3" name="object 3" descr="$PPTXTitle"/>
          <p:cNvSpPr txBox="1">
            <a:spLocks noGrp="1"/>
          </p:cNvSpPr>
          <p:nvPr>
            <p:ph type="title"/>
          </p:nvPr>
        </p:nvSpPr>
        <p:spPr>
          <a:xfrm>
            <a:off x="527300" y="1397062"/>
            <a:ext cx="6832350" cy="382156"/>
          </a:xfrm>
          <a:prstGeom prst="rect">
            <a:avLst/>
          </a:prstGeom>
        </p:spPr>
        <p:txBody>
          <a:bodyPr vert="horz" wrap="square" lIns="0" tIns="12700" rIns="0" bIns="0" rtlCol="0">
            <a:spAutoFit/>
          </a:bodyPr>
          <a:lstStyle/>
          <a:p>
            <a:pPr marL="12700">
              <a:lnSpc>
                <a:spcPct val="100000"/>
              </a:lnSpc>
              <a:spcBef>
                <a:spcPts val="100"/>
              </a:spcBef>
            </a:pPr>
            <a:r>
              <a:rPr lang="pt-BR" dirty="0"/>
              <a:t>AGRADECIMENTOS E AGRADECIMENTOS</a:t>
            </a:r>
            <a:endParaRPr spc="55" dirty="0"/>
          </a:p>
        </p:txBody>
      </p:sp>
      <p:sp>
        <p:nvSpPr>
          <p:cNvPr id="4" name="object 4"/>
          <p:cNvSpPr txBox="1"/>
          <p:nvPr/>
        </p:nvSpPr>
        <p:spPr>
          <a:xfrm>
            <a:off x="527300" y="2896013"/>
            <a:ext cx="1068705" cy="5351145"/>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414042"/>
                </a:solidFill>
                <a:latin typeface="Arial"/>
                <a:cs typeface="Arial"/>
              </a:rPr>
              <a:t>Andreas</a:t>
            </a:r>
            <a:r>
              <a:rPr sz="900" b="1" spc="180" dirty="0">
                <a:solidFill>
                  <a:srgbClr val="414042"/>
                </a:solidFill>
                <a:latin typeface="Arial"/>
                <a:cs typeface="Arial"/>
              </a:rPr>
              <a:t> </a:t>
            </a:r>
            <a:r>
              <a:rPr sz="900" b="1" spc="-10" dirty="0">
                <a:solidFill>
                  <a:srgbClr val="414042"/>
                </a:solidFill>
                <a:latin typeface="Arial"/>
                <a:cs typeface="Arial"/>
              </a:rPr>
              <a:t>Koller</a:t>
            </a:r>
            <a:endParaRPr sz="900" dirty="0">
              <a:latin typeface="Arial"/>
              <a:cs typeface="Arial"/>
            </a:endParaRPr>
          </a:p>
          <a:p>
            <a:pPr marL="12700" marR="5080">
              <a:lnSpc>
                <a:spcPct val="199100"/>
              </a:lnSpc>
            </a:pPr>
            <a:r>
              <a:rPr sz="900" b="1" dirty="0">
                <a:solidFill>
                  <a:srgbClr val="414042"/>
                </a:solidFill>
                <a:latin typeface="Arial"/>
                <a:cs typeface="Arial"/>
              </a:rPr>
              <a:t>Andrew</a:t>
            </a:r>
            <a:r>
              <a:rPr sz="900" b="1" spc="245" dirty="0">
                <a:solidFill>
                  <a:srgbClr val="414042"/>
                </a:solidFill>
                <a:latin typeface="Arial"/>
                <a:cs typeface="Arial"/>
              </a:rPr>
              <a:t> </a:t>
            </a:r>
            <a:r>
              <a:rPr sz="900" b="1" spc="-10" dirty="0">
                <a:solidFill>
                  <a:srgbClr val="414042"/>
                </a:solidFill>
                <a:latin typeface="Arial"/>
                <a:cs typeface="Arial"/>
              </a:rPr>
              <a:t>Mosby </a:t>
            </a:r>
            <a:r>
              <a:rPr sz="900" b="1" dirty="0">
                <a:solidFill>
                  <a:srgbClr val="414042"/>
                </a:solidFill>
                <a:latin typeface="Arial"/>
                <a:cs typeface="Arial"/>
              </a:rPr>
              <a:t>Antonio</a:t>
            </a:r>
            <a:r>
              <a:rPr sz="900" b="1" spc="250" dirty="0">
                <a:solidFill>
                  <a:srgbClr val="414042"/>
                </a:solidFill>
                <a:latin typeface="Arial"/>
                <a:cs typeface="Arial"/>
              </a:rPr>
              <a:t> </a:t>
            </a:r>
            <a:r>
              <a:rPr sz="900" b="1" spc="-10" dirty="0">
                <a:solidFill>
                  <a:srgbClr val="414042"/>
                </a:solidFill>
                <a:latin typeface="Arial"/>
                <a:cs typeface="Arial"/>
              </a:rPr>
              <a:t>Ghaleb </a:t>
            </a:r>
            <a:r>
              <a:rPr sz="900" b="1" dirty="0">
                <a:solidFill>
                  <a:srgbClr val="414042"/>
                </a:solidFill>
                <a:latin typeface="Arial"/>
                <a:cs typeface="Arial"/>
              </a:rPr>
              <a:t>Brian</a:t>
            </a:r>
            <a:r>
              <a:rPr sz="900" b="1" spc="85" dirty="0">
                <a:solidFill>
                  <a:srgbClr val="414042"/>
                </a:solidFill>
                <a:latin typeface="Arial"/>
                <a:cs typeface="Arial"/>
              </a:rPr>
              <a:t> </a:t>
            </a:r>
            <a:r>
              <a:rPr sz="900" b="1" spc="-10" dirty="0">
                <a:solidFill>
                  <a:srgbClr val="414042"/>
                </a:solidFill>
                <a:latin typeface="Arial"/>
                <a:cs typeface="Arial"/>
              </a:rPr>
              <a:t>Mitchell </a:t>
            </a:r>
            <a:r>
              <a:rPr sz="900" b="1" dirty="0">
                <a:solidFill>
                  <a:srgbClr val="414042"/>
                </a:solidFill>
                <a:latin typeface="Arial"/>
                <a:cs typeface="Arial"/>
              </a:rPr>
              <a:t>Callahan</a:t>
            </a:r>
            <a:r>
              <a:rPr sz="900" b="1" spc="170" dirty="0">
                <a:solidFill>
                  <a:srgbClr val="414042"/>
                </a:solidFill>
                <a:latin typeface="Arial"/>
                <a:cs typeface="Arial"/>
              </a:rPr>
              <a:t> </a:t>
            </a:r>
            <a:r>
              <a:rPr sz="900" b="1" spc="-10" dirty="0">
                <a:solidFill>
                  <a:srgbClr val="414042"/>
                </a:solidFill>
                <a:latin typeface="Arial"/>
                <a:cs typeface="Arial"/>
              </a:rPr>
              <a:t>Hager </a:t>
            </a:r>
            <a:r>
              <a:rPr sz="900" b="1" dirty="0">
                <a:solidFill>
                  <a:srgbClr val="414042"/>
                </a:solidFill>
                <a:latin typeface="Arial"/>
                <a:cs typeface="Arial"/>
              </a:rPr>
              <a:t>Carlo</a:t>
            </a:r>
            <a:r>
              <a:rPr sz="900" b="1" spc="155" dirty="0">
                <a:solidFill>
                  <a:srgbClr val="414042"/>
                </a:solidFill>
                <a:latin typeface="Arial"/>
                <a:cs typeface="Arial"/>
              </a:rPr>
              <a:t> </a:t>
            </a:r>
            <a:r>
              <a:rPr sz="900" b="1" spc="-10" dirty="0">
                <a:solidFill>
                  <a:srgbClr val="414042"/>
                </a:solidFill>
                <a:latin typeface="Arial"/>
                <a:cs typeface="Arial"/>
              </a:rPr>
              <a:t>Triberti </a:t>
            </a:r>
            <a:r>
              <a:rPr sz="900" b="1" dirty="0">
                <a:solidFill>
                  <a:srgbClr val="414042"/>
                </a:solidFill>
                <a:latin typeface="Arial"/>
                <a:cs typeface="Arial"/>
              </a:rPr>
              <a:t>Christine</a:t>
            </a:r>
            <a:r>
              <a:rPr sz="900" b="1" spc="175" dirty="0">
                <a:solidFill>
                  <a:srgbClr val="414042"/>
                </a:solidFill>
                <a:latin typeface="Arial"/>
                <a:cs typeface="Arial"/>
              </a:rPr>
              <a:t> </a:t>
            </a:r>
            <a:r>
              <a:rPr sz="900" b="1" spc="-25" dirty="0">
                <a:solidFill>
                  <a:srgbClr val="414042"/>
                </a:solidFill>
                <a:latin typeface="Arial"/>
                <a:cs typeface="Arial"/>
              </a:rPr>
              <a:t>Cai</a:t>
            </a:r>
            <a:r>
              <a:rPr sz="900" b="1" spc="500" dirty="0">
                <a:solidFill>
                  <a:srgbClr val="414042"/>
                </a:solidFill>
                <a:latin typeface="Arial"/>
                <a:cs typeface="Arial"/>
              </a:rPr>
              <a:t> </a:t>
            </a:r>
            <a:r>
              <a:rPr sz="900" b="1" dirty="0">
                <a:solidFill>
                  <a:srgbClr val="414042"/>
                </a:solidFill>
                <a:latin typeface="Arial"/>
                <a:cs typeface="Arial"/>
              </a:rPr>
              <a:t>Coco</a:t>
            </a:r>
            <a:r>
              <a:rPr sz="900" b="1" spc="75" dirty="0">
                <a:solidFill>
                  <a:srgbClr val="414042"/>
                </a:solidFill>
                <a:latin typeface="Arial"/>
                <a:cs typeface="Arial"/>
              </a:rPr>
              <a:t> </a:t>
            </a:r>
            <a:r>
              <a:rPr sz="900" b="1" dirty="0">
                <a:solidFill>
                  <a:srgbClr val="414042"/>
                </a:solidFill>
                <a:latin typeface="Arial"/>
                <a:cs typeface="Arial"/>
              </a:rPr>
              <a:t>Ke</a:t>
            </a:r>
            <a:r>
              <a:rPr sz="900" b="1" spc="75" dirty="0">
                <a:solidFill>
                  <a:srgbClr val="414042"/>
                </a:solidFill>
                <a:latin typeface="Arial"/>
                <a:cs typeface="Arial"/>
              </a:rPr>
              <a:t> </a:t>
            </a:r>
            <a:r>
              <a:rPr sz="900" b="1" spc="-25" dirty="0">
                <a:solidFill>
                  <a:srgbClr val="414042"/>
                </a:solidFill>
                <a:latin typeface="Arial"/>
                <a:cs typeface="Arial"/>
              </a:rPr>
              <a:t>Liu </a:t>
            </a:r>
            <a:r>
              <a:rPr sz="900" b="1" dirty="0">
                <a:solidFill>
                  <a:srgbClr val="414042"/>
                </a:solidFill>
                <a:latin typeface="Arial"/>
                <a:cs typeface="Arial"/>
              </a:rPr>
              <a:t>Dayton</a:t>
            </a:r>
            <a:r>
              <a:rPr sz="900" b="1" spc="229" dirty="0">
                <a:solidFill>
                  <a:srgbClr val="414042"/>
                </a:solidFill>
                <a:latin typeface="Arial"/>
                <a:cs typeface="Arial"/>
              </a:rPr>
              <a:t> </a:t>
            </a:r>
            <a:r>
              <a:rPr sz="900" b="1" spc="-10" dirty="0">
                <a:solidFill>
                  <a:srgbClr val="414042"/>
                </a:solidFill>
                <a:latin typeface="Arial"/>
                <a:cs typeface="Arial"/>
              </a:rPr>
              <a:t>Benway </a:t>
            </a:r>
            <a:r>
              <a:rPr sz="900" b="1" dirty="0">
                <a:solidFill>
                  <a:srgbClr val="414042"/>
                </a:solidFill>
                <a:latin typeface="Arial"/>
                <a:cs typeface="Arial"/>
              </a:rPr>
              <a:t>Ernest</a:t>
            </a:r>
            <a:r>
              <a:rPr sz="900" b="1" spc="105" dirty="0">
                <a:solidFill>
                  <a:srgbClr val="414042"/>
                </a:solidFill>
                <a:latin typeface="Arial"/>
                <a:cs typeface="Arial"/>
              </a:rPr>
              <a:t> </a:t>
            </a:r>
            <a:r>
              <a:rPr sz="900" b="1" spc="-10" dirty="0">
                <a:solidFill>
                  <a:srgbClr val="414042"/>
                </a:solidFill>
                <a:latin typeface="Arial"/>
                <a:cs typeface="Arial"/>
              </a:rPr>
              <a:t>Parker </a:t>
            </a:r>
            <a:r>
              <a:rPr sz="900" b="1" dirty="0">
                <a:solidFill>
                  <a:srgbClr val="414042"/>
                </a:solidFill>
                <a:latin typeface="Arial"/>
                <a:cs typeface="Arial"/>
              </a:rPr>
              <a:t>Felipe</a:t>
            </a:r>
            <a:r>
              <a:rPr sz="900" b="1" spc="225" dirty="0">
                <a:solidFill>
                  <a:srgbClr val="414042"/>
                </a:solidFill>
                <a:latin typeface="Arial"/>
                <a:cs typeface="Arial"/>
              </a:rPr>
              <a:t> </a:t>
            </a:r>
            <a:r>
              <a:rPr sz="900" b="1" spc="-10" dirty="0">
                <a:solidFill>
                  <a:srgbClr val="414042"/>
                </a:solidFill>
                <a:latin typeface="Arial"/>
                <a:cs typeface="Arial"/>
              </a:rPr>
              <a:t>Paredes </a:t>
            </a:r>
            <a:r>
              <a:rPr sz="900" b="1" dirty="0">
                <a:solidFill>
                  <a:srgbClr val="414042"/>
                </a:solidFill>
                <a:latin typeface="Arial"/>
                <a:cs typeface="Arial"/>
              </a:rPr>
              <a:t>Holly</a:t>
            </a:r>
            <a:r>
              <a:rPr sz="900" b="1" spc="170" dirty="0">
                <a:solidFill>
                  <a:srgbClr val="414042"/>
                </a:solidFill>
                <a:latin typeface="Arial"/>
                <a:cs typeface="Arial"/>
              </a:rPr>
              <a:t> </a:t>
            </a:r>
            <a:r>
              <a:rPr sz="900" b="1" spc="-10" dirty="0">
                <a:solidFill>
                  <a:srgbClr val="414042"/>
                </a:solidFill>
                <a:latin typeface="Arial"/>
                <a:cs typeface="Arial"/>
              </a:rPr>
              <a:t>Shier </a:t>
            </a:r>
            <a:r>
              <a:rPr sz="900" b="1" dirty="0">
                <a:solidFill>
                  <a:srgbClr val="414042"/>
                </a:solidFill>
                <a:latin typeface="Arial"/>
                <a:cs typeface="Arial"/>
              </a:rPr>
              <a:t>Jennifer</a:t>
            </a:r>
            <a:r>
              <a:rPr sz="900" b="1" spc="215" dirty="0">
                <a:solidFill>
                  <a:srgbClr val="414042"/>
                </a:solidFill>
                <a:latin typeface="Arial"/>
                <a:cs typeface="Arial"/>
              </a:rPr>
              <a:t> </a:t>
            </a:r>
            <a:r>
              <a:rPr sz="900" b="1" spc="-10" dirty="0">
                <a:solidFill>
                  <a:srgbClr val="414042"/>
                </a:solidFill>
                <a:latin typeface="Arial"/>
                <a:cs typeface="Arial"/>
              </a:rPr>
              <a:t>Chowhan </a:t>
            </a:r>
            <a:r>
              <a:rPr sz="900" b="1" dirty="0">
                <a:solidFill>
                  <a:srgbClr val="414042"/>
                </a:solidFill>
                <a:latin typeface="Arial"/>
                <a:cs typeface="Arial"/>
              </a:rPr>
              <a:t>Joe</a:t>
            </a:r>
            <a:r>
              <a:rPr sz="900" b="1" spc="110" dirty="0">
                <a:solidFill>
                  <a:srgbClr val="414042"/>
                </a:solidFill>
                <a:latin typeface="Arial"/>
                <a:cs typeface="Arial"/>
              </a:rPr>
              <a:t> </a:t>
            </a:r>
            <a:r>
              <a:rPr sz="900" b="1" spc="-10" dirty="0">
                <a:solidFill>
                  <a:srgbClr val="414042"/>
                </a:solidFill>
                <a:latin typeface="Arial"/>
                <a:cs typeface="Arial"/>
              </a:rPr>
              <a:t>Diston</a:t>
            </a:r>
            <a:endParaRPr sz="900" dirty="0">
              <a:latin typeface="Arial"/>
              <a:cs typeface="Arial"/>
            </a:endParaRPr>
          </a:p>
          <a:p>
            <a:pPr marL="12700" marR="73660">
              <a:lnSpc>
                <a:spcPct val="199100"/>
              </a:lnSpc>
            </a:pPr>
            <a:r>
              <a:rPr sz="900" b="1" dirty="0">
                <a:solidFill>
                  <a:srgbClr val="414042"/>
                </a:solidFill>
                <a:latin typeface="Arial"/>
                <a:cs typeface="Arial"/>
              </a:rPr>
              <a:t>John</a:t>
            </a:r>
            <a:r>
              <a:rPr sz="900" b="1" spc="60" dirty="0">
                <a:solidFill>
                  <a:srgbClr val="414042"/>
                </a:solidFill>
                <a:latin typeface="Arial"/>
                <a:cs typeface="Arial"/>
              </a:rPr>
              <a:t> </a:t>
            </a:r>
            <a:r>
              <a:rPr sz="900" b="1" dirty="0">
                <a:solidFill>
                  <a:srgbClr val="414042"/>
                </a:solidFill>
                <a:latin typeface="Arial"/>
                <a:cs typeface="Arial"/>
              </a:rPr>
              <a:t>C.</a:t>
            </a:r>
            <a:r>
              <a:rPr sz="900" b="1" spc="60" dirty="0">
                <a:solidFill>
                  <a:srgbClr val="414042"/>
                </a:solidFill>
                <a:latin typeface="Arial"/>
                <a:cs typeface="Arial"/>
              </a:rPr>
              <a:t> </a:t>
            </a:r>
            <a:r>
              <a:rPr sz="900" b="1" spc="-10" dirty="0">
                <a:solidFill>
                  <a:srgbClr val="414042"/>
                </a:solidFill>
                <a:latin typeface="Arial"/>
                <a:cs typeface="Arial"/>
              </a:rPr>
              <a:t>Cheng </a:t>
            </a:r>
            <a:r>
              <a:rPr sz="900" b="1" dirty="0">
                <a:solidFill>
                  <a:srgbClr val="414042"/>
                </a:solidFill>
                <a:latin typeface="Arial"/>
                <a:cs typeface="Arial"/>
              </a:rPr>
              <a:t>Karin</a:t>
            </a:r>
            <a:r>
              <a:rPr sz="900" b="1" spc="95" dirty="0">
                <a:solidFill>
                  <a:srgbClr val="414042"/>
                </a:solidFill>
                <a:latin typeface="Arial"/>
                <a:cs typeface="Arial"/>
              </a:rPr>
              <a:t> </a:t>
            </a:r>
            <a:r>
              <a:rPr sz="900" b="1" spc="-10" dirty="0">
                <a:solidFill>
                  <a:srgbClr val="414042"/>
                </a:solidFill>
                <a:latin typeface="Arial"/>
                <a:cs typeface="Arial"/>
              </a:rPr>
              <a:t>Korte </a:t>
            </a:r>
            <a:r>
              <a:rPr sz="900" b="1" dirty="0">
                <a:solidFill>
                  <a:srgbClr val="414042"/>
                </a:solidFill>
                <a:latin typeface="Arial"/>
                <a:cs typeface="Arial"/>
              </a:rPr>
              <a:t>Laurent</a:t>
            </a:r>
            <a:r>
              <a:rPr sz="900" b="1" spc="195" dirty="0">
                <a:solidFill>
                  <a:srgbClr val="414042"/>
                </a:solidFill>
                <a:latin typeface="Arial"/>
                <a:cs typeface="Arial"/>
              </a:rPr>
              <a:t> </a:t>
            </a:r>
            <a:r>
              <a:rPr sz="900" b="1" spc="-10" dirty="0">
                <a:solidFill>
                  <a:srgbClr val="414042"/>
                </a:solidFill>
                <a:latin typeface="Arial"/>
                <a:cs typeface="Arial"/>
              </a:rPr>
              <a:t>Capbern </a:t>
            </a:r>
            <a:r>
              <a:rPr sz="900" b="1" dirty="0">
                <a:solidFill>
                  <a:srgbClr val="414042"/>
                </a:solidFill>
                <a:latin typeface="Arial"/>
                <a:cs typeface="Arial"/>
              </a:rPr>
              <a:t>Lesley</a:t>
            </a:r>
            <a:r>
              <a:rPr sz="900" b="1" spc="100" dirty="0">
                <a:solidFill>
                  <a:srgbClr val="414042"/>
                </a:solidFill>
                <a:latin typeface="Arial"/>
                <a:cs typeface="Arial"/>
              </a:rPr>
              <a:t> </a:t>
            </a:r>
            <a:r>
              <a:rPr sz="900" b="1" spc="-10" dirty="0">
                <a:solidFill>
                  <a:srgbClr val="414042"/>
                </a:solidFill>
                <a:latin typeface="Arial"/>
                <a:cs typeface="Arial"/>
              </a:rPr>
              <a:t>Hornung </a:t>
            </a:r>
            <a:r>
              <a:rPr sz="900" b="1" dirty="0">
                <a:solidFill>
                  <a:srgbClr val="414042"/>
                </a:solidFill>
                <a:latin typeface="Arial"/>
                <a:cs typeface="Arial"/>
              </a:rPr>
              <a:t>Luca</a:t>
            </a:r>
            <a:r>
              <a:rPr sz="900" b="1" spc="80" dirty="0">
                <a:solidFill>
                  <a:srgbClr val="414042"/>
                </a:solidFill>
                <a:latin typeface="Arial"/>
                <a:cs typeface="Arial"/>
              </a:rPr>
              <a:t> </a:t>
            </a:r>
            <a:r>
              <a:rPr sz="900" b="1" spc="-10" dirty="0">
                <a:solidFill>
                  <a:srgbClr val="414042"/>
                </a:solidFill>
                <a:latin typeface="Arial"/>
                <a:cs typeface="Arial"/>
              </a:rPr>
              <a:t>Insabato </a:t>
            </a:r>
            <a:r>
              <a:rPr sz="900" b="1" dirty="0">
                <a:solidFill>
                  <a:srgbClr val="414042"/>
                </a:solidFill>
                <a:latin typeface="Arial"/>
                <a:cs typeface="Arial"/>
              </a:rPr>
              <a:t>Marina</a:t>
            </a:r>
            <a:r>
              <a:rPr sz="900" b="1" spc="165" dirty="0">
                <a:solidFill>
                  <a:srgbClr val="414042"/>
                </a:solidFill>
                <a:latin typeface="Arial"/>
                <a:cs typeface="Arial"/>
              </a:rPr>
              <a:t> </a:t>
            </a:r>
            <a:r>
              <a:rPr sz="900" b="1" spc="-10" dirty="0">
                <a:solidFill>
                  <a:srgbClr val="414042"/>
                </a:solidFill>
                <a:latin typeface="Arial"/>
                <a:cs typeface="Arial"/>
              </a:rPr>
              <a:t>Gentile</a:t>
            </a:r>
            <a:endParaRPr sz="900" dirty="0">
              <a:latin typeface="Arial"/>
              <a:cs typeface="Arial"/>
            </a:endParaRPr>
          </a:p>
        </p:txBody>
      </p:sp>
      <p:sp>
        <p:nvSpPr>
          <p:cNvPr id="5" name="object 5"/>
          <p:cNvSpPr txBox="1"/>
          <p:nvPr/>
        </p:nvSpPr>
        <p:spPr>
          <a:xfrm>
            <a:off x="3857316" y="2895327"/>
            <a:ext cx="1036955" cy="4258945"/>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414042"/>
                </a:solidFill>
                <a:latin typeface="Arial"/>
                <a:cs typeface="Arial"/>
              </a:rPr>
              <a:t>Mark</a:t>
            </a:r>
            <a:r>
              <a:rPr sz="900" b="1" spc="125" dirty="0">
                <a:solidFill>
                  <a:srgbClr val="414042"/>
                </a:solidFill>
                <a:latin typeface="Arial"/>
                <a:cs typeface="Arial"/>
              </a:rPr>
              <a:t> </a:t>
            </a:r>
            <a:r>
              <a:rPr sz="900" b="1" spc="-10" dirty="0">
                <a:solidFill>
                  <a:srgbClr val="414042"/>
                </a:solidFill>
                <a:latin typeface="Arial"/>
                <a:cs typeface="Arial"/>
              </a:rPr>
              <a:t>Butler</a:t>
            </a:r>
            <a:endParaRPr sz="900">
              <a:latin typeface="Arial"/>
              <a:cs typeface="Arial"/>
            </a:endParaRPr>
          </a:p>
          <a:p>
            <a:pPr marL="12700" marR="250825">
              <a:lnSpc>
                <a:spcPct val="199100"/>
              </a:lnSpc>
            </a:pPr>
            <a:r>
              <a:rPr sz="900" b="1" dirty="0">
                <a:solidFill>
                  <a:srgbClr val="414042"/>
                </a:solidFill>
                <a:latin typeface="Arial"/>
                <a:cs typeface="Arial"/>
              </a:rPr>
              <a:t>Martin</a:t>
            </a:r>
            <a:r>
              <a:rPr sz="900" b="1" spc="204" dirty="0">
                <a:solidFill>
                  <a:srgbClr val="414042"/>
                </a:solidFill>
                <a:latin typeface="Arial"/>
                <a:cs typeface="Arial"/>
              </a:rPr>
              <a:t> </a:t>
            </a:r>
            <a:r>
              <a:rPr sz="900" b="1" spc="-10" dirty="0">
                <a:solidFill>
                  <a:srgbClr val="414042"/>
                </a:solidFill>
                <a:latin typeface="Arial"/>
                <a:cs typeface="Arial"/>
              </a:rPr>
              <a:t>Ellis </a:t>
            </a:r>
            <a:r>
              <a:rPr sz="900" b="1" dirty="0">
                <a:solidFill>
                  <a:srgbClr val="414042"/>
                </a:solidFill>
                <a:latin typeface="Arial"/>
                <a:cs typeface="Arial"/>
              </a:rPr>
              <a:t>Mei-Jen</a:t>
            </a:r>
            <a:r>
              <a:rPr sz="900" b="1" spc="250" dirty="0">
                <a:solidFill>
                  <a:srgbClr val="414042"/>
                </a:solidFill>
                <a:latin typeface="Arial"/>
                <a:cs typeface="Arial"/>
              </a:rPr>
              <a:t> </a:t>
            </a:r>
            <a:r>
              <a:rPr sz="900" b="1" spc="-25" dirty="0">
                <a:solidFill>
                  <a:srgbClr val="414042"/>
                </a:solidFill>
                <a:latin typeface="Arial"/>
                <a:cs typeface="Arial"/>
              </a:rPr>
              <a:t>Li </a:t>
            </a:r>
            <a:r>
              <a:rPr sz="900" b="1" dirty="0">
                <a:solidFill>
                  <a:srgbClr val="414042"/>
                </a:solidFill>
                <a:latin typeface="Arial"/>
                <a:cs typeface="Arial"/>
              </a:rPr>
              <a:t>Mike</a:t>
            </a:r>
            <a:r>
              <a:rPr sz="900" b="1" spc="120" dirty="0">
                <a:solidFill>
                  <a:srgbClr val="414042"/>
                </a:solidFill>
                <a:latin typeface="Arial"/>
                <a:cs typeface="Arial"/>
              </a:rPr>
              <a:t> </a:t>
            </a:r>
            <a:r>
              <a:rPr sz="900" b="1" spc="-10" dirty="0">
                <a:solidFill>
                  <a:srgbClr val="414042"/>
                </a:solidFill>
                <a:latin typeface="Arial"/>
                <a:cs typeface="Arial"/>
              </a:rPr>
              <a:t>Criddle </a:t>
            </a:r>
            <a:r>
              <a:rPr sz="900" b="1" dirty="0">
                <a:solidFill>
                  <a:srgbClr val="414042"/>
                </a:solidFill>
                <a:latin typeface="Arial"/>
                <a:cs typeface="Arial"/>
              </a:rPr>
              <a:t>Pablo</a:t>
            </a:r>
            <a:r>
              <a:rPr sz="900" b="1" spc="155" dirty="0">
                <a:solidFill>
                  <a:srgbClr val="414042"/>
                </a:solidFill>
                <a:latin typeface="Arial"/>
                <a:cs typeface="Arial"/>
              </a:rPr>
              <a:t> </a:t>
            </a:r>
            <a:r>
              <a:rPr sz="900" b="1" spc="-10" dirty="0">
                <a:solidFill>
                  <a:srgbClr val="414042"/>
                </a:solidFill>
                <a:latin typeface="Arial"/>
                <a:cs typeface="Arial"/>
              </a:rPr>
              <a:t>Kaplan</a:t>
            </a:r>
            <a:endParaRPr sz="900">
              <a:latin typeface="Arial"/>
              <a:cs typeface="Arial"/>
            </a:endParaRPr>
          </a:p>
          <a:p>
            <a:pPr marL="12700" marR="5080">
              <a:lnSpc>
                <a:spcPct val="199100"/>
              </a:lnSpc>
            </a:pPr>
            <a:r>
              <a:rPr sz="900" b="1" dirty="0">
                <a:solidFill>
                  <a:srgbClr val="414042"/>
                </a:solidFill>
                <a:latin typeface="Arial"/>
                <a:cs typeface="Arial"/>
              </a:rPr>
              <a:t>Pablo</a:t>
            </a:r>
            <a:r>
              <a:rPr sz="900" b="1" spc="155" dirty="0">
                <a:solidFill>
                  <a:srgbClr val="414042"/>
                </a:solidFill>
                <a:latin typeface="Arial"/>
                <a:cs typeface="Arial"/>
              </a:rPr>
              <a:t> </a:t>
            </a:r>
            <a:r>
              <a:rPr sz="900" b="1" spc="-10" dirty="0">
                <a:solidFill>
                  <a:srgbClr val="414042"/>
                </a:solidFill>
                <a:latin typeface="Arial"/>
                <a:cs typeface="Arial"/>
              </a:rPr>
              <a:t>Maldonado </a:t>
            </a:r>
            <a:r>
              <a:rPr sz="900" b="1" dirty="0">
                <a:solidFill>
                  <a:srgbClr val="414042"/>
                </a:solidFill>
                <a:latin typeface="Arial"/>
                <a:cs typeface="Arial"/>
              </a:rPr>
              <a:t>Patrick</a:t>
            </a:r>
            <a:r>
              <a:rPr sz="900" b="1" spc="130" dirty="0">
                <a:solidFill>
                  <a:srgbClr val="414042"/>
                </a:solidFill>
                <a:latin typeface="Arial"/>
                <a:cs typeface="Arial"/>
              </a:rPr>
              <a:t> </a:t>
            </a:r>
            <a:r>
              <a:rPr sz="900" b="1" dirty="0">
                <a:solidFill>
                  <a:srgbClr val="414042"/>
                </a:solidFill>
                <a:latin typeface="Arial"/>
                <a:cs typeface="Arial"/>
              </a:rPr>
              <a:t>van</a:t>
            </a:r>
            <a:r>
              <a:rPr sz="900" b="1" spc="130" dirty="0">
                <a:solidFill>
                  <a:srgbClr val="414042"/>
                </a:solidFill>
                <a:latin typeface="Arial"/>
                <a:cs typeface="Arial"/>
              </a:rPr>
              <a:t> </a:t>
            </a:r>
            <a:r>
              <a:rPr sz="900" b="1" spc="30" dirty="0">
                <a:solidFill>
                  <a:srgbClr val="414042"/>
                </a:solidFill>
                <a:latin typeface="Arial"/>
                <a:cs typeface="Arial"/>
              </a:rPr>
              <a:t>Impe </a:t>
            </a:r>
            <a:r>
              <a:rPr sz="900" b="1" dirty="0">
                <a:solidFill>
                  <a:srgbClr val="414042"/>
                </a:solidFill>
                <a:latin typeface="Arial"/>
                <a:cs typeface="Arial"/>
              </a:rPr>
              <a:t>Paul</a:t>
            </a:r>
            <a:r>
              <a:rPr sz="900" b="1" spc="75" dirty="0">
                <a:solidFill>
                  <a:srgbClr val="414042"/>
                </a:solidFill>
                <a:latin typeface="Arial"/>
                <a:cs typeface="Arial"/>
              </a:rPr>
              <a:t> </a:t>
            </a:r>
            <a:r>
              <a:rPr sz="900" b="1" spc="-10" dirty="0">
                <a:solidFill>
                  <a:srgbClr val="414042"/>
                </a:solidFill>
                <a:latin typeface="Arial"/>
                <a:cs typeface="Arial"/>
              </a:rPr>
              <a:t>Ashburn </a:t>
            </a:r>
            <a:r>
              <a:rPr sz="900" b="1" dirty="0">
                <a:solidFill>
                  <a:srgbClr val="414042"/>
                </a:solidFill>
                <a:latin typeface="Arial"/>
                <a:cs typeface="Arial"/>
              </a:rPr>
              <a:t>Raymond</a:t>
            </a:r>
            <a:r>
              <a:rPr sz="900" b="1" spc="225" dirty="0">
                <a:solidFill>
                  <a:srgbClr val="414042"/>
                </a:solidFill>
                <a:latin typeface="Arial"/>
                <a:cs typeface="Arial"/>
              </a:rPr>
              <a:t> </a:t>
            </a:r>
            <a:r>
              <a:rPr sz="900" b="1" spc="-10" dirty="0">
                <a:solidFill>
                  <a:srgbClr val="414042"/>
                </a:solidFill>
                <a:latin typeface="Arial"/>
                <a:cs typeface="Arial"/>
              </a:rPr>
              <a:t>Cheng </a:t>
            </a:r>
            <a:r>
              <a:rPr sz="900" b="1" dirty="0">
                <a:solidFill>
                  <a:srgbClr val="414042"/>
                </a:solidFill>
                <a:latin typeface="Arial"/>
                <a:cs typeface="Arial"/>
              </a:rPr>
              <a:t>Sasha</a:t>
            </a:r>
            <a:r>
              <a:rPr sz="900" b="1" spc="20" dirty="0">
                <a:solidFill>
                  <a:srgbClr val="414042"/>
                </a:solidFill>
                <a:latin typeface="Arial"/>
                <a:cs typeface="Arial"/>
              </a:rPr>
              <a:t> </a:t>
            </a:r>
            <a:r>
              <a:rPr sz="900" b="1" spc="-10" dirty="0">
                <a:solidFill>
                  <a:srgbClr val="414042"/>
                </a:solidFill>
                <a:latin typeface="Arial"/>
                <a:cs typeface="Arial"/>
              </a:rPr>
              <a:t>Aulakh </a:t>
            </a:r>
            <a:r>
              <a:rPr sz="900" b="1" dirty="0">
                <a:solidFill>
                  <a:srgbClr val="414042"/>
                </a:solidFill>
                <a:latin typeface="Arial"/>
                <a:cs typeface="Arial"/>
              </a:rPr>
              <a:t>Shannon</a:t>
            </a:r>
            <a:r>
              <a:rPr sz="900" b="1" spc="95" dirty="0">
                <a:solidFill>
                  <a:srgbClr val="414042"/>
                </a:solidFill>
                <a:latin typeface="Arial"/>
                <a:cs typeface="Arial"/>
              </a:rPr>
              <a:t> </a:t>
            </a:r>
            <a:r>
              <a:rPr sz="900" b="1" spc="-10" dirty="0">
                <a:solidFill>
                  <a:srgbClr val="414042"/>
                </a:solidFill>
                <a:latin typeface="Arial"/>
                <a:cs typeface="Arial"/>
              </a:rPr>
              <a:t>Smith </a:t>
            </a:r>
            <a:r>
              <a:rPr sz="900" b="1" dirty="0">
                <a:solidFill>
                  <a:srgbClr val="414042"/>
                </a:solidFill>
                <a:latin typeface="Arial"/>
                <a:cs typeface="Arial"/>
              </a:rPr>
              <a:t>Skylar</a:t>
            </a:r>
            <a:r>
              <a:rPr sz="900" b="1" spc="114" dirty="0">
                <a:solidFill>
                  <a:srgbClr val="414042"/>
                </a:solidFill>
                <a:latin typeface="Arial"/>
                <a:cs typeface="Arial"/>
              </a:rPr>
              <a:t> </a:t>
            </a:r>
            <a:r>
              <a:rPr sz="900" b="1" spc="-10" dirty="0">
                <a:solidFill>
                  <a:srgbClr val="414042"/>
                </a:solidFill>
                <a:latin typeface="Arial"/>
                <a:cs typeface="Arial"/>
              </a:rPr>
              <a:t>Turkiewicz </a:t>
            </a:r>
            <a:r>
              <a:rPr sz="900" b="1" dirty="0">
                <a:solidFill>
                  <a:srgbClr val="414042"/>
                </a:solidFill>
                <a:latin typeface="Arial"/>
                <a:cs typeface="Arial"/>
              </a:rPr>
              <a:t>Sumesh</a:t>
            </a:r>
            <a:r>
              <a:rPr sz="900" b="1" spc="55" dirty="0">
                <a:solidFill>
                  <a:srgbClr val="414042"/>
                </a:solidFill>
                <a:latin typeface="Arial"/>
                <a:cs typeface="Arial"/>
              </a:rPr>
              <a:t> </a:t>
            </a:r>
            <a:r>
              <a:rPr sz="900" b="1" spc="-10" dirty="0">
                <a:solidFill>
                  <a:srgbClr val="414042"/>
                </a:solidFill>
                <a:latin typeface="Arial"/>
                <a:cs typeface="Arial"/>
              </a:rPr>
              <a:t>Krishna </a:t>
            </a:r>
            <a:r>
              <a:rPr sz="900" b="1" dirty="0">
                <a:solidFill>
                  <a:srgbClr val="414042"/>
                </a:solidFill>
                <a:latin typeface="Arial"/>
                <a:cs typeface="Arial"/>
              </a:rPr>
              <a:t>Tom</a:t>
            </a:r>
            <a:r>
              <a:rPr sz="900" b="1" spc="50" dirty="0">
                <a:solidFill>
                  <a:srgbClr val="414042"/>
                </a:solidFill>
                <a:latin typeface="Arial"/>
                <a:cs typeface="Arial"/>
              </a:rPr>
              <a:t> </a:t>
            </a:r>
            <a:r>
              <a:rPr sz="900" b="1" spc="-10" dirty="0">
                <a:solidFill>
                  <a:srgbClr val="414042"/>
                </a:solidFill>
                <a:latin typeface="Arial"/>
                <a:cs typeface="Arial"/>
              </a:rPr>
              <a:t>Barry</a:t>
            </a:r>
            <a:r>
              <a:rPr sz="900" b="1" spc="500" dirty="0">
                <a:solidFill>
                  <a:srgbClr val="414042"/>
                </a:solidFill>
                <a:latin typeface="Arial"/>
                <a:cs typeface="Arial"/>
              </a:rPr>
              <a:t> </a:t>
            </a:r>
            <a:r>
              <a:rPr sz="900" b="1" spc="10" dirty="0">
                <a:solidFill>
                  <a:srgbClr val="414042"/>
                </a:solidFill>
                <a:latin typeface="Arial"/>
                <a:cs typeface="Arial"/>
              </a:rPr>
              <a:t>Waleed</a:t>
            </a:r>
            <a:r>
              <a:rPr sz="900" b="1" spc="254" dirty="0">
                <a:solidFill>
                  <a:srgbClr val="414042"/>
                </a:solidFill>
                <a:latin typeface="Arial"/>
                <a:cs typeface="Arial"/>
              </a:rPr>
              <a:t> </a:t>
            </a:r>
            <a:r>
              <a:rPr sz="900" b="1" spc="-10" dirty="0">
                <a:solidFill>
                  <a:srgbClr val="414042"/>
                </a:solidFill>
                <a:latin typeface="Arial"/>
                <a:cs typeface="Arial"/>
              </a:rPr>
              <a:t>Alkhaldi </a:t>
            </a:r>
            <a:r>
              <a:rPr sz="900" b="1" dirty="0">
                <a:solidFill>
                  <a:srgbClr val="414042"/>
                </a:solidFill>
                <a:latin typeface="Arial"/>
                <a:cs typeface="Arial"/>
              </a:rPr>
              <a:t>Wendy</a:t>
            </a:r>
            <a:r>
              <a:rPr sz="900" b="1" spc="260" dirty="0">
                <a:solidFill>
                  <a:srgbClr val="414042"/>
                </a:solidFill>
                <a:latin typeface="Arial"/>
                <a:cs typeface="Arial"/>
              </a:rPr>
              <a:t> </a:t>
            </a:r>
            <a:r>
              <a:rPr sz="900" b="1" spc="-10" dirty="0">
                <a:solidFill>
                  <a:srgbClr val="414042"/>
                </a:solidFill>
                <a:latin typeface="Arial"/>
                <a:cs typeface="Arial"/>
              </a:rPr>
              <a:t>Lerlum</a:t>
            </a:r>
            <a:endParaRPr sz="90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59992" cy="2462390"/>
          </a:xfrm>
          <a:prstGeom prst="rect">
            <a:avLst/>
          </a:prstGeom>
        </p:spPr>
      </p:pic>
      <p:sp>
        <p:nvSpPr>
          <p:cNvPr id="3" name="object 3"/>
          <p:cNvSpPr txBox="1"/>
          <p:nvPr/>
        </p:nvSpPr>
        <p:spPr>
          <a:xfrm>
            <a:off x="4591988" y="506981"/>
            <a:ext cx="2964511" cy="135935"/>
          </a:xfrm>
          <a:prstGeom prst="rect">
            <a:avLst/>
          </a:prstGeom>
        </p:spPr>
        <p:txBody>
          <a:bodyPr vert="horz" wrap="square" lIns="0" tIns="12700" rIns="0" bIns="0" rtlCol="0">
            <a:spAutoFit/>
          </a:bodyPr>
          <a:lstStyle/>
          <a:p>
            <a:pPr marL="12700">
              <a:lnSpc>
                <a:spcPct val="100000"/>
              </a:lnSpc>
              <a:spcBef>
                <a:spcPts val="100"/>
              </a:spcBef>
            </a:pPr>
            <a:r>
              <a:rPr lang="pt-BR" sz="800" dirty="0">
                <a:solidFill>
                  <a:schemeClr val="bg1"/>
                </a:solidFill>
              </a:rPr>
              <a:t>PESQUISA HLB COM LÍDERES EMPRESARIAIS 2026 </a:t>
            </a:r>
            <a:r>
              <a:rPr sz="800" b="1" spc="35" dirty="0">
                <a:solidFill>
                  <a:srgbClr val="FDB913"/>
                </a:solidFill>
                <a:latin typeface="Arial"/>
                <a:cs typeface="Arial"/>
              </a:rPr>
              <a:t>29</a:t>
            </a:r>
            <a:endParaRPr sz="800" dirty="0">
              <a:latin typeface="Arial"/>
              <a:cs typeface="Arial"/>
            </a:endParaRPr>
          </a:p>
        </p:txBody>
      </p:sp>
      <p:sp>
        <p:nvSpPr>
          <p:cNvPr id="4" name="object 4" descr="$PPTXTitle"/>
          <p:cNvSpPr txBox="1">
            <a:spLocks noGrp="1"/>
          </p:cNvSpPr>
          <p:nvPr>
            <p:ph type="title"/>
          </p:nvPr>
        </p:nvSpPr>
        <p:spPr>
          <a:xfrm>
            <a:off x="517781" y="1351343"/>
            <a:ext cx="3832860" cy="428320"/>
          </a:xfrm>
          <a:prstGeom prst="rect">
            <a:avLst/>
          </a:prstGeom>
        </p:spPr>
        <p:txBody>
          <a:bodyPr vert="horz" wrap="square" lIns="0" tIns="58418" rIns="0" bIns="0" rtlCol="0">
            <a:spAutoFit/>
          </a:bodyPr>
          <a:lstStyle/>
          <a:p>
            <a:pPr marL="21590">
              <a:lnSpc>
                <a:spcPct val="100000"/>
              </a:lnSpc>
              <a:spcBef>
                <a:spcPts val="100"/>
              </a:spcBef>
            </a:pPr>
            <a:r>
              <a:rPr lang="pt-BR" dirty="0"/>
              <a:t>NOTAS FINAIS</a:t>
            </a:r>
            <a:endParaRPr spc="55" dirty="0"/>
          </a:p>
        </p:txBody>
      </p:sp>
      <p:sp>
        <p:nvSpPr>
          <p:cNvPr id="5" name="object 5"/>
          <p:cNvSpPr txBox="1"/>
          <p:nvPr/>
        </p:nvSpPr>
        <p:spPr>
          <a:xfrm>
            <a:off x="527300" y="2847271"/>
            <a:ext cx="6495415" cy="6799580"/>
          </a:xfrm>
          <a:prstGeom prst="rect">
            <a:avLst/>
          </a:prstGeom>
        </p:spPr>
        <p:txBody>
          <a:bodyPr vert="horz" wrap="square" lIns="0" tIns="68580" rIns="0" bIns="0" rtlCol="0">
            <a:spAutoFit/>
          </a:bodyPr>
          <a:lstStyle/>
          <a:p>
            <a:pPr marL="192405" indent="-179705">
              <a:lnSpc>
                <a:spcPct val="100000"/>
              </a:lnSpc>
              <a:spcBef>
                <a:spcPts val="540"/>
              </a:spcBef>
              <a:buAutoNum type="arabicPeriod"/>
              <a:tabLst>
                <a:tab pos="192405" algn="l"/>
              </a:tabLst>
            </a:pPr>
            <a:r>
              <a:rPr sz="700" spc="50" dirty="0">
                <a:solidFill>
                  <a:srgbClr val="414042"/>
                </a:solidFill>
                <a:latin typeface="Tahoma"/>
                <a:cs typeface="Tahoma"/>
              </a:rPr>
              <a:t>S&amp;P </a:t>
            </a:r>
            <a:r>
              <a:rPr sz="700" spc="20" dirty="0">
                <a:solidFill>
                  <a:srgbClr val="414042"/>
                </a:solidFill>
                <a:latin typeface="Tahoma"/>
                <a:cs typeface="Tahoma"/>
              </a:rPr>
              <a:t>Global</a:t>
            </a:r>
            <a:r>
              <a:rPr sz="700" spc="55" dirty="0">
                <a:solidFill>
                  <a:srgbClr val="414042"/>
                </a:solidFill>
                <a:latin typeface="Tahoma"/>
                <a:cs typeface="Tahoma"/>
              </a:rPr>
              <a:t> </a:t>
            </a:r>
            <a:r>
              <a:rPr sz="700" spc="20" dirty="0">
                <a:solidFill>
                  <a:srgbClr val="414042"/>
                </a:solidFill>
                <a:latin typeface="Tahoma"/>
                <a:cs typeface="Tahoma"/>
              </a:rPr>
              <a:t>and</a:t>
            </a:r>
            <a:r>
              <a:rPr sz="700" spc="55" dirty="0">
                <a:solidFill>
                  <a:srgbClr val="414042"/>
                </a:solidFill>
                <a:latin typeface="Tahoma"/>
                <a:cs typeface="Tahoma"/>
              </a:rPr>
              <a:t> </a:t>
            </a:r>
            <a:r>
              <a:rPr sz="700" spc="20" dirty="0">
                <a:solidFill>
                  <a:srgbClr val="414042"/>
                </a:solidFill>
                <a:latin typeface="Tahoma"/>
                <a:cs typeface="Tahoma"/>
              </a:rPr>
              <a:t>International</a:t>
            </a:r>
            <a:r>
              <a:rPr sz="700" spc="55" dirty="0">
                <a:solidFill>
                  <a:srgbClr val="414042"/>
                </a:solidFill>
                <a:latin typeface="Tahoma"/>
                <a:cs typeface="Tahoma"/>
              </a:rPr>
              <a:t> </a:t>
            </a:r>
            <a:r>
              <a:rPr sz="700" spc="50" dirty="0">
                <a:solidFill>
                  <a:srgbClr val="414042"/>
                </a:solidFill>
                <a:latin typeface="Tahoma"/>
                <a:cs typeface="Tahoma"/>
              </a:rPr>
              <a:t>Monetary </a:t>
            </a:r>
            <a:r>
              <a:rPr sz="700" spc="60" dirty="0">
                <a:solidFill>
                  <a:srgbClr val="414042"/>
                </a:solidFill>
                <a:latin typeface="Tahoma"/>
                <a:cs typeface="Tahoma"/>
              </a:rPr>
              <a:t>Fund</a:t>
            </a:r>
            <a:r>
              <a:rPr sz="700" spc="55" dirty="0">
                <a:solidFill>
                  <a:srgbClr val="414042"/>
                </a:solidFill>
                <a:latin typeface="Tahoma"/>
                <a:cs typeface="Tahoma"/>
              </a:rPr>
              <a:t> </a:t>
            </a:r>
            <a:r>
              <a:rPr sz="700" spc="20" dirty="0">
                <a:solidFill>
                  <a:srgbClr val="414042"/>
                </a:solidFill>
                <a:latin typeface="Tahoma"/>
                <a:cs typeface="Tahoma"/>
              </a:rPr>
              <a:t>(IMF),</a:t>
            </a:r>
            <a:r>
              <a:rPr sz="700" spc="55" dirty="0">
                <a:solidFill>
                  <a:srgbClr val="414042"/>
                </a:solidFill>
                <a:latin typeface="Tahoma"/>
                <a:cs typeface="Tahoma"/>
              </a:rPr>
              <a:t> </a:t>
            </a:r>
            <a:r>
              <a:rPr sz="700" spc="40" dirty="0">
                <a:solidFill>
                  <a:srgbClr val="414042"/>
                </a:solidFill>
                <a:latin typeface="Tahoma"/>
                <a:cs typeface="Tahoma"/>
              </a:rPr>
              <a:t>macro-</a:t>
            </a:r>
            <a:r>
              <a:rPr sz="700" spc="50" dirty="0">
                <a:solidFill>
                  <a:srgbClr val="414042"/>
                </a:solidFill>
                <a:latin typeface="Tahoma"/>
                <a:cs typeface="Tahoma"/>
              </a:rPr>
              <a:t>economic</a:t>
            </a:r>
            <a:r>
              <a:rPr sz="700" spc="55" dirty="0">
                <a:solidFill>
                  <a:srgbClr val="414042"/>
                </a:solidFill>
                <a:latin typeface="Tahoma"/>
                <a:cs typeface="Tahoma"/>
              </a:rPr>
              <a:t> </a:t>
            </a:r>
            <a:r>
              <a:rPr sz="700" spc="20" dirty="0">
                <a:solidFill>
                  <a:srgbClr val="414042"/>
                </a:solidFill>
                <a:latin typeface="Tahoma"/>
                <a:cs typeface="Tahoma"/>
              </a:rPr>
              <a:t>data</a:t>
            </a:r>
            <a:r>
              <a:rPr sz="700" spc="50" dirty="0">
                <a:solidFill>
                  <a:srgbClr val="414042"/>
                </a:solidFill>
                <a:latin typeface="Tahoma"/>
                <a:cs typeface="Tahoma"/>
              </a:rPr>
              <a:t> </a:t>
            </a:r>
            <a:r>
              <a:rPr sz="700" spc="20" dirty="0">
                <a:solidFill>
                  <a:srgbClr val="414042"/>
                </a:solidFill>
                <a:latin typeface="Tahoma"/>
                <a:cs typeface="Tahoma"/>
              </a:rPr>
              <a:t>and</a:t>
            </a:r>
            <a:r>
              <a:rPr sz="700" spc="55" dirty="0">
                <a:solidFill>
                  <a:srgbClr val="414042"/>
                </a:solidFill>
                <a:latin typeface="Tahoma"/>
                <a:cs typeface="Tahoma"/>
              </a:rPr>
              <a:t> </a:t>
            </a:r>
            <a:r>
              <a:rPr sz="700" spc="-10" dirty="0">
                <a:solidFill>
                  <a:srgbClr val="414042"/>
                </a:solidFill>
                <a:latin typeface="Tahoma"/>
                <a:cs typeface="Tahoma"/>
              </a:rPr>
              <a:t>analysis.</a:t>
            </a:r>
            <a:endParaRPr sz="700" dirty="0">
              <a:latin typeface="Tahoma"/>
              <a:cs typeface="Tahoma"/>
            </a:endParaRPr>
          </a:p>
          <a:p>
            <a:pPr marL="192405" marR="132715">
              <a:lnSpc>
                <a:spcPct val="119100"/>
              </a:lnSpc>
              <a:spcBef>
                <a:spcPts val="285"/>
              </a:spcBef>
            </a:pPr>
            <a:r>
              <a:rPr sz="700" dirty="0">
                <a:solidFill>
                  <a:srgbClr val="414042"/>
                </a:solidFill>
                <a:latin typeface="Tahoma"/>
                <a:cs typeface="Tahoma"/>
              </a:rPr>
              <a:t>&lt;Global</a:t>
            </a:r>
            <a:r>
              <a:rPr sz="700" spc="500" dirty="0">
                <a:solidFill>
                  <a:srgbClr val="414042"/>
                </a:solidFill>
                <a:latin typeface="Tahoma"/>
                <a:cs typeface="Tahoma"/>
              </a:rPr>
              <a:t>      </a:t>
            </a:r>
            <a:r>
              <a:rPr sz="700" dirty="0">
                <a:solidFill>
                  <a:srgbClr val="414042"/>
                </a:solidFill>
                <a:latin typeface="Tahoma"/>
                <a:cs typeface="Tahoma"/>
              </a:rPr>
              <a:t>Ec</a:t>
            </a:r>
            <a:r>
              <a:rPr sz="700" dirty="0">
                <a:solidFill>
                  <a:srgbClr val="414042"/>
                </a:solidFill>
                <a:latin typeface="Tahoma"/>
                <a:cs typeface="Tahoma"/>
                <a:hlinkClick r:id="rId3"/>
              </a:rPr>
              <a:t>onohttps://www.spglobal.com/ratings/en/regulatory/article/global-</a:t>
            </a:r>
            <a:r>
              <a:rPr sz="700" spc="50" dirty="0">
                <a:solidFill>
                  <a:srgbClr val="414042"/>
                </a:solidFill>
                <a:latin typeface="Tahoma"/>
                <a:cs typeface="Tahoma"/>
                <a:hlinkClick r:id="rId3"/>
              </a:rPr>
              <a:t>economic-</a:t>
            </a:r>
            <a:r>
              <a:rPr sz="700" dirty="0">
                <a:solidFill>
                  <a:srgbClr val="414042"/>
                </a:solidFill>
                <a:latin typeface="Tahoma"/>
                <a:cs typeface="Tahoma"/>
                <a:hlinkClick r:id="rId3"/>
              </a:rPr>
              <a:t>outlook-q1-2026-ai-tailwinds-boost-otherwise-</a:t>
            </a:r>
            <a:r>
              <a:rPr sz="700" spc="-10" dirty="0">
                <a:solidFill>
                  <a:srgbClr val="414042"/>
                </a:solidFill>
                <a:latin typeface="Tahoma"/>
                <a:cs typeface="Tahoma"/>
                <a:hlinkClick r:id="rId3"/>
              </a:rPr>
              <a:t>weak-</a:t>
            </a:r>
            <a:r>
              <a:rPr sz="700" dirty="0">
                <a:solidFill>
                  <a:srgbClr val="414042"/>
                </a:solidFill>
                <a:latin typeface="Tahoma"/>
                <a:cs typeface="Tahoma"/>
              </a:rPr>
              <a:t>growth-s101659149mic</a:t>
            </a:r>
            <a:r>
              <a:rPr sz="700" spc="100" dirty="0">
                <a:solidFill>
                  <a:srgbClr val="414042"/>
                </a:solidFill>
                <a:latin typeface="Tahoma"/>
                <a:cs typeface="Tahoma"/>
              </a:rPr>
              <a:t> </a:t>
            </a:r>
            <a:r>
              <a:rPr sz="700" spc="50" dirty="0">
                <a:solidFill>
                  <a:srgbClr val="414042"/>
                </a:solidFill>
                <a:latin typeface="Tahoma"/>
                <a:cs typeface="Tahoma"/>
              </a:rPr>
              <a:t>Outlook</a:t>
            </a:r>
            <a:r>
              <a:rPr sz="700" spc="105" dirty="0">
                <a:solidFill>
                  <a:srgbClr val="414042"/>
                </a:solidFill>
                <a:latin typeface="Tahoma"/>
                <a:cs typeface="Tahoma"/>
              </a:rPr>
              <a:t> </a:t>
            </a:r>
            <a:r>
              <a:rPr sz="700" spc="-20" dirty="0">
                <a:solidFill>
                  <a:srgbClr val="414042"/>
                </a:solidFill>
                <a:latin typeface="Tahoma"/>
                <a:cs typeface="Tahoma"/>
              </a:rPr>
              <a:t>Q1</a:t>
            </a:r>
            <a:r>
              <a:rPr sz="700" spc="100" dirty="0">
                <a:solidFill>
                  <a:srgbClr val="414042"/>
                </a:solidFill>
                <a:latin typeface="Tahoma"/>
                <a:cs typeface="Tahoma"/>
              </a:rPr>
              <a:t> </a:t>
            </a:r>
            <a:r>
              <a:rPr sz="700" dirty="0">
                <a:solidFill>
                  <a:srgbClr val="414042"/>
                </a:solidFill>
                <a:latin typeface="Tahoma"/>
                <a:cs typeface="Tahoma"/>
              </a:rPr>
              <a:t>2026:</a:t>
            </a:r>
            <a:r>
              <a:rPr sz="700" spc="105" dirty="0">
                <a:solidFill>
                  <a:srgbClr val="414042"/>
                </a:solidFill>
                <a:latin typeface="Tahoma"/>
                <a:cs typeface="Tahoma"/>
              </a:rPr>
              <a:t> </a:t>
            </a:r>
            <a:r>
              <a:rPr sz="700" dirty="0">
                <a:solidFill>
                  <a:srgbClr val="414042"/>
                </a:solidFill>
                <a:latin typeface="Tahoma"/>
                <a:cs typeface="Tahoma"/>
              </a:rPr>
              <a:t>AI</a:t>
            </a:r>
            <a:r>
              <a:rPr sz="700" spc="100" dirty="0">
                <a:solidFill>
                  <a:srgbClr val="414042"/>
                </a:solidFill>
                <a:latin typeface="Tahoma"/>
                <a:cs typeface="Tahoma"/>
              </a:rPr>
              <a:t> </a:t>
            </a:r>
            <a:r>
              <a:rPr sz="700" dirty="0">
                <a:solidFill>
                  <a:srgbClr val="414042"/>
                </a:solidFill>
                <a:latin typeface="Tahoma"/>
                <a:cs typeface="Tahoma"/>
              </a:rPr>
              <a:t>Tailwinds</a:t>
            </a:r>
            <a:r>
              <a:rPr sz="700" spc="105" dirty="0">
                <a:solidFill>
                  <a:srgbClr val="414042"/>
                </a:solidFill>
                <a:latin typeface="Tahoma"/>
                <a:cs typeface="Tahoma"/>
              </a:rPr>
              <a:t> </a:t>
            </a:r>
            <a:r>
              <a:rPr sz="700" spc="75" dirty="0">
                <a:solidFill>
                  <a:srgbClr val="414042"/>
                </a:solidFill>
                <a:latin typeface="Tahoma"/>
                <a:cs typeface="Tahoma"/>
              </a:rPr>
              <a:t>Boo</a:t>
            </a:r>
            <a:r>
              <a:rPr sz="700" spc="100" dirty="0">
                <a:solidFill>
                  <a:srgbClr val="414042"/>
                </a:solidFill>
                <a:latin typeface="Tahoma"/>
                <a:cs typeface="Tahoma"/>
              </a:rPr>
              <a:t> </a:t>
            </a:r>
            <a:r>
              <a:rPr sz="700" spc="-70" dirty="0">
                <a:solidFill>
                  <a:srgbClr val="414042"/>
                </a:solidFill>
                <a:latin typeface="Tahoma"/>
                <a:cs typeface="Tahoma"/>
              </a:rPr>
              <a:t>|</a:t>
            </a:r>
            <a:r>
              <a:rPr sz="700" spc="105" dirty="0">
                <a:solidFill>
                  <a:srgbClr val="414042"/>
                </a:solidFill>
                <a:latin typeface="Tahoma"/>
                <a:cs typeface="Tahoma"/>
              </a:rPr>
              <a:t> </a:t>
            </a:r>
            <a:r>
              <a:rPr sz="700" spc="50" dirty="0">
                <a:solidFill>
                  <a:srgbClr val="414042"/>
                </a:solidFill>
                <a:latin typeface="Tahoma"/>
                <a:cs typeface="Tahoma"/>
              </a:rPr>
              <a:t>S&amp;P</a:t>
            </a:r>
            <a:r>
              <a:rPr sz="700" spc="100" dirty="0">
                <a:solidFill>
                  <a:srgbClr val="414042"/>
                </a:solidFill>
                <a:latin typeface="Tahoma"/>
                <a:cs typeface="Tahoma"/>
              </a:rPr>
              <a:t> </a:t>
            </a:r>
            <a:r>
              <a:rPr sz="700" dirty="0">
                <a:solidFill>
                  <a:srgbClr val="414042"/>
                </a:solidFill>
                <a:latin typeface="Tahoma"/>
                <a:cs typeface="Tahoma"/>
              </a:rPr>
              <a:t>Global</a:t>
            </a:r>
            <a:r>
              <a:rPr sz="700" spc="105" dirty="0">
                <a:solidFill>
                  <a:srgbClr val="414042"/>
                </a:solidFill>
                <a:latin typeface="Tahoma"/>
                <a:cs typeface="Tahoma"/>
              </a:rPr>
              <a:t> </a:t>
            </a:r>
            <a:r>
              <a:rPr sz="700" spc="-10" dirty="0">
                <a:solidFill>
                  <a:srgbClr val="414042"/>
                </a:solidFill>
                <a:latin typeface="Tahoma"/>
                <a:cs typeface="Tahoma"/>
              </a:rPr>
              <a:t>Ratings&gt;</a:t>
            </a:r>
            <a:endParaRPr sz="700" dirty="0">
              <a:latin typeface="Tahoma"/>
              <a:cs typeface="Tahoma"/>
            </a:endParaRPr>
          </a:p>
          <a:p>
            <a:pPr marL="192405" marR="302895">
              <a:lnSpc>
                <a:spcPct val="119100"/>
              </a:lnSpc>
              <a:spcBef>
                <a:spcPts val="285"/>
              </a:spcBef>
            </a:pPr>
            <a:r>
              <a:rPr sz="700" spc="20" dirty="0">
                <a:solidFill>
                  <a:srgbClr val="414042"/>
                </a:solidFill>
                <a:latin typeface="Tahoma"/>
                <a:cs typeface="Tahoma"/>
              </a:rPr>
              <a:t>&lt;Economic</a:t>
            </a:r>
            <a:r>
              <a:rPr sz="700" spc="470" dirty="0">
                <a:solidFill>
                  <a:srgbClr val="414042"/>
                </a:solidFill>
                <a:latin typeface="Tahoma"/>
                <a:cs typeface="Tahoma"/>
              </a:rPr>
              <a:t> </a:t>
            </a:r>
            <a:r>
              <a:rPr sz="700" spc="50" dirty="0">
                <a:solidFill>
                  <a:srgbClr val="414042"/>
                </a:solidFill>
                <a:latin typeface="Tahoma"/>
                <a:cs typeface="Tahoma"/>
              </a:rPr>
              <a:t>Outlook</a:t>
            </a:r>
            <a:r>
              <a:rPr sz="700" spc="470" dirty="0">
                <a:solidFill>
                  <a:srgbClr val="414042"/>
                </a:solidFill>
                <a:latin typeface="Tahoma"/>
                <a:cs typeface="Tahoma"/>
              </a:rPr>
              <a:t> </a:t>
            </a:r>
            <a:r>
              <a:rPr sz="700" spc="50" dirty="0">
                <a:solidFill>
                  <a:srgbClr val="414042"/>
                </a:solidFill>
                <a:latin typeface="Tahoma"/>
                <a:cs typeface="Tahoma"/>
              </a:rPr>
              <a:t>Emerging</a:t>
            </a:r>
            <a:r>
              <a:rPr sz="700" spc="470" dirty="0">
                <a:solidFill>
                  <a:srgbClr val="414042"/>
                </a:solidFill>
                <a:latin typeface="Tahoma"/>
                <a:cs typeface="Tahoma"/>
              </a:rPr>
              <a:t> </a:t>
            </a:r>
            <a:r>
              <a:rPr sz="700" spc="20" dirty="0">
                <a:solidFill>
                  <a:srgbClr val="414042"/>
                </a:solidFill>
                <a:latin typeface="Tahoma"/>
                <a:cs typeface="Tahoma"/>
                <a:hlinkClick r:id="rId4"/>
              </a:rPr>
              <a:t>https://www.spglobal.com/ratings/en/regulatory/article/global-fixed-</a:t>
            </a:r>
            <a:r>
              <a:rPr sz="700" spc="50" dirty="0">
                <a:solidFill>
                  <a:srgbClr val="414042"/>
                </a:solidFill>
                <a:latin typeface="Tahoma"/>
                <a:cs typeface="Tahoma"/>
                <a:hlinkClick r:id="rId4"/>
              </a:rPr>
              <a:t>income-economic-</a:t>
            </a:r>
            <a:r>
              <a:rPr sz="700" spc="20" dirty="0">
                <a:solidFill>
                  <a:srgbClr val="414042"/>
                </a:solidFill>
                <a:latin typeface="Tahoma"/>
                <a:cs typeface="Tahoma"/>
                <a:hlinkClick r:id="rId4"/>
              </a:rPr>
              <a:t>outlook-</a:t>
            </a:r>
            <a:r>
              <a:rPr sz="700" spc="-10" dirty="0">
                <a:solidFill>
                  <a:srgbClr val="414042"/>
                </a:solidFill>
                <a:latin typeface="Tahoma"/>
                <a:cs typeface="Tahoma"/>
                <a:hlinkClick r:id="rId4"/>
              </a:rPr>
              <a:t>emerging-</a:t>
            </a:r>
            <a:r>
              <a:rPr sz="700" dirty="0">
                <a:solidFill>
                  <a:srgbClr val="414042"/>
                </a:solidFill>
                <a:latin typeface="Tahoma"/>
                <a:cs typeface="Tahoma"/>
              </a:rPr>
              <a:t>markets-q1-2026-ai-will-drive-trade-divergence-in-2026-s101657542Markets</a:t>
            </a:r>
            <a:r>
              <a:rPr sz="700" spc="350" dirty="0">
                <a:solidFill>
                  <a:srgbClr val="414042"/>
                </a:solidFill>
                <a:latin typeface="Tahoma"/>
                <a:cs typeface="Tahoma"/>
              </a:rPr>
              <a:t> </a:t>
            </a:r>
            <a:r>
              <a:rPr sz="700" spc="-20" dirty="0">
                <a:solidFill>
                  <a:srgbClr val="414042"/>
                </a:solidFill>
                <a:latin typeface="Tahoma"/>
                <a:cs typeface="Tahoma"/>
              </a:rPr>
              <a:t>Q1</a:t>
            </a:r>
            <a:r>
              <a:rPr sz="700" spc="350" dirty="0">
                <a:solidFill>
                  <a:srgbClr val="414042"/>
                </a:solidFill>
                <a:latin typeface="Tahoma"/>
                <a:cs typeface="Tahoma"/>
              </a:rPr>
              <a:t> </a:t>
            </a:r>
            <a:r>
              <a:rPr sz="700" dirty="0">
                <a:solidFill>
                  <a:srgbClr val="414042"/>
                </a:solidFill>
                <a:latin typeface="Tahoma"/>
                <a:cs typeface="Tahoma"/>
              </a:rPr>
              <a:t>2026:</a:t>
            </a:r>
            <a:r>
              <a:rPr sz="700" spc="355" dirty="0">
                <a:solidFill>
                  <a:srgbClr val="414042"/>
                </a:solidFill>
                <a:latin typeface="Tahoma"/>
                <a:cs typeface="Tahoma"/>
              </a:rPr>
              <a:t> </a:t>
            </a:r>
            <a:r>
              <a:rPr sz="700" dirty="0">
                <a:solidFill>
                  <a:srgbClr val="414042"/>
                </a:solidFill>
                <a:latin typeface="Tahoma"/>
                <a:cs typeface="Tahoma"/>
              </a:rPr>
              <a:t>AI</a:t>
            </a:r>
            <a:r>
              <a:rPr sz="700" spc="350" dirty="0">
                <a:solidFill>
                  <a:srgbClr val="414042"/>
                </a:solidFill>
                <a:latin typeface="Tahoma"/>
                <a:cs typeface="Tahoma"/>
              </a:rPr>
              <a:t> </a:t>
            </a:r>
            <a:r>
              <a:rPr sz="700" dirty="0">
                <a:solidFill>
                  <a:srgbClr val="414042"/>
                </a:solidFill>
                <a:latin typeface="Tahoma"/>
                <a:cs typeface="Tahoma"/>
              </a:rPr>
              <a:t>Wil</a:t>
            </a:r>
            <a:r>
              <a:rPr sz="700" spc="350" dirty="0">
                <a:solidFill>
                  <a:srgbClr val="414042"/>
                </a:solidFill>
                <a:latin typeface="Tahoma"/>
                <a:cs typeface="Tahoma"/>
              </a:rPr>
              <a:t> </a:t>
            </a:r>
            <a:r>
              <a:rPr sz="700" spc="-70" dirty="0">
                <a:solidFill>
                  <a:srgbClr val="414042"/>
                </a:solidFill>
                <a:latin typeface="Tahoma"/>
                <a:cs typeface="Tahoma"/>
              </a:rPr>
              <a:t>|</a:t>
            </a:r>
            <a:r>
              <a:rPr sz="700" spc="355" dirty="0">
                <a:solidFill>
                  <a:srgbClr val="414042"/>
                </a:solidFill>
                <a:latin typeface="Tahoma"/>
                <a:cs typeface="Tahoma"/>
              </a:rPr>
              <a:t> </a:t>
            </a:r>
            <a:r>
              <a:rPr sz="700" spc="50" dirty="0">
                <a:solidFill>
                  <a:srgbClr val="414042"/>
                </a:solidFill>
                <a:latin typeface="Tahoma"/>
                <a:cs typeface="Tahoma"/>
              </a:rPr>
              <a:t>S&amp;P</a:t>
            </a:r>
            <a:r>
              <a:rPr sz="700" spc="350" dirty="0">
                <a:solidFill>
                  <a:srgbClr val="414042"/>
                </a:solidFill>
                <a:latin typeface="Tahoma"/>
                <a:cs typeface="Tahoma"/>
              </a:rPr>
              <a:t> </a:t>
            </a:r>
            <a:r>
              <a:rPr sz="700" dirty="0">
                <a:solidFill>
                  <a:srgbClr val="414042"/>
                </a:solidFill>
                <a:latin typeface="Tahoma"/>
                <a:cs typeface="Tahoma"/>
              </a:rPr>
              <a:t>Global</a:t>
            </a:r>
            <a:r>
              <a:rPr sz="700" spc="350" dirty="0">
                <a:solidFill>
                  <a:srgbClr val="414042"/>
                </a:solidFill>
                <a:latin typeface="Tahoma"/>
                <a:cs typeface="Tahoma"/>
              </a:rPr>
              <a:t> </a:t>
            </a:r>
            <a:r>
              <a:rPr sz="700" spc="-10" dirty="0">
                <a:solidFill>
                  <a:srgbClr val="414042"/>
                </a:solidFill>
                <a:latin typeface="Tahoma"/>
                <a:cs typeface="Tahoma"/>
              </a:rPr>
              <a:t>Ratings&gt;</a:t>
            </a:r>
            <a:endParaRPr sz="700" dirty="0">
              <a:latin typeface="Tahoma"/>
              <a:cs typeface="Tahoma"/>
            </a:endParaRPr>
          </a:p>
          <a:p>
            <a:pPr marL="192405">
              <a:lnSpc>
                <a:spcPct val="100000"/>
              </a:lnSpc>
              <a:spcBef>
                <a:spcPts val="445"/>
              </a:spcBef>
            </a:pPr>
            <a:r>
              <a:rPr sz="700" dirty="0">
                <a:solidFill>
                  <a:srgbClr val="414042"/>
                </a:solidFill>
                <a:latin typeface="Tahoma"/>
                <a:cs typeface="Tahoma"/>
                <a:hlinkClick r:id="rId5"/>
              </a:rPr>
              <a:t>&lt;https://www.imf.org/en/publications/reo/meca/issues/2025/10/21/regional-</a:t>
            </a:r>
            <a:r>
              <a:rPr sz="700" spc="50" dirty="0">
                <a:solidFill>
                  <a:srgbClr val="414042"/>
                </a:solidFill>
                <a:latin typeface="Tahoma"/>
                <a:cs typeface="Tahoma"/>
                <a:hlinkClick r:id="rId5"/>
              </a:rPr>
              <a:t>economic-</a:t>
            </a:r>
            <a:r>
              <a:rPr sz="700" dirty="0">
                <a:solidFill>
                  <a:srgbClr val="414042"/>
                </a:solidFill>
                <a:latin typeface="Tahoma"/>
                <a:cs typeface="Tahoma"/>
                <a:hlinkClick r:id="rId5"/>
              </a:rPr>
              <a:t>outlook-middle-east-central-asia-</a:t>
            </a:r>
            <a:r>
              <a:rPr sz="700" spc="45" dirty="0">
                <a:solidFill>
                  <a:srgbClr val="414042"/>
                </a:solidFill>
                <a:latin typeface="Tahoma"/>
                <a:cs typeface="Tahoma"/>
                <a:hlinkClick r:id="rId5"/>
              </a:rPr>
              <a:t>october-</a:t>
            </a:r>
            <a:r>
              <a:rPr sz="700" spc="-10" dirty="0">
                <a:solidFill>
                  <a:srgbClr val="414042"/>
                </a:solidFill>
                <a:latin typeface="Tahoma"/>
                <a:cs typeface="Tahoma"/>
                <a:hlinkClick r:id="rId5"/>
              </a:rPr>
              <a:t>20252025&gt;</a:t>
            </a:r>
            <a:endParaRPr sz="700" dirty="0">
              <a:latin typeface="Tahoma"/>
              <a:cs typeface="Tahoma"/>
            </a:endParaRPr>
          </a:p>
          <a:p>
            <a:pPr marL="192405">
              <a:lnSpc>
                <a:spcPct val="100000"/>
              </a:lnSpc>
              <a:spcBef>
                <a:spcPts val="160"/>
              </a:spcBef>
            </a:pPr>
            <a:r>
              <a:rPr sz="700" dirty="0">
                <a:solidFill>
                  <a:srgbClr val="414042"/>
                </a:solidFill>
                <a:latin typeface="Tahoma"/>
                <a:cs typeface="Tahoma"/>
                <a:hlinkClick r:id="rId6"/>
              </a:rPr>
              <a:t>&lt;https://www.imf.org/en/publications/reo/ssa/issues/2025/10/16/regional-</a:t>
            </a:r>
            <a:r>
              <a:rPr sz="700" spc="50" dirty="0">
                <a:solidFill>
                  <a:srgbClr val="414042"/>
                </a:solidFill>
                <a:latin typeface="Tahoma"/>
                <a:cs typeface="Tahoma"/>
                <a:hlinkClick r:id="rId6"/>
              </a:rPr>
              <a:t>economic-</a:t>
            </a:r>
            <a:r>
              <a:rPr sz="700" dirty="0">
                <a:solidFill>
                  <a:srgbClr val="414042"/>
                </a:solidFill>
                <a:latin typeface="Tahoma"/>
                <a:cs typeface="Tahoma"/>
                <a:hlinkClick r:id="rId6"/>
              </a:rPr>
              <a:t>outlook-for-sub-saharan-africa-</a:t>
            </a:r>
            <a:r>
              <a:rPr sz="700" spc="45" dirty="0">
                <a:solidFill>
                  <a:srgbClr val="414042"/>
                </a:solidFill>
                <a:latin typeface="Tahoma"/>
                <a:cs typeface="Tahoma"/>
                <a:hlinkClick r:id="rId6"/>
              </a:rPr>
              <a:t>october-</a:t>
            </a:r>
            <a:r>
              <a:rPr sz="700" spc="-10" dirty="0">
                <a:solidFill>
                  <a:srgbClr val="414042"/>
                </a:solidFill>
                <a:latin typeface="Tahoma"/>
                <a:cs typeface="Tahoma"/>
                <a:hlinkClick r:id="rId6"/>
              </a:rPr>
              <a:t>2025&gt;</a:t>
            </a:r>
            <a:endParaRPr sz="700" dirty="0">
              <a:latin typeface="Tahoma"/>
              <a:cs typeface="Tahoma"/>
            </a:endParaRPr>
          </a:p>
          <a:p>
            <a:pPr marL="192405" marR="309245" indent="-180340">
              <a:lnSpc>
                <a:spcPct val="119100"/>
              </a:lnSpc>
              <a:spcBef>
                <a:spcPts val="565"/>
              </a:spcBef>
              <a:buAutoNum type="arabicPeriod" startAt="2"/>
              <a:tabLst>
                <a:tab pos="192405" algn="l"/>
                <a:tab pos="194310" algn="l"/>
              </a:tabLst>
            </a:pPr>
            <a:r>
              <a:rPr sz="700" dirty="0">
                <a:solidFill>
                  <a:srgbClr val="414042"/>
                </a:solidFill>
                <a:latin typeface="Tahoma"/>
                <a:cs typeface="Tahoma"/>
              </a:rPr>
              <a:t>	Mary</a:t>
            </a:r>
            <a:r>
              <a:rPr sz="700" spc="125" dirty="0">
                <a:solidFill>
                  <a:srgbClr val="414042"/>
                </a:solidFill>
                <a:latin typeface="Tahoma"/>
                <a:cs typeface="Tahoma"/>
              </a:rPr>
              <a:t> </a:t>
            </a:r>
            <a:r>
              <a:rPr sz="700" dirty="0">
                <a:solidFill>
                  <a:srgbClr val="414042"/>
                </a:solidFill>
                <a:latin typeface="Tahoma"/>
                <a:cs typeface="Tahoma"/>
              </a:rPr>
              <a:t>K.</a:t>
            </a:r>
            <a:r>
              <a:rPr sz="700" spc="130" dirty="0">
                <a:solidFill>
                  <a:srgbClr val="414042"/>
                </a:solidFill>
                <a:latin typeface="Tahoma"/>
                <a:cs typeface="Tahoma"/>
              </a:rPr>
              <a:t> </a:t>
            </a:r>
            <a:r>
              <a:rPr sz="700" dirty="0">
                <a:solidFill>
                  <a:srgbClr val="414042"/>
                </a:solidFill>
                <a:latin typeface="Tahoma"/>
                <a:cs typeface="Tahoma"/>
              </a:rPr>
              <a:t>Pratt,</a:t>
            </a:r>
            <a:r>
              <a:rPr sz="700" spc="125" dirty="0">
                <a:solidFill>
                  <a:srgbClr val="414042"/>
                </a:solidFill>
                <a:latin typeface="Tahoma"/>
                <a:cs typeface="Tahoma"/>
              </a:rPr>
              <a:t> </a:t>
            </a:r>
            <a:r>
              <a:rPr sz="700" dirty="0">
                <a:solidFill>
                  <a:srgbClr val="414042"/>
                </a:solidFill>
                <a:latin typeface="Tahoma"/>
                <a:cs typeface="Tahoma"/>
              </a:rPr>
              <a:t>‘Whatever</a:t>
            </a:r>
            <a:r>
              <a:rPr sz="700" spc="130" dirty="0">
                <a:solidFill>
                  <a:srgbClr val="414042"/>
                </a:solidFill>
                <a:latin typeface="Tahoma"/>
                <a:cs typeface="Tahoma"/>
              </a:rPr>
              <a:t> </a:t>
            </a:r>
            <a:r>
              <a:rPr sz="700" spc="50" dirty="0">
                <a:solidFill>
                  <a:srgbClr val="414042"/>
                </a:solidFill>
                <a:latin typeface="Tahoma"/>
                <a:cs typeface="Tahoma"/>
              </a:rPr>
              <a:t>Happened</a:t>
            </a:r>
            <a:r>
              <a:rPr sz="700" spc="125" dirty="0">
                <a:solidFill>
                  <a:srgbClr val="414042"/>
                </a:solidFill>
                <a:latin typeface="Tahoma"/>
                <a:cs typeface="Tahoma"/>
              </a:rPr>
              <a:t> </a:t>
            </a:r>
            <a:r>
              <a:rPr sz="700" dirty="0">
                <a:solidFill>
                  <a:srgbClr val="414042"/>
                </a:solidFill>
                <a:latin typeface="Tahoma"/>
                <a:cs typeface="Tahoma"/>
              </a:rPr>
              <a:t>to</a:t>
            </a:r>
            <a:r>
              <a:rPr sz="700" spc="130" dirty="0">
                <a:solidFill>
                  <a:srgbClr val="414042"/>
                </a:solidFill>
                <a:latin typeface="Tahoma"/>
                <a:cs typeface="Tahoma"/>
              </a:rPr>
              <a:t> </a:t>
            </a:r>
            <a:r>
              <a:rPr sz="700" dirty="0">
                <a:solidFill>
                  <a:srgbClr val="414042"/>
                </a:solidFill>
                <a:latin typeface="Tahoma"/>
                <a:cs typeface="Tahoma"/>
              </a:rPr>
              <a:t>the</a:t>
            </a:r>
            <a:r>
              <a:rPr sz="700" spc="130" dirty="0">
                <a:solidFill>
                  <a:srgbClr val="414042"/>
                </a:solidFill>
                <a:latin typeface="Tahoma"/>
                <a:cs typeface="Tahoma"/>
              </a:rPr>
              <a:t> </a:t>
            </a:r>
            <a:r>
              <a:rPr sz="700" dirty="0">
                <a:solidFill>
                  <a:srgbClr val="414042"/>
                </a:solidFill>
                <a:latin typeface="Tahoma"/>
                <a:cs typeface="Tahoma"/>
              </a:rPr>
              <a:t>Three-Year</a:t>
            </a:r>
            <a:r>
              <a:rPr sz="700" spc="125" dirty="0">
                <a:solidFill>
                  <a:srgbClr val="414042"/>
                </a:solidFill>
                <a:latin typeface="Tahoma"/>
                <a:cs typeface="Tahoma"/>
              </a:rPr>
              <a:t> </a:t>
            </a:r>
            <a:r>
              <a:rPr sz="700" dirty="0">
                <a:solidFill>
                  <a:srgbClr val="414042"/>
                </a:solidFill>
                <a:latin typeface="Tahoma"/>
                <a:cs typeface="Tahoma"/>
              </a:rPr>
              <a:t>IT</a:t>
            </a:r>
            <a:r>
              <a:rPr sz="700" spc="130" dirty="0">
                <a:solidFill>
                  <a:srgbClr val="414042"/>
                </a:solidFill>
                <a:latin typeface="Tahoma"/>
                <a:cs typeface="Tahoma"/>
              </a:rPr>
              <a:t> </a:t>
            </a:r>
            <a:r>
              <a:rPr sz="700" dirty="0">
                <a:solidFill>
                  <a:srgbClr val="414042"/>
                </a:solidFill>
                <a:latin typeface="Tahoma"/>
                <a:cs typeface="Tahoma"/>
              </a:rPr>
              <a:t>Roadmap?’,</a:t>
            </a:r>
            <a:r>
              <a:rPr sz="700" spc="125" dirty="0">
                <a:solidFill>
                  <a:srgbClr val="414042"/>
                </a:solidFill>
                <a:latin typeface="Tahoma"/>
                <a:cs typeface="Tahoma"/>
              </a:rPr>
              <a:t> </a:t>
            </a:r>
            <a:r>
              <a:rPr sz="700" dirty="0">
                <a:solidFill>
                  <a:srgbClr val="414042"/>
                </a:solidFill>
                <a:latin typeface="Tahoma"/>
                <a:cs typeface="Tahoma"/>
              </a:rPr>
              <a:t>CIO.com,</a:t>
            </a:r>
            <a:r>
              <a:rPr sz="700" spc="130" dirty="0">
                <a:solidFill>
                  <a:srgbClr val="414042"/>
                </a:solidFill>
                <a:latin typeface="Tahoma"/>
                <a:cs typeface="Tahoma"/>
              </a:rPr>
              <a:t> </a:t>
            </a:r>
            <a:r>
              <a:rPr sz="700" spc="-70" dirty="0">
                <a:solidFill>
                  <a:srgbClr val="414042"/>
                </a:solidFill>
                <a:latin typeface="Tahoma"/>
                <a:cs typeface="Tahoma"/>
              </a:rPr>
              <a:t>17</a:t>
            </a:r>
            <a:r>
              <a:rPr sz="700" spc="125" dirty="0">
                <a:solidFill>
                  <a:srgbClr val="414042"/>
                </a:solidFill>
                <a:latin typeface="Tahoma"/>
                <a:cs typeface="Tahoma"/>
              </a:rPr>
              <a:t> </a:t>
            </a:r>
            <a:r>
              <a:rPr sz="700" spc="55" dirty="0">
                <a:solidFill>
                  <a:srgbClr val="414042"/>
                </a:solidFill>
                <a:latin typeface="Tahoma"/>
                <a:cs typeface="Tahoma"/>
              </a:rPr>
              <a:t>December</a:t>
            </a:r>
            <a:r>
              <a:rPr sz="700" spc="130" dirty="0">
                <a:solidFill>
                  <a:srgbClr val="414042"/>
                </a:solidFill>
                <a:latin typeface="Tahoma"/>
                <a:cs typeface="Tahoma"/>
              </a:rPr>
              <a:t> </a:t>
            </a:r>
            <a:r>
              <a:rPr sz="700" dirty="0">
                <a:solidFill>
                  <a:srgbClr val="414042"/>
                </a:solidFill>
                <a:latin typeface="Tahoma"/>
                <a:cs typeface="Tahoma"/>
              </a:rPr>
              <a:t>2024,</a:t>
            </a:r>
            <a:r>
              <a:rPr sz="700" spc="130" dirty="0">
                <a:solidFill>
                  <a:srgbClr val="414042"/>
                </a:solidFill>
                <a:latin typeface="Tahoma"/>
                <a:cs typeface="Tahoma"/>
              </a:rPr>
              <a:t> </a:t>
            </a:r>
            <a:r>
              <a:rPr sz="700" spc="-10" dirty="0">
                <a:solidFill>
                  <a:srgbClr val="414042"/>
                </a:solidFill>
                <a:latin typeface="Tahoma"/>
                <a:cs typeface="Tahoma"/>
                <a:hlinkClick r:id="rId7"/>
              </a:rPr>
              <a:t>&lt;https://www.cio.com/article/3618308/</a:t>
            </a:r>
            <a:r>
              <a:rPr sz="700" spc="500" dirty="0">
                <a:solidFill>
                  <a:srgbClr val="414042"/>
                </a:solidFill>
                <a:latin typeface="Tahoma"/>
                <a:cs typeface="Tahoma"/>
              </a:rPr>
              <a:t>  </a:t>
            </a:r>
            <a:r>
              <a:rPr sz="700" dirty="0">
                <a:solidFill>
                  <a:srgbClr val="414042"/>
                </a:solidFill>
                <a:latin typeface="Tahoma"/>
                <a:cs typeface="Tahoma"/>
              </a:rPr>
              <a:t>whatever-</a:t>
            </a:r>
            <a:r>
              <a:rPr sz="700" spc="50" dirty="0">
                <a:solidFill>
                  <a:srgbClr val="414042"/>
                </a:solidFill>
                <a:latin typeface="Tahoma"/>
                <a:cs typeface="Tahoma"/>
              </a:rPr>
              <a:t>happened-</a:t>
            </a:r>
            <a:r>
              <a:rPr sz="700" dirty="0">
                <a:solidFill>
                  <a:srgbClr val="414042"/>
                </a:solidFill>
                <a:latin typeface="Tahoma"/>
                <a:cs typeface="Tahoma"/>
              </a:rPr>
              <a:t>to-the-three-year-it-</a:t>
            </a:r>
            <a:r>
              <a:rPr sz="700" spc="-10" dirty="0">
                <a:solidFill>
                  <a:srgbClr val="414042"/>
                </a:solidFill>
                <a:latin typeface="Tahoma"/>
                <a:cs typeface="Tahoma"/>
              </a:rPr>
              <a:t>roadmap.html&gt;</a:t>
            </a:r>
            <a:endParaRPr sz="700" dirty="0">
              <a:latin typeface="Tahoma"/>
              <a:cs typeface="Tahoma"/>
            </a:endParaRPr>
          </a:p>
          <a:p>
            <a:pPr marL="192405" marR="63500" indent="-180340">
              <a:lnSpc>
                <a:spcPct val="119100"/>
              </a:lnSpc>
              <a:spcBef>
                <a:spcPts val="565"/>
              </a:spcBef>
              <a:buAutoNum type="arabicPeriod" startAt="2"/>
              <a:tabLst>
                <a:tab pos="192405" algn="l"/>
                <a:tab pos="194310" algn="l"/>
              </a:tabLst>
            </a:pPr>
            <a:r>
              <a:rPr sz="700" dirty="0">
                <a:solidFill>
                  <a:srgbClr val="414042"/>
                </a:solidFill>
                <a:latin typeface="Tahoma"/>
                <a:cs typeface="Tahoma"/>
              </a:rPr>
              <a:t>	</a:t>
            </a:r>
            <a:r>
              <a:rPr sz="700" spc="20" dirty="0">
                <a:solidFill>
                  <a:srgbClr val="414042"/>
                </a:solidFill>
                <a:latin typeface="Tahoma"/>
                <a:cs typeface="Tahoma"/>
              </a:rPr>
              <a:t>Sarah</a:t>
            </a:r>
            <a:r>
              <a:rPr sz="700" spc="105" dirty="0">
                <a:solidFill>
                  <a:srgbClr val="414042"/>
                </a:solidFill>
                <a:latin typeface="Tahoma"/>
                <a:cs typeface="Tahoma"/>
              </a:rPr>
              <a:t> </a:t>
            </a:r>
            <a:r>
              <a:rPr sz="700" spc="20" dirty="0">
                <a:solidFill>
                  <a:srgbClr val="414042"/>
                </a:solidFill>
                <a:latin typeface="Tahoma"/>
                <a:cs typeface="Tahoma"/>
              </a:rPr>
              <a:t>Drumm,</a:t>
            </a:r>
            <a:r>
              <a:rPr sz="700" spc="105" dirty="0">
                <a:solidFill>
                  <a:srgbClr val="414042"/>
                </a:solidFill>
                <a:latin typeface="Tahoma"/>
                <a:cs typeface="Tahoma"/>
              </a:rPr>
              <a:t> </a:t>
            </a:r>
            <a:r>
              <a:rPr sz="700" spc="20" dirty="0">
                <a:solidFill>
                  <a:srgbClr val="414042"/>
                </a:solidFill>
                <a:latin typeface="Tahoma"/>
                <a:cs typeface="Tahoma"/>
              </a:rPr>
              <a:t>‘How</a:t>
            </a:r>
            <a:r>
              <a:rPr sz="700" spc="105" dirty="0">
                <a:solidFill>
                  <a:srgbClr val="414042"/>
                </a:solidFill>
                <a:latin typeface="Tahoma"/>
                <a:cs typeface="Tahoma"/>
              </a:rPr>
              <a:t> </a:t>
            </a:r>
            <a:r>
              <a:rPr sz="700" spc="20" dirty="0">
                <a:solidFill>
                  <a:srgbClr val="414042"/>
                </a:solidFill>
                <a:latin typeface="Tahoma"/>
                <a:cs typeface="Tahoma"/>
              </a:rPr>
              <a:t>to</a:t>
            </a:r>
            <a:r>
              <a:rPr sz="700" spc="105" dirty="0">
                <a:solidFill>
                  <a:srgbClr val="414042"/>
                </a:solidFill>
                <a:latin typeface="Tahoma"/>
                <a:cs typeface="Tahoma"/>
              </a:rPr>
              <a:t> </a:t>
            </a:r>
            <a:r>
              <a:rPr sz="700" spc="20" dirty="0">
                <a:solidFill>
                  <a:srgbClr val="414042"/>
                </a:solidFill>
                <a:latin typeface="Tahoma"/>
                <a:cs typeface="Tahoma"/>
              </a:rPr>
              <a:t>Pivot</a:t>
            </a:r>
            <a:r>
              <a:rPr sz="700" spc="105" dirty="0">
                <a:solidFill>
                  <a:srgbClr val="414042"/>
                </a:solidFill>
                <a:latin typeface="Tahoma"/>
                <a:cs typeface="Tahoma"/>
              </a:rPr>
              <a:t> </a:t>
            </a:r>
            <a:r>
              <a:rPr sz="700" spc="20" dirty="0">
                <a:solidFill>
                  <a:srgbClr val="414042"/>
                </a:solidFill>
                <a:latin typeface="Tahoma"/>
                <a:cs typeface="Tahoma"/>
              </a:rPr>
              <a:t>Properly’,</a:t>
            </a:r>
            <a:r>
              <a:rPr sz="700" spc="110" dirty="0">
                <a:solidFill>
                  <a:srgbClr val="414042"/>
                </a:solidFill>
                <a:latin typeface="Tahoma"/>
                <a:cs typeface="Tahoma"/>
              </a:rPr>
              <a:t> </a:t>
            </a:r>
            <a:r>
              <a:rPr sz="700" spc="45" dirty="0">
                <a:solidFill>
                  <a:srgbClr val="414042"/>
                </a:solidFill>
                <a:latin typeface="Tahoma"/>
                <a:cs typeface="Tahoma"/>
              </a:rPr>
              <a:t>Raconteur</a:t>
            </a:r>
            <a:r>
              <a:rPr sz="700" spc="105" dirty="0">
                <a:solidFill>
                  <a:srgbClr val="414042"/>
                </a:solidFill>
                <a:latin typeface="Tahoma"/>
                <a:cs typeface="Tahoma"/>
              </a:rPr>
              <a:t> </a:t>
            </a:r>
            <a:r>
              <a:rPr sz="700" spc="20" dirty="0">
                <a:solidFill>
                  <a:srgbClr val="414042"/>
                </a:solidFill>
                <a:latin typeface="Tahoma"/>
                <a:cs typeface="Tahoma"/>
              </a:rPr>
              <a:t>(Risk</a:t>
            </a:r>
            <a:r>
              <a:rPr sz="700" spc="105" dirty="0">
                <a:solidFill>
                  <a:srgbClr val="414042"/>
                </a:solidFill>
                <a:latin typeface="Tahoma"/>
                <a:cs typeface="Tahoma"/>
              </a:rPr>
              <a:t> </a:t>
            </a:r>
            <a:r>
              <a:rPr sz="700" spc="20" dirty="0">
                <a:solidFill>
                  <a:srgbClr val="414042"/>
                </a:solidFill>
                <a:latin typeface="Tahoma"/>
                <a:cs typeface="Tahoma"/>
              </a:rPr>
              <a:t>&amp;</a:t>
            </a:r>
            <a:r>
              <a:rPr sz="700" spc="105" dirty="0">
                <a:solidFill>
                  <a:srgbClr val="414042"/>
                </a:solidFill>
                <a:latin typeface="Tahoma"/>
                <a:cs typeface="Tahoma"/>
              </a:rPr>
              <a:t> </a:t>
            </a:r>
            <a:r>
              <a:rPr sz="700" spc="20" dirty="0">
                <a:solidFill>
                  <a:srgbClr val="414042"/>
                </a:solidFill>
                <a:latin typeface="Tahoma"/>
                <a:cs typeface="Tahoma"/>
              </a:rPr>
              <a:t>Regulation),</a:t>
            </a:r>
            <a:r>
              <a:rPr sz="700" spc="105" dirty="0">
                <a:solidFill>
                  <a:srgbClr val="414042"/>
                </a:solidFill>
                <a:latin typeface="Tahoma"/>
                <a:cs typeface="Tahoma"/>
              </a:rPr>
              <a:t> </a:t>
            </a:r>
            <a:r>
              <a:rPr sz="700" spc="20" dirty="0">
                <a:solidFill>
                  <a:srgbClr val="414042"/>
                </a:solidFill>
                <a:latin typeface="Tahoma"/>
                <a:cs typeface="Tahoma"/>
              </a:rPr>
              <a:t>27</a:t>
            </a:r>
            <a:r>
              <a:rPr sz="700" spc="110" dirty="0">
                <a:solidFill>
                  <a:srgbClr val="414042"/>
                </a:solidFill>
                <a:latin typeface="Tahoma"/>
                <a:cs typeface="Tahoma"/>
              </a:rPr>
              <a:t> </a:t>
            </a:r>
            <a:r>
              <a:rPr sz="700" spc="55" dirty="0">
                <a:solidFill>
                  <a:srgbClr val="414042"/>
                </a:solidFill>
                <a:latin typeface="Tahoma"/>
                <a:cs typeface="Tahoma"/>
              </a:rPr>
              <a:t>October</a:t>
            </a:r>
            <a:r>
              <a:rPr sz="700" spc="105" dirty="0">
                <a:solidFill>
                  <a:srgbClr val="414042"/>
                </a:solidFill>
                <a:latin typeface="Tahoma"/>
                <a:cs typeface="Tahoma"/>
              </a:rPr>
              <a:t> </a:t>
            </a:r>
            <a:r>
              <a:rPr sz="700" spc="20" dirty="0">
                <a:solidFill>
                  <a:srgbClr val="414042"/>
                </a:solidFill>
                <a:latin typeface="Tahoma"/>
                <a:cs typeface="Tahoma"/>
              </a:rPr>
              <a:t>2020,</a:t>
            </a:r>
            <a:r>
              <a:rPr sz="700" spc="105" dirty="0">
                <a:solidFill>
                  <a:srgbClr val="414042"/>
                </a:solidFill>
                <a:latin typeface="Tahoma"/>
                <a:cs typeface="Tahoma"/>
              </a:rPr>
              <a:t> </a:t>
            </a:r>
            <a:r>
              <a:rPr sz="700" spc="20" dirty="0">
                <a:solidFill>
                  <a:srgbClr val="414042"/>
                </a:solidFill>
                <a:latin typeface="Tahoma"/>
                <a:cs typeface="Tahoma"/>
                <a:hlinkClick r:id="rId8"/>
              </a:rPr>
              <a:t>&lt;https://www.raconteur.net/risk-</a:t>
            </a:r>
            <a:r>
              <a:rPr sz="700" spc="-10" dirty="0">
                <a:solidFill>
                  <a:srgbClr val="414042"/>
                </a:solidFill>
                <a:latin typeface="Tahoma"/>
                <a:cs typeface="Tahoma"/>
                <a:hlinkClick r:id="rId8"/>
              </a:rPr>
              <a:t>regulation/pandemic-</a:t>
            </a:r>
            <a:r>
              <a:rPr sz="700" spc="-10" dirty="0">
                <a:solidFill>
                  <a:srgbClr val="414042"/>
                </a:solidFill>
                <a:latin typeface="Tahoma"/>
                <a:cs typeface="Tahoma"/>
              </a:rPr>
              <a:t>pivot&gt;</a:t>
            </a:r>
            <a:endParaRPr sz="700" dirty="0">
              <a:latin typeface="Tahoma"/>
              <a:cs typeface="Tahoma"/>
            </a:endParaRPr>
          </a:p>
          <a:p>
            <a:pPr marL="192405" marR="180340" indent="-180340">
              <a:lnSpc>
                <a:spcPct val="119100"/>
              </a:lnSpc>
              <a:spcBef>
                <a:spcPts val="565"/>
              </a:spcBef>
              <a:buAutoNum type="arabicPeriod" startAt="2"/>
              <a:tabLst>
                <a:tab pos="192405" algn="l"/>
                <a:tab pos="194945" algn="l"/>
              </a:tabLst>
            </a:pPr>
            <a:r>
              <a:rPr sz="700" dirty="0">
                <a:solidFill>
                  <a:srgbClr val="414042"/>
                </a:solidFill>
                <a:latin typeface="Tahoma"/>
                <a:cs typeface="Tahoma"/>
              </a:rPr>
              <a:t>	</a:t>
            </a:r>
            <a:r>
              <a:rPr sz="700" spc="30" dirty="0">
                <a:solidFill>
                  <a:srgbClr val="414042"/>
                </a:solidFill>
                <a:latin typeface="Tahoma"/>
                <a:cs typeface="Tahoma"/>
              </a:rPr>
              <a:t>Toyota</a:t>
            </a:r>
            <a:r>
              <a:rPr sz="700" spc="15" dirty="0">
                <a:solidFill>
                  <a:srgbClr val="414042"/>
                </a:solidFill>
                <a:latin typeface="Tahoma"/>
                <a:cs typeface="Tahoma"/>
              </a:rPr>
              <a:t> </a:t>
            </a:r>
            <a:r>
              <a:rPr sz="700" spc="30" dirty="0">
                <a:solidFill>
                  <a:srgbClr val="414042"/>
                </a:solidFill>
                <a:latin typeface="Tahoma"/>
                <a:cs typeface="Tahoma"/>
              </a:rPr>
              <a:t>to</a:t>
            </a:r>
            <a:r>
              <a:rPr sz="700" spc="20" dirty="0">
                <a:solidFill>
                  <a:srgbClr val="414042"/>
                </a:solidFill>
                <a:latin typeface="Tahoma"/>
                <a:cs typeface="Tahoma"/>
              </a:rPr>
              <a:t> </a:t>
            </a:r>
            <a:r>
              <a:rPr sz="700" spc="30" dirty="0">
                <a:solidFill>
                  <a:srgbClr val="414042"/>
                </a:solidFill>
                <a:latin typeface="Tahoma"/>
                <a:cs typeface="Tahoma"/>
              </a:rPr>
              <a:t>extend</a:t>
            </a:r>
            <a:r>
              <a:rPr sz="700" spc="20" dirty="0">
                <a:solidFill>
                  <a:srgbClr val="414042"/>
                </a:solidFill>
                <a:latin typeface="Tahoma"/>
                <a:cs typeface="Tahoma"/>
              </a:rPr>
              <a:t> </a:t>
            </a:r>
            <a:r>
              <a:rPr sz="700" spc="55" dirty="0">
                <a:solidFill>
                  <a:srgbClr val="414042"/>
                </a:solidFill>
                <a:latin typeface="Tahoma"/>
                <a:cs typeface="Tahoma"/>
              </a:rPr>
              <a:t>model</a:t>
            </a:r>
            <a:r>
              <a:rPr sz="700" spc="20" dirty="0">
                <a:solidFill>
                  <a:srgbClr val="414042"/>
                </a:solidFill>
                <a:latin typeface="Tahoma"/>
                <a:cs typeface="Tahoma"/>
              </a:rPr>
              <a:t> </a:t>
            </a:r>
            <a:r>
              <a:rPr sz="700" spc="30" dirty="0">
                <a:solidFill>
                  <a:srgbClr val="414042"/>
                </a:solidFill>
                <a:latin typeface="Tahoma"/>
                <a:cs typeface="Tahoma"/>
              </a:rPr>
              <a:t>life</a:t>
            </a:r>
            <a:r>
              <a:rPr sz="700" spc="20" dirty="0">
                <a:solidFill>
                  <a:srgbClr val="414042"/>
                </a:solidFill>
                <a:latin typeface="Tahoma"/>
                <a:cs typeface="Tahoma"/>
              </a:rPr>
              <a:t> </a:t>
            </a:r>
            <a:r>
              <a:rPr sz="700" spc="30" dirty="0">
                <a:solidFill>
                  <a:srgbClr val="414042"/>
                </a:solidFill>
                <a:latin typeface="Tahoma"/>
                <a:cs typeface="Tahoma"/>
              </a:rPr>
              <a:t>cycle</a:t>
            </a:r>
            <a:r>
              <a:rPr sz="700" spc="20" dirty="0">
                <a:solidFill>
                  <a:srgbClr val="414042"/>
                </a:solidFill>
                <a:latin typeface="Tahoma"/>
                <a:cs typeface="Tahoma"/>
              </a:rPr>
              <a:t> </a:t>
            </a:r>
            <a:r>
              <a:rPr sz="700" spc="30" dirty="0">
                <a:solidFill>
                  <a:srgbClr val="414042"/>
                </a:solidFill>
                <a:latin typeface="Tahoma"/>
                <a:cs typeface="Tahoma"/>
              </a:rPr>
              <a:t>to</a:t>
            </a:r>
            <a:r>
              <a:rPr sz="700" spc="20" dirty="0">
                <a:solidFill>
                  <a:srgbClr val="414042"/>
                </a:solidFill>
                <a:latin typeface="Tahoma"/>
                <a:cs typeface="Tahoma"/>
              </a:rPr>
              <a:t> </a:t>
            </a:r>
            <a:r>
              <a:rPr sz="700" spc="30" dirty="0">
                <a:solidFill>
                  <a:srgbClr val="414042"/>
                </a:solidFill>
                <a:latin typeface="Tahoma"/>
                <a:cs typeface="Tahoma"/>
              </a:rPr>
              <a:t>nine</a:t>
            </a:r>
            <a:r>
              <a:rPr sz="700" spc="20" dirty="0">
                <a:solidFill>
                  <a:srgbClr val="414042"/>
                </a:solidFill>
                <a:latin typeface="Tahoma"/>
                <a:cs typeface="Tahoma"/>
              </a:rPr>
              <a:t> years, </a:t>
            </a:r>
            <a:r>
              <a:rPr sz="700" spc="30" dirty="0">
                <a:solidFill>
                  <a:srgbClr val="414042"/>
                </a:solidFill>
                <a:latin typeface="Tahoma"/>
                <a:cs typeface="Tahoma"/>
              </a:rPr>
              <a:t>focus</a:t>
            </a:r>
            <a:r>
              <a:rPr sz="700" spc="15" dirty="0">
                <a:solidFill>
                  <a:srgbClr val="414042"/>
                </a:solidFill>
                <a:latin typeface="Tahoma"/>
                <a:cs typeface="Tahoma"/>
              </a:rPr>
              <a:t> </a:t>
            </a:r>
            <a:r>
              <a:rPr sz="700" spc="55" dirty="0">
                <a:solidFill>
                  <a:srgbClr val="414042"/>
                </a:solidFill>
                <a:latin typeface="Tahoma"/>
                <a:cs typeface="Tahoma"/>
              </a:rPr>
              <a:t>on</a:t>
            </a:r>
            <a:r>
              <a:rPr sz="700" spc="20" dirty="0">
                <a:solidFill>
                  <a:srgbClr val="414042"/>
                </a:solidFill>
                <a:latin typeface="Tahoma"/>
                <a:cs typeface="Tahoma"/>
              </a:rPr>
              <a:t> </a:t>
            </a:r>
            <a:r>
              <a:rPr sz="700" spc="30" dirty="0">
                <a:solidFill>
                  <a:srgbClr val="414042"/>
                </a:solidFill>
                <a:latin typeface="Tahoma"/>
                <a:cs typeface="Tahoma"/>
              </a:rPr>
              <a:t>software,</a:t>
            </a:r>
            <a:r>
              <a:rPr sz="700" spc="20" dirty="0">
                <a:solidFill>
                  <a:srgbClr val="414042"/>
                </a:solidFill>
                <a:latin typeface="Tahoma"/>
                <a:cs typeface="Tahoma"/>
              </a:rPr>
              <a:t> </a:t>
            </a:r>
            <a:r>
              <a:rPr sz="700" spc="30" dirty="0">
                <a:solidFill>
                  <a:srgbClr val="414042"/>
                </a:solidFill>
                <a:latin typeface="Tahoma"/>
                <a:cs typeface="Tahoma"/>
              </a:rPr>
              <a:t>Nikkei</a:t>
            </a:r>
            <a:r>
              <a:rPr sz="700" spc="20" dirty="0">
                <a:solidFill>
                  <a:srgbClr val="414042"/>
                </a:solidFill>
                <a:latin typeface="Tahoma"/>
                <a:cs typeface="Tahoma"/>
              </a:rPr>
              <a:t> </a:t>
            </a:r>
            <a:r>
              <a:rPr sz="700" spc="30" dirty="0">
                <a:solidFill>
                  <a:srgbClr val="414042"/>
                </a:solidFill>
                <a:latin typeface="Tahoma"/>
                <a:cs typeface="Tahoma"/>
              </a:rPr>
              <a:t>Asia,</a:t>
            </a:r>
            <a:r>
              <a:rPr sz="700" spc="20" dirty="0">
                <a:solidFill>
                  <a:srgbClr val="414042"/>
                </a:solidFill>
                <a:latin typeface="Tahoma"/>
                <a:cs typeface="Tahoma"/>
              </a:rPr>
              <a:t> </a:t>
            </a:r>
            <a:r>
              <a:rPr sz="700" spc="30" dirty="0">
                <a:solidFill>
                  <a:srgbClr val="414042"/>
                </a:solidFill>
                <a:latin typeface="Tahoma"/>
                <a:cs typeface="Tahoma"/>
              </a:rPr>
              <a:t>published</a:t>
            </a:r>
            <a:r>
              <a:rPr sz="700" spc="20" dirty="0">
                <a:solidFill>
                  <a:srgbClr val="414042"/>
                </a:solidFill>
                <a:latin typeface="Tahoma"/>
                <a:cs typeface="Tahoma"/>
              </a:rPr>
              <a:t> </a:t>
            </a:r>
            <a:r>
              <a:rPr sz="700" spc="50" dirty="0">
                <a:solidFill>
                  <a:srgbClr val="414042"/>
                </a:solidFill>
                <a:latin typeface="Tahoma"/>
                <a:cs typeface="Tahoma"/>
              </a:rPr>
              <a:t>November</a:t>
            </a:r>
            <a:r>
              <a:rPr sz="700" spc="20" dirty="0">
                <a:solidFill>
                  <a:srgbClr val="414042"/>
                </a:solidFill>
                <a:latin typeface="Tahoma"/>
                <a:cs typeface="Tahoma"/>
              </a:rPr>
              <a:t> </a:t>
            </a:r>
            <a:r>
              <a:rPr sz="700" spc="30" dirty="0">
                <a:solidFill>
                  <a:srgbClr val="414042"/>
                </a:solidFill>
                <a:latin typeface="Tahoma"/>
                <a:cs typeface="Tahoma"/>
              </a:rPr>
              <a:t>2025,</a:t>
            </a:r>
            <a:r>
              <a:rPr sz="700" spc="20" dirty="0">
                <a:solidFill>
                  <a:srgbClr val="414042"/>
                </a:solidFill>
                <a:latin typeface="Tahoma"/>
                <a:cs typeface="Tahoma"/>
              </a:rPr>
              <a:t> </a:t>
            </a:r>
            <a:r>
              <a:rPr sz="700" spc="-10" dirty="0">
                <a:solidFill>
                  <a:srgbClr val="414042"/>
                </a:solidFill>
                <a:latin typeface="Tahoma"/>
                <a:cs typeface="Tahoma"/>
                <a:hlinkClick r:id="rId9"/>
              </a:rPr>
              <a:t>&lt;https://asia.nikkei.com/business/</a:t>
            </a:r>
            <a:r>
              <a:rPr sz="700" spc="500" dirty="0">
                <a:solidFill>
                  <a:srgbClr val="414042"/>
                </a:solidFill>
                <a:latin typeface="Tahoma"/>
                <a:cs typeface="Tahoma"/>
              </a:rPr>
              <a:t> </a:t>
            </a:r>
            <a:r>
              <a:rPr sz="700" dirty="0">
                <a:solidFill>
                  <a:srgbClr val="414042"/>
                </a:solidFill>
                <a:latin typeface="Tahoma"/>
                <a:cs typeface="Tahoma"/>
              </a:rPr>
              <a:t>automobiles/toyota-to-extend-model-life-cycle-to-nine-years-focus-</a:t>
            </a:r>
            <a:r>
              <a:rPr sz="700" spc="50" dirty="0">
                <a:solidFill>
                  <a:srgbClr val="414042"/>
                </a:solidFill>
                <a:latin typeface="Tahoma"/>
                <a:cs typeface="Tahoma"/>
              </a:rPr>
              <a:t>on-</a:t>
            </a:r>
            <a:r>
              <a:rPr sz="700" spc="-10" dirty="0">
                <a:solidFill>
                  <a:srgbClr val="414042"/>
                </a:solidFill>
                <a:latin typeface="Tahoma"/>
                <a:cs typeface="Tahoma"/>
              </a:rPr>
              <a:t>software&gt;</a:t>
            </a:r>
            <a:endParaRPr sz="700" dirty="0">
              <a:latin typeface="Tahoma"/>
              <a:cs typeface="Tahoma"/>
            </a:endParaRPr>
          </a:p>
          <a:p>
            <a:pPr marL="192405" marR="18415" indent="-180340">
              <a:lnSpc>
                <a:spcPct val="119100"/>
              </a:lnSpc>
              <a:spcBef>
                <a:spcPts val="570"/>
              </a:spcBef>
              <a:buAutoNum type="arabicPeriod" startAt="2"/>
              <a:tabLst>
                <a:tab pos="192405" algn="l"/>
                <a:tab pos="194310" algn="l"/>
              </a:tabLst>
            </a:pPr>
            <a:r>
              <a:rPr sz="700" dirty="0">
                <a:solidFill>
                  <a:srgbClr val="414042"/>
                </a:solidFill>
                <a:latin typeface="Tahoma"/>
                <a:cs typeface="Tahoma"/>
              </a:rPr>
              <a:t>	Louise</a:t>
            </a:r>
            <a:r>
              <a:rPr sz="700" spc="254" dirty="0">
                <a:solidFill>
                  <a:srgbClr val="414042"/>
                </a:solidFill>
                <a:latin typeface="Tahoma"/>
                <a:cs typeface="Tahoma"/>
              </a:rPr>
              <a:t> </a:t>
            </a:r>
            <a:r>
              <a:rPr sz="700" dirty="0">
                <a:solidFill>
                  <a:srgbClr val="414042"/>
                </a:solidFill>
                <a:latin typeface="Tahoma"/>
                <a:cs typeface="Tahoma"/>
              </a:rPr>
              <a:t>Collins,</a:t>
            </a:r>
            <a:r>
              <a:rPr sz="700" spc="254" dirty="0">
                <a:solidFill>
                  <a:srgbClr val="414042"/>
                </a:solidFill>
                <a:latin typeface="Tahoma"/>
                <a:cs typeface="Tahoma"/>
              </a:rPr>
              <a:t> </a:t>
            </a:r>
            <a:r>
              <a:rPr sz="700" dirty="0">
                <a:solidFill>
                  <a:srgbClr val="414042"/>
                </a:solidFill>
                <a:latin typeface="Tahoma"/>
                <a:cs typeface="Tahoma"/>
              </a:rPr>
              <a:t>‘How</a:t>
            </a:r>
            <a:r>
              <a:rPr sz="700" spc="254" dirty="0">
                <a:solidFill>
                  <a:srgbClr val="414042"/>
                </a:solidFill>
                <a:latin typeface="Tahoma"/>
                <a:cs typeface="Tahoma"/>
              </a:rPr>
              <a:t> </a:t>
            </a:r>
            <a:r>
              <a:rPr sz="700" dirty="0">
                <a:solidFill>
                  <a:srgbClr val="414042"/>
                </a:solidFill>
                <a:latin typeface="Tahoma"/>
                <a:cs typeface="Tahoma"/>
              </a:rPr>
              <a:t>Mercedes-</a:t>
            </a:r>
            <a:r>
              <a:rPr sz="700" spc="55" dirty="0">
                <a:solidFill>
                  <a:srgbClr val="414042"/>
                </a:solidFill>
                <a:latin typeface="Tahoma"/>
                <a:cs typeface="Tahoma"/>
              </a:rPr>
              <a:t>Benz</a:t>
            </a:r>
            <a:r>
              <a:rPr sz="700" spc="260" dirty="0">
                <a:solidFill>
                  <a:srgbClr val="414042"/>
                </a:solidFill>
                <a:latin typeface="Tahoma"/>
                <a:cs typeface="Tahoma"/>
              </a:rPr>
              <a:t> </a:t>
            </a:r>
            <a:r>
              <a:rPr sz="700" dirty="0">
                <a:solidFill>
                  <a:srgbClr val="414042"/>
                </a:solidFill>
                <a:latin typeface="Tahoma"/>
                <a:cs typeface="Tahoma"/>
              </a:rPr>
              <a:t>is</a:t>
            </a:r>
            <a:r>
              <a:rPr sz="700" spc="254" dirty="0">
                <a:solidFill>
                  <a:srgbClr val="414042"/>
                </a:solidFill>
                <a:latin typeface="Tahoma"/>
                <a:cs typeface="Tahoma"/>
              </a:rPr>
              <a:t> </a:t>
            </a:r>
            <a:r>
              <a:rPr sz="700" dirty="0">
                <a:solidFill>
                  <a:srgbClr val="414042"/>
                </a:solidFill>
                <a:latin typeface="Tahoma"/>
                <a:cs typeface="Tahoma"/>
              </a:rPr>
              <a:t>Ensuring</a:t>
            </a:r>
            <a:r>
              <a:rPr sz="700" spc="254" dirty="0">
                <a:solidFill>
                  <a:srgbClr val="414042"/>
                </a:solidFill>
                <a:latin typeface="Tahoma"/>
                <a:cs typeface="Tahoma"/>
              </a:rPr>
              <a:t> </a:t>
            </a:r>
            <a:r>
              <a:rPr sz="700" dirty="0">
                <a:solidFill>
                  <a:srgbClr val="414042"/>
                </a:solidFill>
                <a:latin typeface="Tahoma"/>
                <a:cs typeface="Tahoma"/>
              </a:rPr>
              <a:t>Manufacturing</a:t>
            </a:r>
            <a:r>
              <a:rPr sz="700" spc="260" dirty="0">
                <a:solidFill>
                  <a:srgbClr val="414042"/>
                </a:solidFill>
                <a:latin typeface="Tahoma"/>
                <a:cs typeface="Tahoma"/>
              </a:rPr>
              <a:t> </a:t>
            </a:r>
            <a:r>
              <a:rPr sz="700" dirty="0">
                <a:solidFill>
                  <a:srgbClr val="414042"/>
                </a:solidFill>
                <a:latin typeface="Tahoma"/>
                <a:cs typeface="Tahoma"/>
              </a:rPr>
              <a:t>Efficiency’,</a:t>
            </a:r>
            <a:r>
              <a:rPr sz="700" spc="254" dirty="0">
                <a:solidFill>
                  <a:srgbClr val="414042"/>
                </a:solidFill>
                <a:latin typeface="Tahoma"/>
                <a:cs typeface="Tahoma"/>
              </a:rPr>
              <a:t> </a:t>
            </a:r>
            <a:r>
              <a:rPr sz="700" dirty="0">
                <a:solidFill>
                  <a:srgbClr val="414042"/>
                </a:solidFill>
                <a:latin typeface="Tahoma"/>
                <a:cs typeface="Tahoma"/>
              </a:rPr>
              <a:t>Manufacturing</a:t>
            </a:r>
            <a:r>
              <a:rPr sz="700" spc="254" dirty="0">
                <a:solidFill>
                  <a:srgbClr val="414042"/>
                </a:solidFill>
                <a:latin typeface="Tahoma"/>
                <a:cs typeface="Tahoma"/>
              </a:rPr>
              <a:t> </a:t>
            </a:r>
            <a:r>
              <a:rPr sz="700" dirty="0">
                <a:solidFill>
                  <a:srgbClr val="414042"/>
                </a:solidFill>
                <a:latin typeface="Tahoma"/>
                <a:cs typeface="Tahoma"/>
              </a:rPr>
              <a:t>Digital,</a:t>
            </a:r>
            <a:r>
              <a:rPr sz="700" spc="254" dirty="0">
                <a:solidFill>
                  <a:srgbClr val="414042"/>
                </a:solidFill>
                <a:latin typeface="Tahoma"/>
                <a:cs typeface="Tahoma"/>
              </a:rPr>
              <a:t> </a:t>
            </a:r>
            <a:r>
              <a:rPr sz="700" spc="-70" dirty="0">
                <a:solidFill>
                  <a:srgbClr val="414042"/>
                </a:solidFill>
                <a:latin typeface="Tahoma"/>
                <a:cs typeface="Tahoma"/>
              </a:rPr>
              <a:t>17</a:t>
            </a:r>
            <a:r>
              <a:rPr sz="700" spc="260" dirty="0">
                <a:solidFill>
                  <a:srgbClr val="414042"/>
                </a:solidFill>
                <a:latin typeface="Tahoma"/>
                <a:cs typeface="Tahoma"/>
              </a:rPr>
              <a:t> </a:t>
            </a:r>
            <a:r>
              <a:rPr sz="700" spc="55" dirty="0">
                <a:solidFill>
                  <a:srgbClr val="414042"/>
                </a:solidFill>
                <a:latin typeface="Tahoma"/>
                <a:cs typeface="Tahoma"/>
              </a:rPr>
              <a:t>October</a:t>
            </a:r>
            <a:r>
              <a:rPr sz="700" spc="254" dirty="0">
                <a:solidFill>
                  <a:srgbClr val="414042"/>
                </a:solidFill>
                <a:latin typeface="Tahoma"/>
                <a:cs typeface="Tahoma"/>
              </a:rPr>
              <a:t> </a:t>
            </a:r>
            <a:r>
              <a:rPr sz="700" spc="-10" dirty="0">
                <a:solidFill>
                  <a:srgbClr val="414042"/>
                </a:solidFill>
                <a:latin typeface="Tahoma"/>
                <a:cs typeface="Tahoma"/>
              </a:rPr>
              <a:t>20</a:t>
            </a:r>
            <a:r>
              <a:rPr sz="700" spc="-10" dirty="0">
                <a:solidFill>
                  <a:srgbClr val="414042"/>
                </a:solidFill>
                <a:latin typeface="Tahoma"/>
                <a:cs typeface="Tahoma"/>
                <a:hlinkClick r:id="rId10"/>
              </a:rPr>
              <a:t>25,&lt;https://manufacturingdigital.</a:t>
            </a:r>
            <a:r>
              <a:rPr sz="700" spc="500" dirty="0">
                <a:solidFill>
                  <a:srgbClr val="414042"/>
                </a:solidFill>
                <a:latin typeface="Tahoma"/>
                <a:cs typeface="Tahoma"/>
              </a:rPr>
              <a:t>  </a:t>
            </a:r>
            <a:r>
              <a:rPr sz="700" spc="45" dirty="0">
                <a:solidFill>
                  <a:srgbClr val="414042"/>
                </a:solidFill>
                <a:latin typeface="Tahoma"/>
                <a:cs typeface="Tahoma"/>
              </a:rPr>
              <a:t>com/news/mercedes-</a:t>
            </a:r>
            <a:r>
              <a:rPr sz="700" dirty="0">
                <a:solidFill>
                  <a:srgbClr val="414042"/>
                </a:solidFill>
                <a:latin typeface="Tahoma"/>
                <a:cs typeface="Tahoma"/>
              </a:rPr>
              <a:t>benz-optimising-</a:t>
            </a:r>
            <a:r>
              <a:rPr sz="700" spc="-10" dirty="0">
                <a:solidFill>
                  <a:srgbClr val="414042"/>
                </a:solidFill>
                <a:latin typeface="Tahoma"/>
                <a:cs typeface="Tahoma"/>
              </a:rPr>
              <a:t>procurement&gt;</a:t>
            </a:r>
            <a:endParaRPr sz="700" dirty="0">
              <a:latin typeface="Tahoma"/>
              <a:cs typeface="Tahoma"/>
            </a:endParaRPr>
          </a:p>
          <a:p>
            <a:pPr marL="192405" marR="328295" indent="-180340">
              <a:lnSpc>
                <a:spcPct val="119100"/>
              </a:lnSpc>
              <a:spcBef>
                <a:spcPts val="565"/>
              </a:spcBef>
              <a:buAutoNum type="arabicPeriod" startAt="2"/>
              <a:tabLst>
                <a:tab pos="192405" algn="l"/>
                <a:tab pos="194945" algn="l"/>
              </a:tabLst>
            </a:pPr>
            <a:r>
              <a:rPr sz="700" dirty="0">
                <a:solidFill>
                  <a:srgbClr val="414042"/>
                </a:solidFill>
                <a:latin typeface="Tahoma"/>
                <a:cs typeface="Tahoma"/>
              </a:rPr>
              <a:t>	</a:t>
            </a:r>
            <a:r>
              <a:rPr sz="700" spc="30" dirty="0">
                <a:solidFill>
                  <a:srgbClr val="414042"/>
                </a:solidFill>
                <a:latin typeface="Tahoma"/>
                <a:cs typeface="Tahoma"/>
              </a:rPr>
              <a:t>Bloomberg, Xiaomi</a:t>
            </a:r>
            <a:r>
              <a:rPr sz="700" spc="35" dirty="0">
                <a:solidFill>
                  <a:srgbClr val="414042"/>
                </a:solidFill>
                <a:latin typeface="Tahoma"/>
                <a:cs typeface="Tahoma"/>
              </a:rPr>
              <a:t> </a:t>
            </a:r>
            <a:r>
              <a:rPr sz="700" spc="30" dirty="0">
                <a:solidFill>
                  <a:srgbClr val="414042"/>
                </a:solidFill>
                <a:latin typeface="Tahoma"/>
                <a:cs typeface="Tahoma"/>
              </a:rPr>
              <a:t>ups</a:t>
            </a:r>
            <a:r>
              <a:rPr sz="700" spc="35" dirty="0">
                <a:solidFill>
                  <a:srgbClr val="414042"/>
                </a:solidFill>
                <a:latin typeface="Tahoma"/>
                <a:cs typeface="Tahoma"/>
              </a:rPr>
              <a:t> </a:t>
            </a:r>
            <a:r>
              <a:rPr sz="700" spc="30" dirty="0">
                <a:solidFill>
                  <a:srgbClr val="414042"/>
                </a:solidFill>
                <a:latin typeface="Tahoma"/>
                <a:cs typeface="Tahoma"/>
              </a:rPr>
              <a:t>2025</a:t>
            </a:r>
            <a:r>
              <a:rPr sz="700" spc="35" dirty="0">
                <a:solidFill>
                  <a:srgbClr val="414042"/>
                </a:solidFill>
                <a:latin typeface="Tahoma"/>
                <a:cs typeface="Tahoma"/>
              </a:rPr>
              <a:t> </a:t>
            </a:r>
            <a:r>
              <a:rPr sz="700" spc="95" dirty="0">
                <a:solidFill>
                  <a:srgbClr val="414042"/>
                </a:solidFill>
                <a:latin typeface="Tahoma"/>
                <a:cs typeface="Tahoma"/>
              </a:rPr>
              <a:t>EV</a:t>
            </a:r>
            <a:r>
              <a:rPr sz="700" spc="35" dirty="0">
                <a:solidFill>
                  <a:srgbClr val="414042"/>
                </a:solidFill>
                <a:latin typeface="Tahoma"/>
                <a:cs typeface="Tahoma"/>
              </a:rPr>
              <a:t> </a:t>
            </a:r>
            <a:r>
              <a:rPr sz="700" spc="30" dirty="0">
                <a:solidFill>
                  <a:srgbClr val="414042"/>
                </a:solidFill>
                <a:latin typeface="Tahoma"/>
                <a:cs typeface="Tahoma"/>
              </a:rPr>
              <a:t>delivery</a:t>
            </a:r>
            <a:r>
              <a:rPr sz="700" spc="35" dirty="0">
                <a:solidFill>
                  <a:srgbClr val="414042"/>
                </a:solidFill>
                <a:latin typeface="Tahoma"/>
                <a:cs typeface="Tahoma"/>
              </a:rPr>
              <a:t> </a:t>
            </a:r>
            <a:r>
              <a:rPr sz="700" spc="30" dirty="0">
                <a:solidFill>
                  <a:srgbClr val="414042"/>
                </a:solidFill>
                <a:latin typeface="Tahoma"/>
                <a:cs typeface="Tahoma"/>
              </a:rPr>
              <a:t>goal to</a:t>
            </a:r>
            <a:r>
              <a:rPr sz="700" spc="35" dirty="0">
                <a:solidFill>
                  <a:srgbClr val="414042"/>
                </a:solidFill>
                <a:latin typeface="Tahoma"/>
                <a:cs typeface="Tahoma"/>
              </a:rPr>
              <a:t> </a:t>
            </a:r>
            <a:r>
              <a:rPr sz="700" spc="75" dirty="0">
                <a:solidFill>
                  <a:srgbClr val="414042"/>
                </a:solidFill>
                <a:latin typeface="Tahoma"/>
                <a:cs typeface="Tahoma"/>
              </a:rPr>
              <a:t>400,000</a:t>
            </a:r>
            <a:r>
              <a:rPr sz="700" spc="35" dirty="0">
                <a:solidFill>
                  <a:srgbClr val="414042"/>
                </a:solidFill>
                <a:latin typeface="Tahoma"/>
                <a:cs typeface="Tahoma"/>
              </a:rPr>
              <a:t> </a:t>
            </a:r>
            <a:r>
              <a:rPr sz="700" spc="30" dirty="0">
                <a:solidFill>
                  <a:srgbClr val="414042"/>
                </a:solidFill>
                <a:latin typeface="Tahoma"/>
                <a:cs typeface="Tahoma"/>
              </a:rPr>
              <a:t>after</a:t>
            </a:r>
            <a:r>
              <a:rPr sz="700" spc="35" dirty="0">
                <a:solidFill>
                  <a:srgbClr val="414042"/>
                </a:solidFill>
                <a:latin typeface="Tahoma"/>
                <a:cs typeface="Tahoma"/>
              </a:rPr>
              <a:t> </a:t>
            </a:r>
            <a:r>
              <a:rPr sz="700" spc="30" dirty="0">
                <a:solidFill>
                  <a:srgbClr val="414042"/>
                </a:solidFill>
                <a:latin typeface="Tahoma"/>
                <a:cs typeface="Tahoma"/>
              </a:rPr>
              <a:t>breaking</a:t>
            </a:r>
            <a:r>
              <a:rPr sz="700" spc="35" dirty="0">
                <a:solidFill>
                  <a:srgbClr val="414042"/>
                </a:solidFill>
                <a:latin typeface="Tahoma"/>
                <a:cs typeface="Tahoma"/>
              </a:rPr>
              <a:t> </a:t>
            </a:r>
            <a:r>
              <a:rPr sz="700" spc="20" dirty="0">
                <a:solidFill>
                  <a:srgbClr val="414042"/>
                </a:solidFill>
                <a:latin typeface="Tahoma"/>
                <a:cs typeface="Tahoma"/>
              </a:rPr>
              <a:t>even,</a:t>
            </a:r>
            <a:r>
              <a:rPr sz="700" spc="35" dirty="0">
                <a:solidFill>
                  <a:srgbClr val="414042"/>
                </a:solidFill>
                <a:latin typeface="Tahoma"/>
                <a:cs typeface="Tahoma"/>
              </a:rPr>
              <a:t> </a:t>
            </a:r>
            <a:r>
              <a:rPr sz="700" spc="65" dirty="0">
                <a:solidFill>
                  <a:srgbClr val="414042"/>
                </a:solidFill>
                <a:latin typeface="Tahoma"/>
                <a:cs typeface="Tahoma"/>
              </a:rPr>
              <a:t>20</a:t>
            </a:r>
            <a:r>
              <a:rPr sz="700" spc="30" dirty="0">
                <a:solidFill>
                  <a:srgbClr val="414042"/>
                </a:solidFill>
                <a:latin typeface="Tahoma"/>
                <a:cs typeface="Tahoma"/>
              </a:rPr>
              <a:t> </a:t>
            </a:r>
            <a:r>
              <a:rPr sz="700" spc="50" dirty="0">
                <a:solidFill>
                  <a:srgbClr val="414042"/>
                </a:solidFill>
                <a:latin typeface="Tahoma"/>
                <a:cs typeface="Tahoma"/>
              </a:rPr>
              <a:t>November</a:t>
            </a:r>
            <a:r>
              <a:rPr sz="700" spc="35" dirty="0">
                <a:solidFill>
                  <a:srgbClr val="414042"/>
                </a:solidFill>
                <a:latin typeface="Tahoma"/>
                <a:cs typeface="Tahoma"/>
              </a:rPr>
              <a:t> </a:t>
            </a:r>
            <a:r>
              <a:rPr sz="700" spc="30" dirty="0">
                <a:solidFill>
                  <a:srgbClr val="414042"/>
                </a:solidFill>
                <a:latin typeface="Tahoma"/>
                <a:cs typeface="Tahoma"/>
              </a:rPr>
              <a:t>2025,</a:t>
            </a:r>
            <a:r>
              <a:rPr sz="700" spc="35" dirty="0">
                <a:solidFill>
                  <a:srgbClr val="414042"/>
                </a:solidFill>
                <a:latin typeface="Tahoma"/>
                <a:cs typeface="Tahoma"/>
              </a:rPr>
              <a:t> </a:t>
            </a:r>
            <a:r>
              <a:rPr sz="700" spc="-10" dirty="0">
                <a:solidFill>
                  <a:srgbClr val="414042"/>
                </a:solidFill>
                <a:latin typeface="Tahoma"/>
                <a:cs typeface="Tahoma"/>
                <a:hlinkClick r:id="rId11"/>
              </a:rPr>
              <a:t>&lt;https://www.bloomberg.com/news/</a:t>
            </a:r>
            <a:r>
              <a:rPr sz="700" spc="500" dirty="0">
                <a:solidFill>
                  <a:srgbClr val="414042"/>
                </a:solidFill>
                <a:latin typeface="Tahoma"/>
                <a:cs typeface="Tahoma"/>
              </a:rPr>
              <a:t>  </a:t>
            </a:r>
            <a:r>
              <a:rPr sz="700" dirty="0">
                <a:solidFill>
                  <a:srgbClr val="414042"/>
                </a:solidFill>
                <a:latin typeface="Tahoma"/>
                <a:cs typeface="Tahoma"/>
              </a:rPr>
              <a:t>articles/2025-</a:t>
            </a:r>
            <a:r>
              <a:rPr sz="700" spc="-35" dirty="0">
                <a:solidFill>
                  <a:srgbClr val="414042"/>
                </a:solidFill>
                <a:latin typeface="Tahoma"/>
                <a:cs typeface="Tahoma"/>
              </a:rPr>
              <a:t>11-</a:t>
            </a:r>
            <a:r>
              <a:rPr sz="700" dirty="0">
                <a:solidFill>
                  <a:srgbClr val="414042"/>
                </a:solidFill>
                <a:latin typeface="Tahoma"/>
                <a:cs typeface="Tahoma"/>
              </a:rPr>
              <a:t>20/xiaomi-ups-2025-ev-delivery-goal-</a:t>
            </a:r>
            <a:r>
              <a:rPr sz="700" spc="50" dirty="0">
                <a:solidFill>
                  <a:srgbClr val="414042"/>
                </a:solidFill>
                <a:latin typeface="Tahoma"/>
                <a:cs typeface="Tahoma"/>
              </a:rPr>
              <a:t>to-</a:t>
            </a:r>
            <a:r>
              <a:rPr sz="700" spc="70" dirty="0">
                <a:solidFill>
                  <a:srgbClr val="414042"/>
                </a:solidFill>
                <a:latin typeface="Tahoma"/>
                <a:cs typeface="Tahoma"/>
              </a:rPr>
              <a:t>400-000-</a:t>
            </a:r>
            <a:r>
              <a:rPr sz="700" dirty="0">
                <a:solidFill>
                  <a:srgbClr val="414042"/>
                </a:solidFill>
                <a:latin typeface="Tahoma"/>
                <a:cs typeface="Tahoma"/>
              </a:rPr>
              <a:t>after-breaking-</a:t>
            </a:r>
            <a:r>
              <a:rPr sz="700" spc="-10" dirty="0">
                <a:solidFill>
                  <a:srgbClr val="414042"/>
                </a:solidFill>
                <a:latin typeface="Tahoma"/>
                <a:cs typeface="Tahoma"/>
              </a:rPr>
              <a:t>even&gt;</a:t>
            </a:r>
            <a:endParaRPr sz="700" dirty="0">
              <a:latin typeface="Tahoma"/>
              <a:cs typeface="Tahoma"/>
            </a:endParaRPr>
          </a:p>
          <a:p>
            <a:pPr marL="192405" marR="142875" indent="-180340">
              <a:lnSpc>
                <a:spcPct val="119100"/>
              </a:lnSpc>
              <a:spcBef>
                <a:spcPts val="565"/>
              </a:spcBef>
              <a:buAutoNum type="arabicPeriod" startAt="2"/>
              <a:tabLst>
                <a:tab pos="192405" algn="l"/>
                <a:tab pos="194945" algn="l"/>
              </a:tabLst>
            </a:pPr>
            <a:r>
              <a:rPr sz="700" dirty="0">
                <a:solidFill>
                  <a:srgbClr val="414042"/>
                </a:solidFill>
                <a:latin typeface="Tahoma"/>
                <a:cs typeface="Tahoma"/>
              </a:rPr>
              <a:t>	</a:t>
            </a:r>
            <a:r>
              <a:rPr sz="700" spc="30" dirty="0">
                <a:solidFill>
                  <a:srgbClr val="414042"/>
                </a:solidFill>
                <a:latin typeface="Tahoma"/>
                <a:cs typeface="Tahoma"/>
              </a:rPr>
              <a:t>DirectIndustry</a:t>
            </a:r>
            <a:r>
              <a:rPr sz="700" spc="25" dirty="0">
                <a:solidFill>
                  <a:srgbClr val="414042"/>
                </a:solidFill>
                <a:latin typeface="Tahoma"/>
                <a:cs typeface="Tahoma"/>
              </a:rPr>
              <a:t> </a:t>
            </a:r>
            <a:r>
              <a:rPr sz="700" spc="30" dirty="0">
                <a:solidFill>
                  <a:srgbClr val="414042"/>
                </a:solidFill>
                <a:latin typeface="Tahoma"/>
                <a:cs typeface="Tahoma"/>
              </a:rPr>
              <a:t>e-Magazine, </a:t>
            </a:r>
            <a:r>
              <a:rPr sz="700" spc="20" dirty="0">
                <a:solidFill>
                  <a:srgbClr val="414042"/>
                </a:solidFill>
                <a:latin typeface="Tahoma"/>
                <a:cs typeface="Tahoma"/>
              </a:rPr>
              <a:t>Inside</a:t>
            </a:r>
            <a:r>
              <a:rPr sz="700" spc="25" dirty="0">
                <a:solidFill>
                  <a:srgbClr val="414042"/>
                </a:solidFill>
                <a:latin typeface="Tahoma"/>
                <a:cs typeface="Tahoma"/>
              </a:rPr>
              <a:t> </a:t>
            </a:r>
            <a:r>
              <a:rPr sz="700" spc="30" dirty="0">
                <a:solidFill>
                  <a:srgbClr val="414042"/>
                </a:solidFill>
                <a:latin typeface="Tahoma"/>
                <a:cs typeface="Tahoma"/>
              </a:rPr>
              <a:t>Xiaomi’s </a:t>
            </a:r>
            <a:r>
              <a:rPr sz="700" spc="95" dirty="0">
                <a:solidFill>
                  <a:srgbClr val="414042"/>
                </a:solidFill>
                <a:latin typeface="Tahoma"/>
                <a:cs typeface="Tahoma"/>
              </a:rPr>
              <a:t>EV</a:t>
            </a:r>
            <a:r>
              <a:rPr sz="700" spc="25" dirty="0">
                <a:solidFill>
                  <a:srgbClr val="414042"/>
                </a:solidFill>
                <a:latin typeface="Tahoma"/>
                <a:cs typeface="Tahoma"/>
              </a:rPr>
              <a:t> </a:t>
            </a:r>
            <a:r>
              <a:rPr sz="700" spc="30" dirty="0">
                <a:solidFill>
                  <a:srgbClr val="414042"/>
                </a:solidFill>
                <a:latin typeface="Tahoma"/>
                <a:cs typeface="Tahoma"/>
              </a:rPr>
              <a:t>factory: where the</a:t>
            </a:r>
            <a:r>
              <a:rPr sz="700" spc="25" dirty="0">
                <a:solidFill>
                  <a:srgbClr val="414042"/>
                </a:solidFill>
                <a:latin typeface="Tahoma"/>
                <a:cs typeface="Tahoma"/>
              </a:rPr>
              <a:t> </a:t>
            </a:r>
            <a:r>
              <a:rPr sz="700" spc="55" dirty="0">
                <a:solidFill>
                  <a:srgbClr val="414042"/>
                </a:solidFill>
                <a:latin typeface="Tahoma"/>
                <a:cs typeface="Tahoma"/>
              </a:rPr>
              <a:t>company</a:t>
            </a:r>
            <a:r>
              <a:rPr sz="700" spc="30" dirty="0">
                <a:solidFill>
                  <a:srgbClr val="414042"/>
                </a:solidFill>
                <a:latin typeface="Tahoma"/>
                <a:cs typeface="Tahoma"/>
              </a:rPr>
              <a:t> produces</a:t>
            </a:r>
            <a:r>
              <a:rPr sz="700" spc="25" dirty="0">
                <a:solidFill>
                  <a:srgbClr val="414042"/>
                </a:solidFill>
                <a:latin typeface="Tahoma"/>
                <a:cs typeface="Tahoma"/>
              </a:rPr>
              <a:t> </a:t>
            </a:r>
            <a:r>
              <a:rPr sz="700" spc="30" dirty="0">
                <a:solidFill>
                  <a:srgbClr val="414042"/>
                </a:solidFill>
                <a:latin typeface="Tahoma"/>
                <a:cs typeface="Tahoma"/>
              </a:rPr>
              <a:t>an electric car</a:t>
            </a:r>
            <a:r>
              <a:rPr sz="700" spc="25" dirty="0">
                <a:solidFill>
                  <a:srgbClr val="414042"/>
                </a:solidFill>
                <a:latin typeface="Tahoma"/>
                <a:cs typeface="Tahoma"/>
              </a:rPr>
              <a:t> </a:t>
            </a:r>
            <a:r>
              <a:rPr sz="700" spc="30" dirty="0">
                <a:solidFill>
                  <a:srgbClr val="414042"/>
                </a:solidFill>
                <a:latin typeface="Tahoma"/>
                <a:cs typeface="Tahoma"/>
              </a:rPr>
              <a:t>every 76</a:t>
            </a:r>
            <a:r>
              <a:rPr sz="700" spc="25" dirty="0">
                <a:solidFill>
                  <a:srgbClr val="414042"/>
                </a:solidFill>
                <a:latin typeface="Tahoma"/>
                <a:cs typeface="Tahoma"/>
              </a:rPr>
              <a:t> </a:t>
            </a:r>
            <a:r>
              <a:rPr sz="700" spc="30" dirty="0">
                <a:solidFill>
                  <a:srgbClr val="414042"/>
                </a:solidFill>
                <a:latin typeface="Tahoma"/>
                <a:cs typeface="Tahoma"/>
              </a:rPr>
              <a:t>seconds, 29 </a:t>
            </a:r>
            <a:r>
              <a:rPr sz="700" spc="50" dirty="0">
                <a:solidFill>
                  <a:srgbClr val="414042"/>
                </a:solidFill>
                <a:latin typeface="Tahoma"/>
                <a:cs typeface="Tahoma"/>
              </a:rPr>
              <a:t>July</a:t>
            </a:r>
            <a:r>
              <a:rPr sz="700" spc="25" dirty="0">
                <a:solidFill>
                  <a:srgbClr val="414042"/>
                </a:solidFill>
                <a:latin typeface="Tahoma"/>
                <a:cs typeface="Tahoma"/>
              </a:rPr>
              <a:t> </a:t>
            </a:r>
            <a:r>
              <a:rPr sz="700" spc="30" dirty="0">
                <a:solidFill>
                  <a:srgbClr val="414042"/>
                </a:solidFill>
                <a:latin typeface="Tahoma"/>
                <a:cs typeface="Tahoma"/>
              </a:rPr>
              <a:t>2024, </a:t>
            </a:r>
            <a:r>
              <a:rPr sz="700" spc="-10" dirty="0">
                <a:solidFill>
                  <a:srgbClr val="414042"/>
                </a:solidFill>
                <a:latin typeface="Tahoma"/>
                <a:cs typeface="Tahoma"/>
              </a:rPr>
              <a:t>&lt;https:// </a:t>
            </a:r>
            <a:r>
              <a:rPr sz="700" dirty="0">
                <a:solidFill>
                  <a:srgbClr val="414042"/>
                </a:solidFill>
                <a:latin typeface="Tahoma"/>
                <a:cs typeface="Tahoma"/>
              </a:rPr>
              <a:t>emag.directindustry.com/2024/07/29/inside-xiaomis-ev-factory-where-the-</a:t>
            </a:r>
            <a:r>
              <a:rPr sz="700" spc="45" dirty="0">
                <a:solidFill>
                  <a:srgbClr val="414042"/>
                </a:solidFill>
                <a:latin typeface="Tahoma"/>
                <a:cs typeface="Tahoma"/>
              </a:rPr>
              <a:t>company-</a:t>
            </a:r>
            <a:r>
              <a:rPr sz="700" dirty="0">
                <a:solidFill>
                  <a:srgbClr val="414042"/>
                </a:solidFill>
                <a:latin typeface="Tahoma"/>
                <a:cs typeface="Tahoma"/>
              </a:rPr>
              <a:t>produces-an-electric-car-every-76-</a:t>
            </a:r>
            <a:r>
              <a:rPr sz="700" spc="-10" dirty="0">
                <a:solidFill>
                  <a:srgbClr val="414042"/>
                </a:solidFill>
                <a:latin typeface="Tahoma"/>
                <a:cs typeface="Tahoma"/>
              </a:rPr>
              <a:t>seconds/&gt;</a:t>
            </a:r>
            <a:endParaRPr sz="700" dirty="0">
              <a:latin typeface="Tahoma"/>
              <a:cs typeface="Tahoma"/>
            </a:endParaRPr>
          </a:p>
          <a:p>
            <a:pPr marL="192405" marR="219710" indent="-180340">
              <a:lnSpc>
                <a:spcPct val="119100"/>
              </a:lnSpc>
              <a:spcBef>
                <a:spcPts val="565"/>
              </a:spcBef>
              <a:buAutoNum type="arabicPeriod" startAt="2"/>
              <a:tabLst>
                <a:tab pos="192405" algn="l"/>
                <a:tab pos="194945" algn="l"/>
              </a:tabLst>
            </a:pPr>
            <a:r>
              <a:rPr sz="700" dirty="0">
                <a:solidFill>
                  <a:srgbClr val="414042"/>
                </a:solidFill>
                <a:latin typeface="Tahoma"/>
                <a:cs typeface="Tahoma"/>
              </a:rPr>
              <a:t>	</a:t>
            </a:r>
            <a:r>
              <a:rPr sz="700" spc="30" dirty="0">
                <a:solidFill>
                  <a:srgbClr val="414042"/>
                </a:solidFill>
                <a:latin typeface="Tahoma"/>
                <a:cs typeface="Tahoma"/>
              </a:rPr>
              <a:t>Pfizer</a:t>
            </a:r>
            <a:r>
              <a:rPr sz="700" spc="25" dirty="0">
                <a:solidFill>
                  <a:srgbClr val="414042"/>
                </a:solidFill>
                <a:latin typeface="Tahoma"/>
                <a:cs typeface="Tahoma"/>
              </a:rPr>
              <a:t> </a:t>
            </a:r>
            <a:r>
              <a:rPr sz="700" spc="20" dirty="0">
                <a:solidFill>
                  <a:srgbClr val="414042"/>
                </a:solidFill>
                <a:latin typeface="Tahoma"/>
                <a:cs typeface="Tahoma"/>
              </a:rPr>
              <a:t>Staff,</a:t>
            </a:r>
            <a:r>
              <a:rPr sz="700" spc="30" dirty="0">
                <a:solidFill>
                  <a:srgbClr val="414042"/>
                </a:solidFill>
                <a:latin typeface="Tahoma"/>
                <a:cs typeface="Tahoma"/>
              </a:rPr>
              <a:t> ‘Artificial </a:t>
            </a:r>
            <a:r>
              <a:rPr sz="700" spc="20" dirty="0">
                <a:solidFill>
                  <a:srgbClr val="414042"/>
                </a:solidFill>
                <a:latin typeface="Tahoma"/>
                <a:cs typeface="Tahoma"/>
              </a:rPr>
              <a:t>Intelligence:</a:t>
            </a:r>
            <a:r>
              <a:rPr sz="700" spc="30" dirty="0">
                <a:solidFill>
                  <a:srgbClr val="414042"/>
                </a:solidFill>
                <a:latin typeface="Tahoma"/>
                <a:cs typeface="Tahoma"/>
              </a:rPr>
              <a:t> </a:t>
            </a:r>
            <a:r>
              <a:rPr sz="700" spc="65" dirty="0">
                <a:solidFill>
                  <a:srgbClr val="414042"/>
                </a:solidFill>
                <a:latin typeface="Tahoma"/>
                <a:cs typeface="Tahoma"/>
              </a:rPr>
              <a:t>On</a:t>
            </a:r>
            <a:r>
              <a:rPr sz="700" spc="30" dirty="0">
                <a:solidFill>
                  <a:srgbClr val="414042"/>
                </a:solidFill>
                <a:latin typeface="Tahoma"/>
                <a:cs typeface="Tahoma"/>
              </a:rPr>
              <a:t> a mission to make clinical</a:t>
            </a:r>
            <a:r>
              <a:rPr sz="700" spc="25" dirty="0">
                <a:solidFill>
                  <a:srgbClr val="414042"/>
                </a:solidFill>
                <a:latin typeface="Tahoma"/>
                <a:cs typeface="Tahoma"/>
              </a:rPr>
              <a:t> </a:t>
            </a:r>
            <a:r>
              <a:rPr sz="700" spc="50" dirty="0">
                <a:solidFill>
                  <a:srgbClr val="414042"/>
                </a:solidFill>
                <a:latin typeface="Tahoma"/>
                <a:cs typeface="Tahoma"/>
              </a:rPr>
              <a:t>drug</a:t>
            </a:r>
            <a:r>
              <a:rPr sz="700" spc="30" dirty="0">
                <a:solidFill>
                  <a:srgbClr val="414042"/>
                </a:solidFill>
                <a:latin typeface="Tahoma"/>
                <a:cs typeface="Tahoma"/>
              </a:rPr>
              <a:t> development faster and smarter’, Pfizer.com (Pfizer newsroom </a:t>
            </a:r>
            <a:r>
              <a:rPr sz="700" spc="-10" dirty="0">
                <a:solidFill>
                  <a:srgbClr val="414042"/>
                </a:solidFill>
                <a:latin typeface="Tahoma"/>
                <a:cs typeface="Tahoma"/>
              </a:rPr>
              <a:t>article), </a:t>
            </a:r>
            <a:r>
              <a:rPr sz="700" dirty="0">
                <a:solidFill>
                  <a:srgbClr val="414042"/>
                </a:solidFill>
                <a:latin typeface="Tahoma"/>
                <a:cs typeface="Tahoma"/>
              </a:rPr>
              <a:t>published</a:t>
            </a:r>
            <a:r>
              <a:rPr sz="700" spc="170" dirty="0">
                <a:solidFill>
                  <a:srgbClr val="414042"/>
                </a:solidFill>
                <a:latin typeface="Tahoma"/>
                <a:cs typeface="Tahoma"/>
              </a:rPr>
              <a:t> </a:t>
            </a:r>
            <a:r>
              <a:rPr sz="700" dirty="0">
                <a:solidFill>
                  <a:srgbClr val="414042"/>
                </a:solidFill>
                <a:latin typeface="Tahoma"/>
                <a:cs typeface="Tahoma"/>
              </a:rPr>
              <a:t>n.d.</a:t>
            </a:r>
            <a:r>
              <a:rPr sz="700" spc="175" dirty="0">
                <a:solidFill>
                  <a:srgbClr val="414042"/>
                </a:solidFill>
                <a:latin typeface="Tahoma"/>
                <a:cs typeface="Tahoma"/>
              </a:rPr>
              <a:t> </a:t>
            </a:r>
            <a:r>
              <a:rPr sz="700" dirty="0">
                <a:solidFill>
                  <a:srgbClr val="414042"/>
                </a:solidFill>
                <a:latin typeface="Tahoma"/>
                <a:cs typeface="Tahoma"/>
              </a:rPr>
              <a:t>(posted</a:t>
            </a:r>
            <a:r>
              <a:rPr sz="700" spc="175" dirty="0">
                <a:solidFill>
                  <a:srgbClr val="414042"/>
                </a:solidFill>
                <a:latin typeface="Tahoma"/>
                <a:cs typeface="Tahoma"/>
              </a:rPr>
              <a:t> </a:t>
            </a:r>
            <a:r>
              <a:rPr sz="700" spc="55" dirty="0">
                <a:solidFill>
                  <a:srgbClr val="414042"/>
                </a:solidFill>
                <a:latin typeface="Tahoma"/>
                <a:cs typeface="Tahoma"/>
              </a:rPr>
              <a:t>on</a:t>
            </a:r>
            <a:r>
              <a:rPr sz="700" spc="175" dirty="0">
                <a:solidFill>
                  <a:srgbClr val="414042"/>
                </a:solidFill>
                <a:latin typeface="Tahoma"/>
                <a:cs typeface="Tahoma"/>
              </a:rPr>
              <a:t> </a:t>
            </a:r>
            <a:r>
              <a:rPr sz="700" dirty="0">
                <a:solidFill>
                  <a:srgbClr val="414042"/>
                </a:solidFill>
                <a:latin typeface="Tahoma"/>
                <a:cs typeface="Tahoma"/>
              </a:rPr>
              <a:t>site</a:t>
            </a:r>
            <a:r>
              <a:rPr sz="700" spc="175" dirty="0">
                <a:solidFill>
                  <a:srgbClr val="414042"/>
                </a:solidFill>
                <a:latin typeface="Tahoma"/>
                <a:cs typeface="Tahoma"/>
              </a:rPr>
              <a:t> </a:t>
            </a:r>
            <a:r>
              <a:rPr sz="700" dirty="0">
                <a:solidFill>
                  <a:srgbClr val="414042"/>
                </a:solidFill>
                <a:latin typeface="Tahoma"/>
                <a:cs typeface="Tahoma"/>
              </a:rPr>
              <a:t>before</a:t>
            </a:r>
            <a:r>
              <a:rPr sz="700" spc="175" dirty="0">
                <a:solidFill>
                  <a:srgbClr val="414042"/>
                </a:solidFill>
                <a:latin typeface="Tahoma"/>
                <a:cs typeface="Tahoma"/>
              </a:rPr>
              <a:t> </a:t>
            </a:r>
            <a:r>
              <a:rPr sz="700" dirty="0">
                <a:solidFill>
                  <a:srgbClr val="414042"/>
                </a:solidFill>
                <a:latin typeface="Tahoma"/>
                <a:cs typeface="Tahoma"/>
              </a:rPr>
              <a:t>2025),</a:t>
            </a:r>
            <a:r>
              <a:rPr sz="700" spc="175" dirty="0">
                <a:solidFill>
                  <a:srgbClr val="414042"/>
                </a:solidFill>
                <a:latin typeface="Tahoma"/>
                <a:cs typeface="Tahoma"/>
              </a:rPr>
              <a:t> </a:t>
            </a:r>
            <a:r>
              <a:rPr sz="700" spc="-10" dirty="0">
                <a:solidFill>
                  <a:srgbClr val="414042"/>
                </a:solidFill>
                <a:latin typeface="Tahoma"/>
                <a:cs typeface="Tahoma"/>
                <a:hlinkClick r:id="rId12"/>
              </a:rPr>
              <a:t>&lt;https://www.pfizer.com/news/articles/artificial_intelligence_on_a_mission_to_make_clinical_</a:t>
            </a:r>
            <a:r>
              <a:rPr sz="700" spc="500" dirty="0">
                <a:solidFill>
                  <a:srgbClr val="414042"/>
                </a:solidFill>
                <a:latin typeface="Tahoma"/>
                <a:cs typeface="Tahoma"/>
              </a:rPr>
              <a:t>     </a:t>
            </a:r>
            <a:r>
              <a:rPr sz="700" spc="-10" dirty="0">
                <a:solidFill>
                  <a:srgbClr val="414042"/>
                </a:solidFill>
                <a:latin typeface="Tahoma"/>
                <a:cs typeface="Tahoma"/>
              </a:rPr>
              <a:t>drug_development_faster_and_smarter&gt;</a:t>
            </a:r>
            <a:endParaRPr sz="700" dirty="0">
              <a:latin typeface="Tahoma"/>
              <a:cs typeface="Tahoma"/>
            </a:endParaRPr>
          </a:p>
          <a:p>
            <a:pPr marL="192405" marR="107314" indent="-180340">
              <a:lnSpc>
                <a:spcPct val="119100"/>
              </a:lnSpc>
              <a:spcBef>
                <a:spcPts val="565"/>
              </a:spcBef>
              <a:buAutoNum type="arabicPeriod" startAt="2"/>
              <a:tabLst>
                <a:tab pos="192405" algn="l"/>
                <a:tab pos="194310" algn="l"/>
              </a:tabLst>
            </a:pPr>
            <a:r>
              <a:rPr sz="700" dirty="0">
                <a:solidFill>
                  <a:srgbClr val="414042"/>
                </a:solidFill>
                <a:latin typeface="Tahoma"/>
                <a:cs typeface="Tahoma"/>
              </a:rPr>
              <a:t>	Elizabeth</a:t>
            </a:r>
            <a:r>
              <a:rPr sz="700" spc="200" dirty="0">
                <a:solidFill>
                  <a:srgbClr val="414042"/>
                </a:solidFill>
                <a:latin typeface="Tahoma"/>
                <a:cs typeface="Tahoma"/>
              </a:rPr>
              <a:t> </a:t>
            </a:r>
            <a:r>
              <a:rPr sz="700" dirty="0">
                <a:solidFill>
                  <a:srgbClr val="414042"/>
                </a:solidFill>
                <a:latin typeface="Tahoma"/>
                <a:cs typeface="Tahoma"/>
              </a:rPr>
              <a:t>S.</a:t>
            </a:r>
            <a:r>
              <a:rPr sz="700" spc="204" dirty="0">
                <a:solidFill>
                  <a:srgbClr val="414042"/>
                </a:solidFill>
                <a:latin typeface="Tahoma"/>
                <a:cs typeface="Tahoma"/>
              </a:rPr>
              <a:t> </a:t>
            </a:r>
            <a:r>
              <a:rPr sz="700" dirty="0">
                <a:solidFill>
                  <a:srgbClr val="414042"/>
                </a:solidFill>
                <a:latin typeface="Tahoma"/>
                <a:cs typeface="Tahoma"/>
              </a:rPr>
              <a:t>Eaton,</a:t>
            </a:r>
            <a:r>
              <a:rPr sz="700" spc="204" dirty="0">
                <a:solidFill>
                  <a:srgbClr val="414042"/>
                </a:solidFill>
                <a:latin typeface="Tahoma"/>
                <a:cs typeface="Tahoma"/>
              </a:rPr>
              <a:t> </a:t>
            </a:r>
            <a:r>
              <a:rPr sz="700" dirty="0">
                <a:solidFill>
                  <a:srgbClr val="414042"/>
                </a:solidFill>
                <a:latin typeface="Tahoma"/>
                <a:cs typeface="Tahoma"/>
              </a:rPr>
              <a:t>‘Pfizer’s</a:t>
            </a:r>
            <a:r>
              <a:rPr sz="700" spc="204" dirty="0">
                <a:solidFill>
                  <a:srgbClr val="414042"/>
                </a:solidFill>
                <a:latin typeface="Tahoma"/>
                <a:cs typeface="Tahoma"/>
              </a:rPr>
              <a:t> </a:t>
            </a:r>
            <a:r>
              <a:rPr sz="700" dirty="0">
                <a:solidFill>
                  <a:srgbClr val="414042"/>
                </a:solidFill>
                <a:latin typeface="Tahoma"/>
                <a:cs typeface="Tahoma"/>
              </a:rPr>
              <a:t>sixth</a:t>
            </a:r>
            <a:r>
              <a:rPr sz="700" spc="204" dirty="0">
                <a:solidFill>
                  <a:srgbClr val="414042"/>
                </a:solidFill>
                <a:latin typeface="Tahoma"/>
                <a:cs typeface="Tahoma"/>
              </a:rPr>
              <a:t> </a:t>
            </a:r>
            <a:r>
              <a:rPr sz="700" dirty="0">
                <a:solidFill>
                  <a:srgbClr val="414042"/>
                </a:solidFill>
                <a:latin typeface="Tahoma"/>
                <a:cs typeface="Tahoma"/>
              </a:rPr>
              <a:t>Flagship</a:t>
            </a:r>
            <a:r>
              <a:rPr sz="700" spc="204" dirty="0">
                <a:solidFill>
                  <a:srgbClr val="414042"/>
                </a:solidFill>
                <a:latin typeface="Tahoma"/>
                <a:cs typeface="Tahoma"/>
              </a:rPr>
              <a:t> </a:t>
            </a:r>
            <a:r>
              <a:rPr sz="700" dirty="0">
                <a:solidFill>
                  <a:srgbClr val="414042"/>
                </a:solidFill>
                <a:latin typeface="Tahoma"/>
                <a:cs typeface="Tahoma"/>
              </a:rPr>
              <a:t>deal</a:t>
            </a:r>
            <a:r>
              <a:rPr sz="700" spc="204" dirty="0">
                <a:solidFill>
                  <a:srgbClr val="414042"/>
                </a:solidFill>
                <a:latin typeface="Tahoma"/>
                <a:cs typeface="Tahoma"/>
              </a:rPr>
              <a:t> </a:t>
            </a:r>
            <a:r>
              <a:rPr sz="700" dirty="0">
                <a:solidFill>
                  <a:srgbClr val="414042"/>
                </a:solidFill>
                <a:latin typeface="Tahoma"/>
                <a:cs typeface="Tahoma"/>
              </a:rPr>
              <a:t>will</a:t>
            </a:r>
            <a:r>
              <a:rPr sz="700" spc="204" dirty="0">
                <a:solidFill>
                  <a:srgbClr val="414042"/>
                </a:solidFill>
                <a:latin typeface="Tahoma"/>
                <a:cs typeface="Tahoma"/>
              </a:rPr>
              <a:t> </a:t>
            </a:r>
            <a:r>
              <a:rPr sz="700" dirty="0">
                <a:solidFill>
                  <a:srgbClr val="414042"/>
                </a:solidFill>
                <a:latin typeface="Tahoma"/>
                <a:cs typeface="Tahoma"/>
              </a:rPr>
              <a:t>use</a:t>
            </a:r>
            <a:r>
              <a:rPr sz="700" spc="204" dirty="0">
                <a:solidFill>
                  <a:srgbClr val="414042"/>
                </a:solidFill>
                <a:latin typeface="Tahoma"/>
                <a:cs typeface="Tahoma"/>
              </a:rPr>
              <a:t> </a:t>
            </a:r>
            <a:r>
              <a:rPr sz="700" dirty="0">
                <a:solidFill>
                  <a:srgbClr val="414042"/>
                </a:solidFill>
                <a:latin typeface="Tahoma"/>
                <a:cs typeface="Tahoma"/>
              </a:rPr>
              <a:t>AI</a:t>
            </a:r>
            <a:r>
              <a:rPr sz="700" spc="204" dirty="0">
                <a:solidFill>
                  <a:srgbClr val="414042"/>
                </a:solidFill>
                <a:latin typeface="Tahoma"/>
                <a:cs typeface="Tahoma"/>
              </a:rPr>
              <a:t> </a:t>
            </a:r>
            <a:r>
              <a:rPr sz="700" dirty="0">
                <a:solidFill>
                  <a:srgbClr val="414042"/>
                </a:solidFill>
                <a:latin typeface="Tahoma"/>
                <a:cs typeface="Tahoma"/>
              </a:rPr>
              <a:t>to</a:t>
            </a:r>
            <a:r>
              <a:rPr sz="700" spc="200" dirty="0">
                <a:solidFill>
                  <a:srgbClr val="414042"/>
                </a:solidFill>
                <a:latin typeface="Tahoma"/>
                <a:cs typeface="Tahoma"/>
              </a:rPr>
              <a:t> </a:t>
            </a:r>
            <a:r>
              <a:rPr sz="700" dirty="0">
                <a:solidFill>
                  <a:srgbClr val="414042"/>
                </a:solidFill>
                <a:latin typeface="Tahoma"/>
                <a:cs typeface="Tahoma"/>
              </a:rPr>
              <a:t>discover</a:t>
            </a:r>
            <a:r>
              <a:rPr sz="700" spc="204" dirty="0">
                <a:solidFill>
                  <a:srgbClr val="414042"/>
                </a:solidFill>
                <a:latin typeface="Tahoma"/>
                <a:cs typeface="Tahoma"/>
              </a:rPr>
              <a:t> </a:t>
            </a:r>
            <a:r>
              <a:rPr sz="700" dirty="0">
                <a:solidFill>
                  <a:srgbClr val="414042"/>
                </a:solidFill>
                <a:latin typeface="Tahoma"/>
                <a:cs typeface="Tahoma"/>
              </a:rPr>
              <a:t>autoimmune</a:t>
            </a:r>
            <a:r>
              <a:rPr sz="700" spc="204" dirty="0">
                <a:solidFill>
                  <a:srgbClr val="414042"/>
                </a:solidFill>
                <a:latin typeface="Tahoma"/>
                <a:cs typeface="Tahoma"/>
              </a:rPr>
              <a:t> </a:t>
            </a:r>
            <a:r>
              <a:rPr sz="700" dirty="0">
                <a:solidFill>
                  <a:srgbClr val="414042"/>
                </a:solidFill>
                <a:latin typeface="Tahoma"/>
                <a:cs typeface="Tahoma"/>
              </a:rPr>
              <a:t>disease</a:t>
            </a:r>
            <a:r>
              <a:rPr sz="700" spc="204" dirty="0">
                <a:solidFill>
                  <a:srgbClr val="414042"/>
                </a:solidFill>
                <a:latin typeface="Tahoma"/>
                <a:cs typeface="Tahoma"/>
              </a:rPr>
              <a:t> </a:t>
            </a:r>
            <a:r>
              <a:rPr sz="700" dirty="0">
                <a:solidFill>
                  <a:srgbClr val="414042"/>
                </a:solidFill>
                <a:latin typeface="Tahoma"/>
                <a:cs typeface="Tahoma"/>
              </a:rPr>
              <a:t>candidates’,</a:t>
            </a:r>
            <a:r>
              <a:rPr sz="700" spc="204" dirty="0">
                <a:solidFill>
                  <a:srgbClr val="414042"/>
                </a:solidFill>
                <a:latin typeface="Tahoma"/>
                <a:cs typeface="Tahoma"/>
              </a:rPr>
              <a:t> </a:t>
            </a:r>
            <a:r>
              <a:rPr sz="700" spc="70" dirty="0">
                <a:solidFill>
                  <a:srgbClr val="414042"/>
                </a:solidFill>
                <a:latin typeface="Tahoma"/>
                <a:cs typeface="Tahoma"/>
              </a:rPr>
              <a:t>PR</a:t>
            </a:r>
            <a:r>
              <a:rPr sz="700" spc="204" dirty="0">
                <a:solidFill>
                  <a:srgbClr val="414042"/>
                </a:solidFill>
                <a:latin typeface="Tahoma"/>
                <a:cs typeface="Tahoma"/>
              </a:rPr>
              <a:t> </a:t>
            </a:r>
            <a:r>
              <a:rPr sz="700" dirty="0">
                <a:solidFill>
                  <a:srgbClr val="414042"/>
                </a:solidFill>
                <a:latin typeface="Tahoma"/>
                <a:cs typeface="Tahoma"/>
              </a:rPr>
              <a:t>Newswire,</a:t>
            </a:r>
            <a:r>
              <a:rPr sz="700" spc="204" dirty="0">
                <a:solidFill>
                  <a:srgbClr val="414042"/>
                </a:solidFill>
                <a:latin typeface="Tahoma"/>
                <a:cs typeface="Tahoma"/>
              </a:rPr>
              <a:t> </a:t>
            </a:r>
            <a:r>
              <a:rPr sz="700" spc="-155" dirty="0">
                <a:solidFill>
                  <a:srgbClr val="414042"/>
                </a:solidFill>
                <a:latin typeface="Tahoma"/>
                <a:cs typeface="Tahoma"/>
              </a:rPr>
              <a:t>1</a:t>
            </a:r>
            <a:r>
              <a:rPr sz="700" spc="204" dirty="0">
                <a:solidFill>
                  <a:srgbClr val="414042"/>
                </a:solidFill>
                <a:latin typeface="Tahoma"/>
                <a:cs typeface="Tahoma"/>
              </a:rPr>
              <a:t> </a:t>
            </a:r>
            <a:r>
              <a:rPr sz="700" dirty="0">
                <a:solidFill>
                  <a:srgbClr val="414042"/>
                </a:solidFill>
                <a:latin typeface="Tahoma"/>
                <a:cs typeface="Tahoma"/>
              </a:rPr>
              <a:t>April</a:t>
            </a:r>
            <a:r>
              <a:rPr sz="700" spc="204" dirty="0">
                <a:solidFill>
                  <a:srgbClr val="414042"/>
                </a:solidFill>
                <a:latin typeface="Tahoma"/>
                <a:cs typeface="Tahoma"/>
              </a:rPr>
              <a:t> </a:t>
            </a:r>
            <a:r>
              <a:rPr sz="700" dirty="0">
                <a:solidFill>
                  <a:srgbClr val="414042"/>
                </a:solidFill>
                <a:latin typeface="Tahoma"/>
                <a:cs typeface="Tahoma"/>
              </a:rPr>
              <a:t>2025,</a:t>
            </a:r>
            <a:r>
              <a:rPr sz="700" spc="204" dirty="0">
                <a:solidFill>
                  <a:srgbClr val="414042"/>
                </a:solidFill>
                <a:latin typeface="Tahoma"/>
                <a:cs typeface="Tahoma"/>
              </a:rPr>
              <a:t> </a:t>
            </a:r>
            <a:r>
              <a:rPr sz="700" dirty="0">
                <a:solidFill>
                  <a:srgbClr val="414042"/>
                </a:solidFill>
                <a:latin typeface="Tahoma"/>
                <a:cs typeface="Tahoma"/>
              </a:rPr>
              <a:t>reported</a:t>
            </a:r>
            <a:r>
              <a:rPr sz="700" spc="200" dirty="0">
                <a:solidFill>
                  <a:srgbClr val="414042"/>
                </a:solidFill>
                <a:latin typeface="Tahoma"/>
                <a:cs typeface="Tahoma"/>
              </a:rPr>
              <a:t> </a:t>
            </a:r>
            <a:r>
              <a:rPr sz="700" spc="-25" dirty="0">
                <a:solidFill>
                  <a:srgbClr val="414042"/>
                </a:solidFill>
                <a:latin typeface="Tahoma"/>
                <a:cs typeface="Tahoma"/>
              </a:rPr>
              <a:t>on</a:t>
            </a:r>
            <a:r>
              <a:rPr sz="700" spc="45" dirty="0">
                <a:solidFill>
                  <a:srgbClr val="414042"/>
                </a:solidFill>
                <a:latin typeface="Tahoma"/>
                <a:cs typeface="Tahoma"/>
              </a:rPr>
              <a:t> FirstWord</a:t>
            </a:r>
            <a:r>
              <a:rPr sz="700" spc="145" dirty="0">
                <a:solidFill>
                  <a:srgbClr val="414042"/>
                </a:solidFill>
                <a:latin typeface="Tahoma"/>
                <a:cs typeface="Tahoma"/>
              </a:rPr>
              <a:t>  </a:t>
            </a:r>
            <a:r>
              <a:rPr sz="700" spc="50" dirty="0">
                <a:solidFill>
                  <a:srgbClr val="414042"/>
                </a:solidFill>
                <a:latin typeface="Tahoma"/>
                <a:cs typeface="Tahoma"/>
              </a:rPr>
              <a:t>Pharma</a:t>
            </a:r>
            <a:r>
              <a:rPr sz="700" spc="150" dirty="0">
                <a:solidFill>
                  <a:srgbClr val="414042"/>
                </a:solidFill>
                <a:latin typeface="Tahoma"/>
                <a:cs typeface="Tahoma"/>
              </a:rPr>
              <a:t>  </a:t>
            </a:r>
            <a:r>
              <a:rPr sz="700" spc="-10" dirty="0">
                <a:solidFill>
                  <a:srgbClr val="414042"/>
                </a:solidFill>
                <a:latin typeface="Tahoma"/>
                <a:cs typeface="Tahoma"/>
                <a:hlinkClick r:id="rId13"/>
              </a:rPr>
              <a:t>&lt;https://firstwordpharma.com/story/5946592&gt;</a:t>
            </a:r>
            <a:endParaRPr sz="700" dirty="0">
              <a:latin typeface="Tahoma"/>
              <a:cs typeface="Tahoma"/>
            </a:endParaRPr>
          </a:p>
          <a:p>
            <a:pPr marL="193675" indent="-180975">
              <a:lnSpc>
                <a:spcPct val="100000"/>
              </a:lnSpc>
              <a:spcBef>
                <a:spcPts val="730"/>
              </a:spcBef>
              <a:buAutoNum type="arabicPeriod" startAt="2"/>
              <a:tabLst>
                <a:tab pos="193675" algn="l"/>
              </a:tabLst>
            </a:pPr>
            <a:r>
              <a:rPr sz="700" spc="55" dirty="0">
                <a:solidFill>
                  <a:srgbClr val="414042"/>
                </a:solidFill>
                <a:latin typeface="Tahoma"/>
                <a:cs typeface="Tahoma"/>
              </a:rPr>
              <a:t>What</a:t>
            </a:r>
            <a:r>
              <a:rPr sz="700" spc="190" dirty="0">
                <a:solidFill>
                  <a:srgbClr val="414042"/>
                </a:solidFill>
                <a:latin typeface="Tahoma"/>
                <a:cs typeface="Tahoma"/>
              </a:rPr>
              <a:t> </a:t>
            </a:r>
            <a:r>
              <a:rPr sz="700" spc="50" dirty="0">
                <a:solidFill>
                  <a:srgbClr val="414042"/>
                </a:solidFill>
                <a:latin typeface="Tahoma"/>
                <a:cs typeface="Tahoma"/>
              </a:rPr>
              <a:t>can</a:t>
            </a:r>
            <a:r>
              <a:rPr sz="700" spc="190" dirty="0">
                <a:solidFill>
                  <a:srgbClr val="414042"/>
                </a:solidFill>
                <a:latin typeface="Tahoma"/>
                <a:cs typeface="Tahoma"/>
              </a:rPr>
              <a:t> </a:t>
            </a:r>
            <a:r>
              <a:rPr sz="700" spc="-80" dirty="0">
                <a:solidFill>
                  <a:srgbClr val="414042"/>
                </a:solidFill>
                <a:latin typeface="Tahoma"/>
                <a:cs typeface="Tahoma"/>
              </a:rPr>
              <a:t>I</a:t>
            </a:r>
            <a:r>
              <a:rPr sz="700" spc="190" dirty="0">
                <a:solidFill>
                  <a:srgbClr val="414042"/>
                </a:solidFill>
                <a:latin typeface="Tahoma"/>
                <a:cs typeface="Tahoma"/>
              </a:rPr>
              <a:t> </a:t>
            </a:r>
            <a:r>
              <a:rPr sz="700" spc="55" dirty="0">
                <a:solidFill>
                  <a:srgbClr val="414042"/>
                </a:solidFill>
                <a:latin typeface="Tahoma"/>
                <a:cs typeface="Tahoma"/>
              </a:rPr>
              <a:t>buy</a:t>
            </a:r>
            <a:r>
              <a:rPr sz="700" spc="190" dirty="0">
                <a:solidFill>
                  <a:srgbClr val="414042"/>
                </a:solidFill>
                <a:latin typeface="Tahoma"/>
                <a:cs typeface="Tahoma"/>
              </a:rPr>
              <a:t> </a:t>
            </a:r>
            <a:r>
              <a:rPr sz="700" dirty="0">
                <a:solidFill>
                  <a:srgbClr val="414042"/>
                </a:solidFill>
                <a:latin typeface="Tahoma"/>
                <a:cs typeface="Tahoma"/>
              </a:rPr>
              <a:t>online</a:t>
            </a:r>
            <a:r>
              <a:rPr sz="700" spc="195" dirty="0">
                <a:solidFill>
                  <a:srgbClr val="414042"/>
                </a:solidFill>
                <a:latin typeface="Tahoma"/>
                <a:cs typeface="Tahoma"/>
              </a:rPr>
              <a:t> </a:t>
            </a:r>
            <a:r>
              <a:rPr sz="700" dirty="0">
                <a:solidFill>
                  <a:srgbClr val="414042"/>
                </a:solidFill>
                <a:latin typeface="Tahoma"/>
                <a:cs typeface="Tahoma"/>
              </a:rPr>
              <a:t>at</a:t>
            </a:r>
            <a:r>
              <a:rPr sz="700" spc="190" dirty="0">
                <a:solidFill>
                  <a:srgbClr val="414042"/>
                </a:solidFill>
                <a:latin typeface="Tahoma"/>
                <a:cs typeface="Tahoma"/>
              </a:rPr>
              <a:t> </a:t>
            </a:r>
            <a:r>
              <a:rPr sz="700" dirty="0">
                <a:solidFill>
                  <a:srgbClr val="414042"/>
                </a:solidFill>
                <a:latin typeface="Tahoma"/>
                <a:cs typeface="Tahoma"/>
              </a:rPr>
              <a:t>M&amp;S</a:t>
            </a:r>
            <a:r>
              <a:rPr sz="700" spc="190" dirty="0">
                <a:solidFill>
                  <a:srgbClr val="414042"/>
                </a:solidFill>
                <a:latin typeface="Tahoma"/>
                <a:cs typeface="Tahoma"/>
              </a:rPr>
              <a:t> </a:t>
            </a:r>
            <a:r>
              <a:rPr sz="700" dirty="0">
                <a:solidFill>
                  <a:srgbClr val="414042"/>
                </a:solidFill>
                <a:latin typeface="Tahoma"/>
                <a:cs typeface="Tahoma"/>
              </a:rPr>
              <a:t>since</a:t>
            </a:r>
            <a:r>
              <a:rPr sz="700" spc="190" dirty="0">
                <a:solidFill>
                  <a:srgbClr val="414042"/>
                </a:solidFill>
                <a:latin typeface="Tahoma"/>
                <a:cs typeface="Tahoma"/>
              </a:rPr>
              <a:t> </a:t>
            </a:r>
            <a:r>
              <a:rPr sz="700" dirty="0">
                <a:solidFill>
                  <a:srgbClr val="414042"/>
                </a:solidFill>
                <a:latin typeface="Tahoma"/>
                <a:cs typeface="Tahoma"/>
              </a:rPr>
              <a:t>the</a:t>
            </a:r>
            <a:r>
              <a:rPr sz="700" spc="190" dirty="0">
                <a:solidFill>
                  <a:srgbClr val="414042"/>
                </a:solidFill>
                <a:latin typeface="Tahoma"/>
                <a:cs typeface="Tahoma"/>
              </a:rPr>
              <a:t> </a:t>
            </a:r>
            <a:r>
              <a:rPr sz="700" dirty="0">
                <a:solidFill>
                  <a:srgbClr val="414042"/>
                </a:solidFill>
                <a:latin typeface="Tahoma"/>
                <a:cs typeface="Tahoma"/>
              </a:rPr>
              <a:t>hack?,</a:t>
            </a:r>
            <a:r>
              <a:rPr sz="700" spc="190" dirty="0">
                <a:solidFill>
                  <a:srgbClr val="414042"/>
                </a:solidFill>
                <a:latin typeface="Tahoma"/>
                <a:cs typeface="Tahoma"/>
              </a:rPr>
              <a:t> </a:t>
            </a:r>
            <a:r>
              <a:rPr sz="700" spc="90" dirty="0">
                <a:solidFill>
                  <a:srgbClr val="414042"/>
                </a:solidFill>
                <a:latin typeface="Tahoma"/>
                <a:cs typeface="Tahoma"/>
              </a:rPr>
              <a:t>BBC</a:t>
            </a:r>
            <a:r>
              <a:rPr sz="700" spc="195" dirty="0">
                <a:solidFill>
                  <a:srgbClr val="414042"/>
                </a:solidFill>
                <a:latin typeface="Tahoma"/>
                <a:cs typeface="Tahoma"/>
              </a:rPr>
              <a:t> </a:t>
            </a:r>
            <a:r>
              <a:rPr sz="700" dirty="0">
                <a:solidFill>
                  <a:srgbClr val="414042"/>
                </a:solidFill>
                <a:latin typeface="Tahoma"/>
                <a:cs typeface="Tahoma"/>
              </a:rPr>
              <a:t>News,</a:t>
            </a:r>
            <a:r>
              <a:rPr sz="700" spc="190" dirty="0">
                <a:solidFill>
                  <a:srgbClr val="414042"/>
                </a:solidFill>
                <a:latin typeface="Tahoma"/>
                <a:cs typeface="Tahoma"/>
              </a:rPr>
              <a:t> </a:t>
            </a:r>
            <a:r>
              <a:rPr sz="700" dirty="0">
                <a:solidFill>
                  <a:srgbClr val="414042"/>
                </a:solidFill>
                <a:latin typeface="Tahoma"/>
                <a:cs typeface="Tahoma"/>
              </a:rPr>
              <a:t>published</a:t>
            </a:r>
            <a:r>
              <a:rPr sz="700" spc="190" dirty="0">
                <a:solidFill>
                  <a:srgbClr val="414042"/>
                </a:solidFill>
                <a:latin typeface="Tahoma"/>
                <a:cs typeface="Tahoma"/>
              </a:rPr>
              <a:t> </a:t>
            </a:r>
            <a:r>
              <a:rPr sz="700" dirty="0">
                <a:solidFill>
                  <a:srgbClr val="414042"/>
                </a:solidFill>
                <a:latin typeface="Tahoma"/>
                <a:cs typeface="Tahoma"/>
              </a:rPr>
              <a:t>2025,</a:t>
            </a:r>
            <a:r>
              <a:rPr sz="700" spc="190" dirty="0">
                <a:solidFill>
                  <a:srgbClr val="414042"/>
                </a:solidFill>
                <a:latin typeface="Tahoma"/>
                <a:cs typeface="Tahoma"/>
              </a:rPr>
              <a:t> </a:t>
            </a:r>
            <a:r>
              <a:rPr sz="700" spc="-10" dirty="0">
                <a:solidFill>
                  <a:srgbClr val="414042"/>
                </a:solidFill>
                <a:latin typeface="Tahoma"/>
                <a:cs typeface="Tahoma"/>
                <a:hlinkClick r:id="rId14"/>
              </a:rPr>
              <a:t>&lt;https://www.bbc.co.uk/news/articles/c0el31nqnpvo&gt;</a:t>
            </a:r>
            <a:endParaRPr sz="700" dirty="0">
              <a:latin typeface="Tahoma"/>
              <a:cs typeface="Tahoma"/>
            </a:endParaRPr>
          </a:p>
          <a:p>
            <a:pPr marL="195580" indent="-182880">
              <a:lnSpc>
                <a:spcPct val="100000"/>
              </a:lnSpc>
              <a:spcBef>
                <a:spcPts val="725"/>
              </a:spcBef>
              <a:buAutoNum type="arabicPeriod" startAt="2"/>
              <a:tabLst>
                <a:tab pos="195580" algn="l"/>
              </a:tabLst>
            </a:pPr>
            <a:r>
              <a:rPr sz="700" spc="55" dirty="0">
                <a:solidFill>
                  <a:srgbClr val="414042"/>
                </a:solidFill>
                <a:latin typeface="Tahoma"/>
                <a:cs typeface="Tahoma"/>
              </a:rPr>
              <a:t>James</a:t>
            </a:r>
            <a:r>
              <a:rPr sz="700" spc="155" dirty="0">
                <a:solidFill>
                  <a:srgbClr val="414042"/>
                </a:solidFill>
                <a:latin typeface="Tahoma"/>
                <a:cs typeface="Tahoma"/>
              </a:rPr>
              <a:t> </a:t>
            </a:r>
            <a:r>
              <a:rPr sz="700" dirty="0">
                <a:solidFill>
                  <a:srgbClr val="414042"/>
                </a:solidFill>
                <a:latin typeface="Tahoma"/>
                <a:cs typeface="Tahoma"/>
              </a:rPr>
              <a:t>Pearson,</a:t>
            </a:r>
            <a:r>
              <a:rPr sz="700" spc="160" dirty="0">
                <a:solidFill>
                  <a:srgbClr val="414042"/>
                </a:solidFill>
                <a:latin typeface="Tahoma"/>
                <a:cs typeface="Tahoma"/>
              </a:rPr>
              <a:t> </a:t>
            </a:r>
            <a:r>
              <a:rPr sz="700" dirty="0">
                <a:solidFill>
                  <a:srgbClr val="414042"/>
                </a:solidFill>
                <a:latin typeface="Tahoma"/>
                <a:cs typeface="Tahoma"/>
              </a:rPr>
              <a:t>Sergio</a:t>
            </a:r>
            <a:r>
              <a:rPr sz="700" spc="160" dirty="0">
                <a:solidFill>
                  <a:srgbClr val="414042"/>
                </a:solidFill>
                <a:latin typeface="Tahoma"/>
                <a:cs typeface="Tahoma"/>
              </a:rPr>
              <a:t> </a:t>
            </a:r>
            <a:r>
              <a:rPr sz="700" spc="65" dirty="0">
                <a:solidFill>
                  <a:srgbClr val="414042"/>
                </a:solidFill>
                <a:latin typeface="Tahoma"/>
                <a:cs typeface="Tahoma"/>
              </a:rPr>
              <a:t>Non</a:t>
            </a:r>
            <a:r>
              <a:rPr sz="700" spc="160" dirty="0">
                <a:solidFill>
                  <a:srgbClr val="414042"/>
                </a:solidFill>
                <a:latin typeface="Tahoma"/>
                <a:cs typeface="Tahoma"/>
              </a:rPr>
              <a:t> </a:t>
            </a:r>
            <a:r>
              <a:rPr sz="700" dirty="0">
                <a:solidFill>
                  <a:srgbClr val="414042"/>
                </a:solidFill>
                <a:latin typeface="Tahoma"/>
                <a:cs typeface="Tahoma"/>
              </a:rPr>
              <a:t>and</a:t>
            </a:r>
            <a:r>
              <a:rPr sz="700" spc="160" dirty="0">
                <a:solidFill>
                  <a:srgbClr val="414042"/>
                </a:solidFill>
                <a:latin typeface="Tahoma"/>
                <a:cs typeface="Tahoma"/>
              </a:rPr>
              <a:t> </a:t>
            </a:r>
            <a:r>
              <a:rPr sz="700" dirty="0">
                <a:solidFill>
                  <a:srgbClr val="414042"/>
                </a:solidFill>
                <a:latin typeface="Tahoma"/>
                <a:cs typeface="Tahoma"/>
              </a:rPr>
              <a:t>Diane</a:t>
            </a:r>
            <a:r>
              <a:rPr sz="700" spc="155" dirty="0">
                <a:solidFill>
                  <a:srgbClr val="414042"/>
                </a:solidFill>
                <a:latin typeface="Tahoma"/>
                <a:cs typeface="Tahoma"/>
              </a:rPr>
              <a:t> </a:t>
            </a:r>
            <a:r>
              <a:rPr sz="700" dirty="0">
                <a:solidFill>
                  <a:srgbClr val="414042"/>
                </a:solidFill>
                <a:latin typeface="Tahoma"/>
                <a:cs typeface="Tahoma"/>
              </a:rPr>
              <a:t>Craft</a:t>
            </a:r>
            <a:r>
              <a:rPr sz="700" spc="160" dirty="0">
                <a:solidFill>
                  <a:srgbClr val="414042"/>
                </a:solidFill>
                <a:latin typeface="Tahoma"/>
                <a:cs typeface="Tahoma"/>
              </a:rPr>
              <a:t> </a:t>
            </a:r>
            <a:r>
              <a:rPr sz="700" dirty="0">
                <a:solidFill>
                  <a:srgbClr val="414042"/>
                </a:solidFill>
                <a:latin typeface="Tahoma"/>
                <a:cs typeface="Tahoma"/>
              </a:rPr>
              <a:t>(eds),</a:t>
            </a:r>
            <a:r>
              <a:rPr sz="700" spc="160" dirty="0">
                <a:solidFill>
                  <a:srgbClr val="414042"/>
                </a:solidFill>
                <a:latin typeface="Tahoma"/>
                <a:cs typeface="Tahoma"/>
              </a:rPr>
              <a:t> </a:t>
            </a:r>
            <a:r>
              <a:rPr sz="700" dirty="0">
                <a:solidFill>
                  <a:srgbClr val="414042"/>
                </a:solidFill>
                <a:latin typeface="Tahoma"/>
                <a:cs typeface="Tahoma"/>
              </a:rPr>
              <a:t>‘Almost</a:t>
            </a:r>
            <a:r>
              <a:rPr sz="700" spc="160" dirty="0">
                <a:solidFill>
                  <a:srgbClr val="414042"/>
                </a:solidFill>
                <a:latin typeface="Tahoma"/>
                <a:cs typeface="Tahoma"/>
              </a:rPr>
              <a:t> </a:t>
            </a:r>
            <a:r>
              <a:rPr sz="700" spc="-155" dirty="0">
                <a:solidFill>
                  <a:srgbClr val="414042"/>
                </a:solidFill>
                <a:latin typeface="Tahoma"/>
                <a:cs typeface="Tahoma"/>
              </a:rPr>
              <a:t>1</a:t>
            </a:r>
            <a:r>
              <a:rPr sz="700" spc="160" dirty="0">
                <a:solidFill>
                  <a:srgbClr val="414042"/>
                </a:solidFill>
                <a:latin typeface="Tahoma"/>
                <a:cs typeface="Tahoma"/>
              </a:rPr>
              <a:t> </a:t>
            </a:r>
            <a:r>
              <a:rPr sz="700" dirty="0">
                <a:solidFill>
                  <a:srgbClr val="414042"/>
                </a:solidFill>
                <a:latin typeface="Tahoma"/>
                <a:cs typeface="Tahoma"/>
              </a:rPr>
              <a:t>billion</a:t>
            </a:r>
            <a:r>
              <a:rPr sz="700" spc="155" dirty="0">
                <a:solidFill>
                  <a:srgbClr val="414042"/>
                </a:solidFill>
                <a:latin typeface="Tahoma"/>
                <a:cs typeface="Tahoma"/>
              </a:rPr>
              <a:t> </a:t>
            </a:r>
            <a:r>
              <a:rPr sz="700" dirty="0">
                <a:solidFill>
                  <a:srgbClr val="414042"/>
                </a:solidFill>
                <a:latin typeface="Tahoma"/>
                <a:cs typeface="Tahoma"/>
              </a:rPr>
              <a:t>Salesforce</a:t>
            </a:r>
            <a:r>
              <a:rPr sz="700" spc="160" dirty="0">
                <a:solidFill>
                  <a:srgbClr val="414042"/>
                </a:solidFill>
                <a:latin typeface="Tahoma"/>
                <a:cs typeface="Tahoma"/>
              </a:rPr>
              <a:t> </a:t>
            </a:r>
            <a:r>
              <a:rPr sz="700" dirty="0">
                <a:solidFill>
                  <a:srgbClr val="414042"/>
                </a:solidFill>
                <a:latin typeface="Tahoma"/>
                <a:cs typeface="Tahoma"/>
              </a:rPr>
              <a:t>records</a:t>
            </a:r>
            <a:r>
              <a:rPr sz="700" spc="160" dirty="0">
                <a:solidFill>
                  <a:srgbClr val="414042"/>
                </a:solidFill>
                <a:latin typeface="Tahoma"/>
                <a:cs typeface="Tahoma"/>
              </a:rPr>
              <a:t> </a:t>
            </a:r>
            <a:r>
              <a:rPr sz="700" dirty="0">
                <a:solidFill>
                  <a:srgbClr val="414042"/>
                </a:solidFill>
                <a:latin typeface="Tahoma"/>
                <a:cs typeface="Tahoma"/>
              </a:rPr>
              <a:t>stolen,</a:t>
            </a:r>
            <a:r>
              <a:rPr sz="700" spc="160" dirty="0">
                <a:solidFill>
                  <a:srgbClr val="414042"/>
                </a:solidFill>
                <a:latin typeface="Tahoma"/>
                <a:cs typeface="Tahoma"/>
              </a:rPr>
              <a:t> </a:t>
            </a:r>
            <a:r>
              <a:rPr sz="700" dirty="0">
                <a:solidFill>
                  <a:srgbClr val="414042"/>
                </a:solidFill>
                <a:latin typeface="Tahoma"/>
                <a:cs typeface="Tahoma"/>
              </a:rPr>
              <a:t>hacker</a:t>
            </a:r>
            <a:r>
              <a:rPr sz="700" spc="160" dirty="0">
                <a:solidFill>
                  <a:srgbClr val="414042"/>
                </a:solidFill>
                <a:latin typeface="Tahoma"/>
                <a:cs typeface="Tahoma"/>
              </a:rPr>
              <a:t> </a:t>
            </a:r>
            <a:r>
              <a:rPr sz="700" spc="50" dirty="0">
                <a:solidFill>
                  <a:srgbClr val="414042"/>
                </a:solidFill>
                <a:latin typeface="Tahoma"/>
                <a:cs typeface="Tahoma"/>
              </a:rPr>
              <a:t>group</a:t>
            </a:r>
            <a:r>
              <a:rPr sz="700" spc="155" dirty="0">
                <a:solidFill>
                  <a:srgbClr val="414042"/>
                </a:solidFill>
                <a:latin typeface="Tahoma"/>
                <a:cs typeface="Tahoma"/>
              </a:rPr>
              <a:t> </a:t>
            </a:r>
            <a:r>
              <a:rPr sz="700" dirty="0">
                <a:solidFill>
                  <a:srgbClr val="414042"/>
                </a:solidFill>
                <a:latin typeface="Tahoma"/>
                <a:cs typeface="Tahoma"/>
              </a:rPr>
              <a:t>claims’,</a:t>
            </a:r>
            <a:r>
              <a:rPr sz="700" spc="160" dirty="0">
                <a:solidFill>
                  <a:srgbClr val="414042"/>
                </a:solidFill>
                <a:latin typeface="Tahoma"/>
                <a:cs typeface="Tahoma"/>
              </a:rPr>
              <a:t> </a:t>
            </a:r>
            <a:r>
              <a:rPr sz="700" dirty="0">
                <a:solidFill>
                  <a:srgbClr val="414042"/>
                </a:solidFill>
                <a:latin typeface="Tahoma"/>
                <a:cs typeface="Tahoma"/>
              </a:rPr>
              <a:t>Reuters,</a:t>
            </a:r>
            <a:r>
              <a:rPr sz="700" spc="160" dirty="0">
                <a:solidFill>
                  <a:srgbClr val="414042"/>
                </a:solidFill>
                <a:latin typeface="Tahoma"/>
                <a:cs typeface="Tahoma"/>
              </a:rPr>
              <a:t> </a:t>
            </a:r>
            <a:r>
              <a:rPr sz="700" dirty="0">
                <a:solidFill>
                  <a:srgbClr val="414042"/>
                </a:solidFill>
                <a:latin typeface="Tahoma"/>
                <a:cs typeface="Tahoma"/>
              </a:rPr>
              <a:t>3</a:t>
            </a:r>
            <a:r>
              <a:rPr sz="700" spc="160" dirty="0">
                <a:solidFill>
                  <a:srgbClr val="414042"/>
                </a:solidFill>
                <a:latin typeface="Tahoma"/>
                <a:cs typeface="Tahoma"/>
              </a:rPr>
              <a:t> </a:t>
            </a:r>
            <a:r>
              <a:rPr sz="700" spc="55" dirty="0">
                <a:solidFill>
                  <a:srgbClr val="414042"/>
                </a:solidFill>
                <a:latin typeface="Tahoma"/>
                <a:cs typeface="Tahoma"/>
              </a:rPr>
              <a:t>October</a:t>
            </a:r>
            <a:r>
              <a:rPr sz="700" spc="160" dirty="0">
                <a:solidFill>
                  <a:srgbClr val="414042"/>
                </a:solidFill>
                <a:latin typeface="Tahoma"/>
                <a:cs typeface="Tahoma"/>
              </a:rPr>
              <a:t> </a:t>
            </a:r>
            <a:r>
              <a:rPr sz="700" spc="-10" dirty="0">
                <a:solidFill>
                  <a:srgbClr val="414042"/>
                </a:solidFill>
                <a:latin typeface="Tahoma"/>
                <a:cs typeface="Tahoma"/>
              </a:rPr>
              <a:t>2025,</a:t>
            </a:r>
            <a:endParaRPr sz="700" dirty="0">
              <a:latin typeface="Tahoma"/>
              <a:cs typeface="Tahoma"/>
            </a:endParaRPr>
          </a:p>
          <a:p>
            <a:pPr marL="192405">
              <a:lnSpc>
                <a:spcPct val="100000"/>
              </a:lnSpc>
              <a:spcBef>
                <a:spcPts val="160"/>
              </a:spcBef>
            </a:pPr>
            <a:r>
              <a:rPr sz="700" dirty="0">
                <a:solidFill>
                  <a:srgbClr val="414042"/>
                </a:solidFill>
                <a:latin typeface="Tahoma"/>
                <a:cs typeface="Tahoma"/>
                <a:hlinkClick r:id="rId15"/>
              </a:rPr>
              <a:t>&lt;https://www.reuters.com/sustainability/boards-policy-regulation/almost-1-billion-salesforce-records-stolen-hacker-group-claims-2025-10-</a:t>
            </a:r>
            <a:r>
              <a:rPr sz="700" spc="-20" dirty="0">
                <a:solidFill>
                  <a:srgbClr val="414042"/>
                </a:solidFill>
                <a:latin typeface="Tahoma"/>
                <a:cs typeface="Tahoma"/>
                <a:hlinkClick r:id="rId15"/>
              </a:rPr>
              <a:t>03/&gt;</a:t>
            </a:r>
            <a:endParaRPr sz="700" dirty="0">
              <a:latin typeface="Tahoma"/>
              <a:cs typeface="Tahoma"/>
            </a:endParaRPr>
          </a:p>
          <a:p>
            <a:pPr marL="192405" marR="424180" indent="-180340">
              <a:lnSpc>
                <a:spcPct val="119100"/>
              </a:lnSpc>
              <a:spcBef>
                <a:spcPts val="565"/>
              </a:spcBef>
              <a:buAutoNum type="arabicPeriod" startAt="12"/>
              <a:tabLst>
                <a:tab pos="192405" algn="l"/>
                <a:tab pos="193675" algn="l"/>
              </a:tabLst>
            </a:pPr>
            <a:r>
              <a:rPr sz="700" dirty="0">
                <a:solidFill>
                  <a:srgbClr val="414042"/>
                </a:solidFill>
                <a:latin typeface="Tahoma"/>
                <a:cs typeface="Tahoma"/>
              </a:rPr>
              <a:t>	</a:t>
            </a:r>
            <a:r>
              <a:rPr sz="700" spc="30" dirty="0">
                <a:solidFill>
                  <a:srgbClr val="414042"/>
                </a:solidFill>
                <a:latin typeface="Tahoma"/>
                <a:cs typeface="Tahoma"/>
              </a:rPr>
              <a:t>CrowdStrike</a:t>
            </a:r>
            <a:r>
              <a:rPr sz="700" spc="25" dirty="0">
                <a:solidFill>
                  <a:srgbClr val="414042"/>
                </a:solidFill>
                <a:latin typeface="Tahoma"/>
                <a:cs typeface="Tahoma"/>
              </a:rPr>
              <a:t> </a:t>
            </a:r>
            <a:r>
              <a:rPr sz="700" spc="30" dirty="0">
                <a:solidFill>
                  <a:srgbClr val="414042"/>
                </a:solidFill>
                <a:latin typeface="Tahoma"/>
                <a:cs typeface="Tahoma"/>
              </a:rPr>
              <a:t>Releases 2025 Global</a:t>
            </a:r>
            <a:r>
              <a:rPr sz="700" spc="25" dirty="0">
                <a:solidFill>
                  <a:srgbClr val="414042"/>
                </a:solidFill>
                <a:latin typeface="Tahoma"/>
                <a:cs typeface="Tahoma"/>
              </a:rPr>
              <a:t> </a:t>
            </a:r>
            <a:r>
              <a:rPr sz="700" spc="30" dirty="0">
                <a:solidFill>
                  <a:srgbClr val="414042"/>
                </a:solidFill>
                <a:latin typeface="Tahoma"/>
                <a:cs typeface="Tahoma"/>
              </a:rPr>
              <a:t>Threat Report: </a:t>
            </a:r>
            <a:r>
              <a:rPr sz="700" spc="55" dirty="0">
                <a:solidFill>
                  <a:srgbClr val="414042"/>
                </a:solidFill>
                <a:latin typeface="Tahoma"/>
                <a:cs typeface="Tahoma"/>
              </a:rPr>
              <a:t>Cyber</a:t>
            </a:r>
            <a:r>
              <a:rPr sz="700" spc="25" dirty="0">
                <a:solidFill>
                  <a:srgbClr val="414042"/>
                </a:solidFill>
                <a:latin typeface="Tahoma"/>
                <a:cs typeface="Tahoma"/>
              </a:rPr>
              <a:t> </a:t>
            </a:r>
            <a:r>
              <a:rPr sz="700" spc="30" dirty="0">
                <a:solidFill>
                  <a:srgbClr val="414042"/>
                </a:solidFill>
                <a:latin typeface="Tahoma"/>
                <a:cs typeface="Tahoma"/>
              </a:rPr>
              <a:t>Threats </a:t>
            </a:r>
            <a:r>
              <a:rPr sz="700" spc="50" dirty="0">
                <a:solidFill>
                  <a:srgbClr val="414042"/>
                </a:solidFill>
                <a:latin typeface="Tahoma"/>
                <a:cs typeface="Tahoma"/>
              </a:rPr>
              <a:t>Reach</a:t>
            </a:r>
            <a:r>
              <a:rPr sz="700" spc="30" dirty="0">
                <a:solidFill>
                  <a:srgbClr val="414042"/>
                </a:solidFill>
                <a:latin typeface="Tahoma"/>
                <a:cs typeface="Tahoma"/>
              </a:rPr>
              <a:t> </a:t>
            </a:r>
            <a:r>
              <a:rPr sz="700" spc="60" dirty="0">
                <a:solidFill>
                  <a:srgbClr val="414042"/>
                </a:solidFill>
                <a:latin typeface="Tahoma"/>
                <a:cs typeface="Tahoma"/>
              </a:rPr>
              <a:t>New</a:t>
            </a:r>
            <a:r>
              <a:rPr sz="700" spc="25" dirty="0">
                <a:solidFill>
                  <a:srgbClr val="414042"/>
                </a:solidFill>
                <a:latin typeface="Tahoma"/>
                <a:cs typeface="Tahoma"/>
              </a:rPr>
              <a:t> </a:t>
            </a:r>
            <a:r>
              <a:rPr sz="700" spc="30" dirty="0">
                <a:solidFill>
                  <a:srgbClr val="414042"/>
                </a:solidFill>
                <a:latin typeface="Tahoma"/>
                <a:cs typeface="Tahoma"/>
              </a:rPr>
              <a:t>Highs, CrowdStrike.com, 27</a:t>
            </a:r>
            <a:r>
              <a:rPr sz="700" spc="25" dirty="0">
                <a:solidFill>
                  <a:srgbClr val="414042"/>
                </a:solidFill>
                <a:latin typeface="Tahoma"/>
                <a:cs typeface="Tahoma"/>
              </a:rPr>
              <a:t> </a:t>
            </a:r>
            <a:r>
              <a:rPr sz="700" spc="30" dirty="0">
                <a:solidFill>
                  <a:srgbClr val="414042"/>
                </a:solidFill>
                <a:latin typeface="Tahoma"/>
                <a:cs typeface="Tahoma"/>
              </a:rPr>
              <a:t>February 2025, </a:t>
            </a:r>
            <a:r>
              <a:rPr sz="700" spc="-10" dirty="0">
                <a:solidFill>
                  <a:srgbClr val="414042"/>
                </a:solidFill>
                <a:latin typeface="Tahoma"/>
                <a:cs typeface="Tahoma"/>
                <a:hlinkClick r:id="rId16"/>
              </a:rPr>
              <a:t>&lt;https://www.</a:t>
            </a:r>
            <a:r>
              <a:rPr sz="700" spc="-10" dirty="0">
                <a:solidFill>
                  <a:srgbClr val="414042"/>
                </a:solidFill>
                <a:latin typeface="Tahoma"/>
                <a:cs typeface="Tahoma"/>
              </a:rPr>
              <a:t> </a:t>
            </a:r>
            <a:r>
              <a:rPr sz="700" dirty="0">
                <a:solidFill>
                  <a:srgbClr val="414042"/>
                </a:solidFill>
                <a:latin typeface="Tahoma"/>
                <a:cs typeface="Tahoma"/>
              </a:rPr>
              <a:t>crowdstrike.com/en-us/press-releases/crowdstrike-releases-2025-global-threat-</a:t>
            </a:r>
            <a:r>
              <a:rPr sz="700" spc="-10" dirty="0">
                <a:solidFill>
                  <a:srgbClr val="414042"/>
                </a:solidFill>
                <a:latin typeface="Tahoma"/>
                <a:cs typeface="Tahoma"/>
              </a:rPr>
              <a:t>report/&gt;</a:t>
            </a:r>
            <a:endParaRPr sz="700" dirty="0">
              <a:latin typeface="Tahoma"/>
              <a:cs typeface="Tahoma"/>
            </a:endParaRPr>
          </a:p>
          <a:p>
            <a:pPr marL="192405" marR="81280" indent="-180340">
              <a:lnSpc>
                <a:spcPct val="119100"/>
              </a:lnSpc>
              <a:spcBef>
                <a:spcPts val="570"/>
              </a:spcBef>
              <a:buAutoNum type="arabicPeriod" startAt="12"/>
              <a:tabLst>
                <a:tab pos="192405" algn="l"/>
                <a:tab pos="193675" algn="l"/>
              </a:tabLst>
            </a:pPr>
            <a:r>
              <a:rPr sz="700" dirty="0">
                <a:solidFill>
                  <a:srgbClr val="414042"/>
                </a:solidFill>
                <a:latin typeface="Tahoma"/>
                <a:cs typeface="Tahoma"/>
              </a:rPr>
              <a:t>	Telstra</a:t>
            </a:r>
            <a:r>
              <a:rPr sz="700" spc="204" dirty="0">
                <a:solidFill>
                  <a:srgbClr val="414042"/>
                </a:solidFill>
                <a:latin typeface="Tahoma"/>
                <a:cs typeface="Tahoma"/>
              </a:rPr>
              <a:t> </a:t>
            </a:r>
            <a:r>
              <a:rPr sz="700" dirty="0">
                <a:solidFill>
                  <a:srgbClr val="414042"/>
                </a:solidFill>
                <a:latin typeface="Tahoma"/>
                <a:cs typeface="Tahoma"/>
              </a:rPr>
              <a:t>scales</a:t>
            </a:r>
            <a:r>
              <a:rPr sz="700" spc="210" dirty="0">
                <a:solidFill>
                  <a:srgbClr val="414042"/>
                </a:solidFill>
                <a:latin typeface="Tahoma"/>
                <a:cs typeface="Tahoma"/>
              </a:rPr>
              <a:t> </a:t>
            </a:r>
            <a:r>
              <a:rPr sz="700" spc="50" dirty="0">
                <a:solidFill>
                  <a:srgbClr val="414042"/>
                </a:solidFill>
                <a:latin typeface="Tahoma"/>
                <a:cs typeface="Tahoma"/>
              </a:rPr>
              <a:t>up</a:t>
            </a:r>
            <a:r>
              <a:rPr sz="700" spc="204" dirty="0">
                <a:solidFill>
                  <a:srgbClr val="414042"/>
                </a:solidFill>
                <a:latin typeface="Tahoma"/>
                <a:cs typeface="Tahoma"/>
              </a:rPr>
              <a:t> </a:t>
            </a:r>
            <a:r>
              <a:rPr sz="700" dirty="0">
                <a:solidFill>
                  <a:srgbClr val="414042"/>
                </a:solidFill>
                <a:latin typeface="Tahoma"/>
                <a:cs typeface="Tahoma"/>
              </a:rPr>
              <a:t>AI</a:t>
            </a:r>
            <a:r>
              <a:rPr sz="700" spc="210" dirty="0">
                <a:solidFill>
                  <a:srgbClr val="414042"/>
                </a:solidFill>
                <a:latin typeface="Tahoma"/>
                <a:cs typeface="Tahoma"/>
              </a:rPr>
              <a:t> </a:t>
            </a:r>
            <a:r>
              <a:rPr sz="700" spc="50" dirty="0">
                <a:solidFill>
                  <a:srgbClr val="414042"/>
                </a:solidFill>
                <a:latin typeface="Tahoma"/>
                <a:cs typeface="Tahoma"/>
              </a:rPr>
              <a:t>adoption</a:t>
            </a:r>
            <a:r>
              <a:rPr sz="700" spc="204" dirty="0">
                <a:solidFill>
                  <a:srgbClr val="414042"/>
                </a:solidFill>
                <a:latin typeface="Tahoma"/>
                <a:cs typeface="Tahoma"/>
              </a:rPr>
              <a:t> </a:t>
            </a:r>
            <a:r>
              <a:rPr sz="700" dirty="0">
                <a:solidFill>
                  <a:srgbClr val="414042"/>
                </a:solidFill>
                <a:latin typeface="Tahoma"/>
                <a:cs typeface="Tahoma"/>
              </a:rPr>
              <a:t>following</a:t>
            </a:r>
            <a:r>
              <a:rPr sz="700" spc="210" dirty="0">
                <a:solidFill>
                  <a:srgbClr val="414042"/>
                </a:solidFill>
                <a:latin typeface="Tahoma"/>
                <a:cs typeface="Tahoma"/>
              </a:rPr>
              <a:t> </a:t>
            </a:r>
            <a:r>
              <a:rPr sz="700" dirty="0">
                <a:solidFill>
                  <a:srgbClr val="414042"/>
                </a:solidFill>
                <a:latin typeface="Tahoma"/>
                <a:cs typeface="Tahoma"/>
              </a:rPr>
              <a:t>promising</a:t>
            </a:r>
            <a:r>
              <a:rPr sz="700" spc="210" dirty="0">
                <a:solidFill>
                  <a:srgbClr val="414042"/>
                </a:solidFill>
                <a:latin typeface="Tahoma"/>
                <a:cs typeface="Tahoma"/>
              </a:rPr>
              <a:t> </a:t>
            </a:r>
            <a:r>
              <a:rPr sz="700" dirty="0">
                <a:solidFill>
                  <a:srgbClr val="414042"/>
                </a:solidFill>
                <a:latin typeface="Tahoma"/>
                <a:cs typeface="Tahoma"/>
              </a:rPr>
              <a:t>pilots</a:t>
            </a:r>
            <a:r>
              <a:rPr sz="700" spc="204" dirty="0">
                <a:solidFill>
                  <a:srgbClr val="414042"/>
                </a:solidFill>
                <a:latin typeface="Tahoma"/>
                <a:cs typeface="Tahoma"/>
              </a:rPr>
              <a:t> </a:t>
            </a:r>
            <a:r>
              <a:rPr sz="700" dirty="0">
                <a:solidFill>
                  <a:srgbClr val="414042"/>
                </a:solidFill>
                <a:latin typeface="Tahoma"/>
                <a:cs typeface="Tahoma"/>
              </a:rPr>
              <a:t>of</a:t>
            </a:r>
            <a:r>
              <a:rPr sz="700" spc="210" dirty="0">
                <a:solidFill>
                  <a:srgbClr val="414042"/>
                </a:solidFill>
                <a:latin typeface="Tahoma"/>
                <a:cs typeface="Tahoma"/>
              </a:rPr>
              <a:t> </a:t>
            </a:r>
            <a:r>
              <a:rPr sz="700" dirty="0">
                <a:solidFill>
                  <a:srgbClr val="414042"/>
                </a:solidFill>
                <a:latin typeface="Tahoma"/>
                <a:cs typeface="Tahoma"/>
              </a:rPr>
              <a:t>generative</a:t>
            </a:r>
            <a:r>
              <a:rPr sz="700" spc="204" dirty="0">
                <a:solidFill>
                  <a:srgbClr val="414042"/>
                </a:solidFill>
                <a:latin typeface="Tahoma"/>
                <a:cs typeface="Tahoma"/>
              </a:rPr>
              <a:t> </a:t>
            </a:r>
            <a:r>
              <a:rPr sz="700" dirty="0">
                <a:solidFill>
                  <a:srgbClr val="414042"/>
                </a:solidFill>
                <a:latin typeface="Tahoma"/>
                <a:cs typeface="Tahoma"/>
              </a:rPr>
              <a:t>AI</a:t>
            </a:r>
            <a:r>
              <a:rPr sz="700" spc="210" dirty="0">
                <a:solidFill>
                  <a:srgbClr val="414042"/>
                </a:solidFill>
                <a:latin typeface="Tahoma"/>
                <a:cs typeface="Tahoma"/>
              </a:rPr>
              <a:t> </a:t>
            </a:r>
            <a:r>
              <a:rPr sz="700" dirty="0">
                <a:solidFill>
                  <a:srgbClr val="414042"/>
                </a:solidFill>
                <a:latin typeface="Tahoma"/>
                <a:cs typeface="Tahoma"/>
              </a:rPr>
              <a:t>solutions,</a:t>
            </a:r>
            <a:r>
              <a:rPr sz="700" spc="210" dirty="0">
                <a:solidFill>
                  <a:srgbClr val="414042"/>
                </a:solidFill>
                <a:latin typeface="Tahoma"/>
                <a:cs typeface="Tahoma"/>
              </a:rPr>
              <a:t> </a:t>
            </a:r>
            <a:r>
              <a:rPr sz="700" dirty="0">
                <a:solidFill>
                  <a:srgbClr val="414042"/>
                </a:solidFill>
                <a:latin typeface="Tahoma"/>
                <a:cs typeface="Tahoma"/>
              </a:rPr>
              <a:t>improving</a:t>
            </a:r>
            <a:r>
              <a:rPr sz="700" spc="204" dirty="0">
                <a:solidFill>
                  <a:srgbClr val="414042"/>
                </a:solidFill>
                <a:latin typeface="Tahoma"/>
                <a:cs typeface="Tahoma"/>
              </a:rPr>
              <a:t> </a:t>
            </a:r>
            <a:r>
              <a:rPr sz="700" dirty="0">
                <a:solidFill>
                  <a:srgbClr val="414042"/>
                </a:solidFill>
                <a:latin typeface="Tahoma"/>
                <a:cs typeface="Tahoma"/>
              </a:rPr>
              <a:t>customer</a:t>
            </a:r>
            <a:r>
              <a:rPr sz="700" spc="210" dirty="0">
                <a:solidFill>
                  <a:srgbClr val="414042"/>
                </a:solidFill>
                <a:latin typeface="Tahoma"/>
                <a:cs typeface="Tahoma"/>
              </a:rPr>
              <a:t> </a:t>
            </a:r>
            <a:r>
              <a:rPr sz="700" dirty="0">
                <a:solidFill>
                  <a:srgbClr val="414042"/>
                </a:solidFill>
                <a:latin typeface="Tahoma"/>
                <a:cs typeface="Tahoma"/>
              </a:rPr>
              <a:t>experience,</a:t>
            </a:r>
            <a:r>
              <a:rPr sz="700" spc="204" dirty="0">
                <a:solidFill>
                  <a:srgbClr val="414042"/>
                </a:solidFill>
                <a:latin typeface="Tahoma"/>
                <a:cs typeface="Tahoma"/>
              </a:rPr>
              <a:t> </a:t>
            </a:r>
            <a:r>
              <a:rPr sz="700" dirty="0">
                <a:solidFill>
                  <a:srgbClr val="414042"/>
                </a:solidFill>
                <a:latin typeface="Tahoma"/>
                <a:cs typeface="Tahoma"/>
              </a:rPr>
              <a:t>Telstra.com,</a:t>
            </a:r>
            <a:r>
              <a:rPr sz="700" spc="210" dirty="0">
                <a:solidFill>
                  <a:srgbClr val="414042"/>
                </a:solidFill>
                <a:latin typeface="Tahoma"/>
                <a:cs typeface="Tahoma"/>
              </a:rPr>
              <a:t> </a:t>
            </a:r>
            <a:r>
              <a:rPr sz="700" dirty="0">
                <a:solidFill>
                  <a:srgbClr val="414042"/>
                </a:solidFill>
                <a:latin typeface="Tahoma"/>
                <a:cs typeface="Tahoma"/>
              </a:rPr>
              <a:t>2024,</a:t>
            </a:r>
            <a:r>
              <a:rPr sz="700" spc="210" dirty="0">
                <a:solidFill>
                  <a:srgbClr val="414042"/>
                </a:solidFill>
                <a:latin typeface="Tahoma"/>
                <a:cs typeface="Tahoma"/>
              </a:rPr>
              <a:t> </a:t>
            </a:r>
            <a:r>
              <a:rPr sz="700" spc="-10" dirty="0">
                <a:solidFill>
                  <a:srgbClr val="414042"/>
                </a:solidFill>
                <a:latin typeface="Tahoma"/>
                <a:cs typeface="Tahoma"/>
              </a:rPr>
              <a:t>&lt;https:// </a:t>
            </a:r>
            <a:r>
              <a:rPr sz="700" dirty="0">
                <a:solidFill>
                  <a:srgbClr val="414042"/>
                </a:solidFill>
                <a:latin typeface="Tahoma"/>
                <a:cs typeface="Tahoma"/>
                <a:hlinkClick r:id="rId17"/>
              </a:rPr>
              <a:t>www.telstra.com.au/aboutus/media/media-releases/telstra-scales-up-ai-</a:t>
            </a:r>
            <a:r>
              <a:rPr sz="700" spc="-10" dirty="0">
                <a:solidFill>
                  <a:srgbClr val="414042"/>
                </a:solidFill>
                <a:latin typeface="Tahoma"/>
                <a:cs typeface="Tahoma"/>
                <a:hlinkClick r:id="rId17"/>
              </a:rPr>
              <a:t>adoption&gt;</a:t>
            </a:r>
            <a:endParaRPr sz="700" dirty="0">
              <a:latin typeface="Tahoma"/>
              <a:cs typeface="Tahoma"/>
            </a:endParaRPr>
          </a:p>
          <a:p>
            <a:pPr marL="194945" indent="-182245">
              <a:lnSpc>
                <a:spcPct val="100000"/>
              </a:lnSpc>
              <a:spcBef>
                <a:spcPts val="725"/>
              </a:spcBef>
              <a:buAutoNum type="arabicPeriod" startAt="12"/>
              <a:tabLst>
                <a:tab pos="194945" algn="l"/>
              </a:tabLst>
            </a:pPr>
            <a:r>
              <a:rPr sz="700" spc="60" dirty="0">
                <a:solidFill>
                  <a:srgbClr val="414042"/>
                </a:solidFill>
                <a:latin typeface="Tahoma"/>
                <a:cs typeface="Tahoma"/>
              </a:rPr>
              <a:t>How</a:t>
            </a:r>
            <a:r>
              <a:rPr sz="700" spc="285" dirty="0">
                <a:solidFill>
                  <a:srgbClr val="414042"/>
                </a:solidFill>
                <a:latin typeface="Tahoma"/>
                <a:cs typeface="Tahoma"/>
              </a:rPr>
              <a:t> </a:t>
            </a:r>
            <a:r>
              <a:rPr sz="700" dirty="0">
                <a:solidFill>
                  <a:srgbClr val="414042"/>
                </a:solidFill>
                <a:latin typeface="Tahoma"/>
                <a:cs typeface="Tahoma"/>
              </a:rPr>
              <a:t>Starbucks</a:t>
            </a:r>
            <a:r>
              <a:rPr sz="700" spc="285" dirty="0">
                <a:solidFill>
                  <a:srgbClr val="414042"/>
                </a:solidFill>
                <a:latin typeface="Tahoma"/>
                <a:cs typeface="Tahoma"/>
              </a:rPr>
              <a:t> </a:t>
            </a:r>
            <a:r>
              <a:rPr sz="700" dirty="0">
                <a:solidFill>
                  <a:srgbClr val="414042"/>
                </a:solidFill>
                <a:latin typeface="Tahoma"/>
                <a:cs typeface="Tahoma"/>
              </a:rPr>
              <a:t>uses</a:t>
            </a:r>
            <a:r>
              <a:rPr sz="700" spc="285" dirty="0">
                <a:solidFill>
                  <a:srgbClr val="414042"/>
                </a:solidFill>
                <a:latin typeface="Tahoma"/>
                <a:cs typeface="Tahoma"/>
              </a:rPr>
              <a:t> </a:t>
            </a:r>
            <a:r>
              <a:rPr sz="700" dirty="0">
                <a:solidFill>
                  <a:srgbClr val="414042"/>
                </a:solidFill>
                <a:latin typeface="Tahoma"/>
                <a:cs typeface="Tahoma"/>
              </a:rPr>
              <a:t>AI</a:t>
            </a:r>
            <a:r>
              <a:rPr sz="700" spc="290" dirty="0">
                <a:solidFill>
                  <a:srgbClr val="414042"/>
                </a:solidFill>
                <a:latin typeface="Tahoma"/>
                <a:cs typeface="Tahoma"/>
              </a:rPr>
              <a:t> </a:t>
            </a:r>
            <a:r>
              <a:rPr sz="700" dirty="0">
                <a:solidFill>
                  <a:srgbClr val="414042"/>
                </a:solidFill>
                <a:latin typeface="Tahoma"/>
                <a:cs typeface="Tahoma"/>
              </a:rPr>
              <a:t>to</a:t>
            </a:r>
            <a:r>
              <a:rPr sz="700" spc="285" dirty="0">
                <a:solidFill>
                  <a:srgbClr val="414042"/>
                </a:solidFill>
                <a:latin typeface="Tahoma"/>
                <a:cs typeface="Tahoma"/>
              </a:rPr>
              <a:t> </a:t>
            </a:r>
            <a:r>
              <a:rPr sz="700" dirty="0">
                <a:solidFill>
                  <a:srgbClr val="414042"/>
                </a:solidFill>
                <a:latin typeface="Tahoma"/>
                <a:cs typeface="Tahoma"/>
              </a:rPr>
              <a:t>make</a:t>
            </a:r>
            <a:r>
              <a:rPr sz="700" spc="285" dirty="0">
                <a:solidFill>
                  <a:srgbClr val="414042"/>
                </a:solidFill>
                <a:latin typeface="Tahoma"/>
                <a:cs typeface="Tahoma"/>
              </a:rPr>
              <a:t> </a:t>
            </a:r>
            <a:r>
              <a:rPr sz="700" dirty="0">
                <a:solidFill>
                  <a:srgbClr val="414042"/>
                </a:solidFill>
                <a:latin typeface="Tahoma"/>
                <a:cs typeface="Tahoma"/>
              </a:rPr>
              <a:t>a</a:t>
            </a:r>
            <a:r>
              <a:rPr sz="700" spc="290" dirty="0">
                <a:solidFill>
                  <a:srgbClr val="414042"/>
                </a:solidFill>
                <a:latin typeface="Tahoma"/>
                <a:cs typeface="Tahoma"/>
              </a:rPr>
              <a:t> </a:t>
            </a:r>
            <a:r>
              <a:rPr sz="700" dirty="0">
                <a:solidFill>
                  <a:srgbClr val="414042"/>
                </a:solidFill>
                <a:latin typeface="Tahoma"/>
                <a:cs typeface="Tahoma"/>
              </a:rPr>
              <a:t>30%</a:t>
            </a:r>
            <a:r>
              <a:rPr sz="700" spc="285" dirty="0">
                <a:solidFill>
                  <a:srgbClr val="414042"/>
                </a:solidFill>
                <a:latin typeface="Tahoma"/>
                <a:cs typeface="Tahoma"/>
              </a:rPr>
              <a:t> </a:t>
            </a:r>
            <a:r>
              <a:rPr sz="700" dirty="0">
                <a:solidFill>
                  <a:srgbClr val="414042"/>
                </a:solidFill>
                <a:latin typeface="Tahoma"/>
                <a:cs typeface="Tahoma"/>
              </a:rPr>
              <a:t>ROI,</a:t>
            </a:r>
            <a:r>
              <a:rPr sz="700" spc="285" dirty="0">
                <a:solidFill>
                  <a:srgbClr val="414042"/>
                </a:solidFill>
                <a:latin typeface="Tahoma"/>
                <a:cs typeface="Tahoma"/>
              </a:rPr>
              <a:t> </a:t>
            </a:r>
            <a:r>
              <a:rPr sz="700" dirty="0">
                <a:solidFill>
                  <a:srgbClr val="414042"/>
                </a:solidFill>
                <a:latin typeface="Tahoma"/>
                <a:cs typeface="Tahoma"/>
              </a:rPr>
              <a:t>The</a:t>
            </a:r>
            <a:r>
              <a:rPr sz="700" spc="290" dirty="0">
                <a:solidFill>
                  <a:srgbClr val="414042"/>
                </a:solidFill>
                <a:latin typeface="Tahoma"/>
                <a:cs typeface="Tahoma"/>
              </a:rPr>
              <a:t> </a:t>
            </a:r>
            <a:r>
              <a:rPr sz="700" dirty="0">
                <a:solidFill>
                  <a:srgbClr val="414042"/>
                </a:solidFill>
                <a:latin typeface="Tahoma"/>
                <a:cs typeface="Tahoma"/>
              </a:rPr>
              <a:t>AI</a:t>
            </a:r>
            <a:r>
              <a:rPr sz="700" spc="285" dirty="0">
                <a:solidFill>
                  <a:srgbClr val="414042"/>
                </a:solidFill>
                <a:latin typeface="Tahoma"/>
                <a:cs typeface="Tahoma"/>
              </a:rPr>
              <a:t> </a:t>
            </a:r>
            <a:r>
              <a:rPr sz="700" dirty="0">
                <a:solidFill>
                  <a:srgbClr val="414042"/>
                </a:solidFill>
                <a:latin typeface="Tahoma"/>
                <a:cs typeface="Tahoma"/>
              </a:rPr>
              <a:t>Report,</a:t>
            </a:r>
            <a:r>
              <a:rPr sz="700" spc="285" dirty="0">
                <a:solidFill>
                  <a:srgbClr val="414042"/>
                </a:solidFill>
                <a:latin typeface="Tahoma"/>
                <a:cs typeface="Tahoma"/>
              </a:rPr>
              <a:t> </a:t>
            </a:r>
            <a:r>
              <a:rPr sz="700" dirty="0">
                <a:solidFill>
                  <a:srgbClr val="414042"/>
                </a:solidFill>
                <a:latin typeface="Tahoma"/>
                <a:cs typeface="Tahoma"/>
              </a:rPr>
              <a:t>2024,</a:t>
            </a:r>
            <a:r>
              <a:rPr sz="700" spc="285" dirty="0">
                <a:solidFill>
                  <a:srgbClr val="414042"/>
                </a:solidFill>
                <a:latin typeface="Tahoma"/>
                <a:cs typeface="Tahoma"/>
              </a:rPr>
              <a:t> </a:t>
            </a:r>
            <a:r>
              <a:rPr sz="700" dirty="0">
                <a:solidFill>
                  <a:srgbClr val="414042"/>
                </a:solidFill>
                <a:latin typeface="Tahoma"/>
                <a:cs typeface="Tahoma"/>
                <a:hlinkClick r:id="rId18"/>
              </a:rPr>
              <a:t>&lt;https://www.theaireport.ai/articles/how-starbucks-uses-ai-to-make-a-</a:t>
            </a:r>
            <a:r>
              <a:rPr sz="700" spc="50" dirty="0">
                <a:solidFill>
                  <a:srgbClr val="414042"/>
                </a:solidFill>
                <a:latin typeface="Tahoma"/>
                <a:cs typeface="Tahoma"/>
                <a:hlinkClick r:id="rId18"/>
              </a:rPr>
              <a:t>30-</a:t>
            </a:r>
            <a:r>
              <a:rPr sz="700" spc="-20" dirty="0">
                <a:solidFill>
                  <a:srgbClr val="414042"/>
                </a:solidFill>
                <a:latin typeface="Tahoma"/>
                <a:cs typeface="Tahoma"/>
                <a:hlinkClick r:id="rId18"/>
              </a:rPr>
              <a:t>roi&gt;</a:t>
            </a:r>
            <a:endParaRPr sz="700" dirty="0">
              <a:latin typeface="Tahoma"/>
              <a:cs typeface="Tahoma"/>
            </a:endParaRPr>
          </a:p>
          <a:p>
            <a:pPr marL="192405" marR="379730" indent="-180340">
              <a:lnSpc>
                <a:spcPct val="119100"/>
              </a:lnSpc>
              <a:spcBef>
                <a:spcPts val="565"/>
              </a:spcBef>
              <a:buAutoNum type="arabicPeriod" startAt="12"/>
              <a:tabLst>
                <a:tab pos="192405" algn="l"/>
                <a:tab pos="193675" algn="l"/>
              </a:tabLst>
            </a:pPr>
            <a:r>
              <a:rPr sz="700" dirty="0">
                <a:solidFill>
                  <a:srgbClr val="414042"/>
                </a:solidFill>
                <a:latin typeface="Tahoma"/>
                <a:cs typeface="Tahoma"/>
              </a:rPr>
              <a:t>	</a:t>
            </a:r>
            <a:r>
              <a:rPr sz="700" spc="60" dirty="0">
                <a:solidFill>
                  <a:srgbClr val="414042"/>
                </a:solidFill>
                <a:latin typeface="Tahoma"/>
                <a:cs typeface="Tahoma"/>
              </a:rPr>
              <a:t>How</a:t>
            </a:r>
            <a:r>
              <a:rPr sz="700" spc="45" dirty="0">
                <a:solidFill>
                  <a:srgbClr val="414042"/>
                </a:solidFill>
                <a:latin typeface="Tahoma"/>
                <a:cs typeface="Tahoma"/>
              </a:rPr>
              <a:t> </a:t>
            </a:r>
            <a:r>
              <a:rPr sz="700" spc="30" dirty="0">
                <a:solidFill>
                  <a:srgbClr val="414042"/>
                </a:solidFill>
                <a:latin typeface="Tahoma"/>
                <a:cs typeface="Tahoma"/>
              </a:rPr>
              <a:t>AI-powered</a:t>
            </a:r>
            <a:r>
              <a:rPr sz="700" spc="45" dirty="0">
                <a:solidFill>
                  <a:srgbClr val="414042"/>
                </a:solidFill>
                <a:latin typeface="Tahoma"/>
                <a:cs typeface="Tahoma"/>
              </a:rPr>
              <a:t> automated </a:t>
            </a:r>
            <a:r>
              <a:rPr sz="700" spc="30" dirty="0">
                <a:solidFill>
                  <a:srgbClr val="414042"/>
                </a:solidFill>
                <a:latin typeface="Tahoma"/>
                <a:cs typeface="Tahoma"/>
              </a:rPr>
              <a:t>counting</a:t>
            </a:r>
            <a:r>
              <a:rPr sz="700" spc="45" dirty="0">
                <a:solidFill>
                  <a:srgbClr val="414042"/>
                </a:solidFill>
                <a:latin typeface="Tahoma"/>
                <a:cs typeface="Tahoma"/>
              </a:rPr>
              <a:t> </a:t>
            </a:r>
            <a:r>
              <a:rPr sz="700" spc="30" dirty="0">
                <a:solidFill>
                  <a:srgbClr val="414042"/>
                </a:solidFill>
                <a:latin typeface="Tahoma"/>
                <a:cs typeface="Tahoma"/>
              </a:rPr>
              <a:t>is</a:t>
            </a:r>
            <a:r>
              <a:rPr sz="700" spc="45" dirty="0">
                <a:solidFill>
                  <a:srgbClr val="414042"/>
                </a:solidFill>
                <a:latin typeface="Tahoma"/>
                <a:cs typeface="Tahoma"/>
              </a:rPr>
              <a:t> </a:t>
            </a:r>
            <a:r>
              <a:rPr sz="700" spc="30" dirty="0">
                <a:solidFill>
                  <a:srgbClr val="414042"/>
                </a:solidFill>
                <a:latin typeface="Tahoma"/>
                <a:cs typeface="Tahoma"/>
              </a:rPr>
              <a:t>brewing</a:t>
            </a:r>
            <a:r>
              <a:rPr sz="700" spc="45" dirty="0">
                <a:solidFill>
                  <a:srgbClr val="414042"/>
                </a:solidFill>
                <a:latin typeface="Tahoma"/>
                <a:cs typeface="Tahoma"/>
              </a:rPr>
              <a:t> </a:t>
            </a:r>
            <a:r>
              <a:rPr sz="700" spc="30" dirty="0">
                <a:solidFill>
                  <a:srgbClr val="414042"/>
                </a:solidFill>
                <a:latin typeface="Tahoma"/>
                <a:cs typeface="Tahoma"/>
              </a:rPr>
              <a:t>a</a:t>
            </a:r>
            <a:r>
              <a:rPr sz="700" spc="45" dirty="0">
                <a:solidFill>
                  <a:srgbClr val="414042"/>
                </a:solidFill>
                <a:latin typeface="Tahoma"/>
                <a:cs typeface="Tahoma"/>
              </a:rPr>
              <a:t> </a:t>
            </a:r>
            <a:r>
              <a:rPr sz="700" spc="30" dirty="0">
                <a:solidFill>
                  <a:srgbClr val="414042"/>
                </a:solidFill>
                <a:latin typeface="Tahoma"/>
                <a:cs typeface="Tahoma"/>
              </a:rPr>
              <a:t>better</a:t>
            </a:r>
            <a:r>
              <a:rPr sz="700" spc="45" dirty="0">
                <a:solidFill>
                  <a:srgbClr val="414042"/>
                </a:solidFill>
                <a:latin typeface="Tahoma"/>
                <a:cs typeface="Tahoma"/>
              </a:rPr>
              <a:t> </a:t>
            </a:r>
            <a:r>
              <a:rPr sz="700" spc="30" dirty="0">
                <a:solidFill>
                  <a:srgbClr val="414042"/>
                </a:solidFill>
                <a:latin typeface="Tahoma"/>
                <a:cs typeface="Tahoma"/>
              </a:rPr>
              <a:t>experience</a:t>
            </a:r>
            <a:r>
              <a:rPr sz="700" spc="45" dirty="0">
                <a:solidFill>
                  <a:srgbClr val="414042"/>
                </a:solidFill>
                <a:latin typeface="Tahoma"/>
                <a:cs typeface="Tahoma"/>
              </a:rPr>
              <a:t> </a:t>
            </a:r>
            <a:r>
              <a:rPr sz="700" spc="30" dirty="0">
                <a:solidFill>
                  <a:srgbClr val="414042"/>
                </a:solidFill>
                <a:latin typeface="Tahoma"/>
                <a:cs typeface="Tahoma"/>
              </a:rPr>
              <a:t>at</a:t>
            </a:r>
            <a:r>
              <a:rPr sz="700" spc="50" dirty="0">
                <a:solidFill>
                  <a:srgbClr val="414042"/>
                </a:solidFill>
                <a:latin typeface="Tahoma"/>
                <a:cs typeface="Tahoma"/>
              </a:rPr>
              <a:t> </a:t>
            </a:r>
            <a:r>
              <a:rPr sz="700" spc="30" dirty="0">
                <a:solidFill>
                  <a:srgbClr val="414042"/>
                </a:solidFill>
                <a:latin typeface="Tahoma"/>
                <a:cs typeface="Tahoma"/>
              </a:rPr>
              <a:t>Starbucks,</a:t>
            </a:r>
            <a:r>
              <a:rPr sz="700" spc="45" dirty="0">
                <a:solidFill>
                  <a:srgbClr val="414042"/>
                </a:solidFill>
                <a:latin typeface="Tahoma"/>
                <a:cs typeface="Tahoma"/>
              </a:rPr>
              <a:t> </a:t>
            </a:r>
            <a:r>
              <a:rPr sz="700" spc="30" dirty="0">
                <a:solidFill>
                  <a:srgbClr val="414042"/>
                </a:solidFill>
                <a:latin typeface="Tahoma"/>
                <a:cs typeface="Tahoma"/>
              </a:rPr>
              <a:t>Starbucks.com,</a:t>
            </a:r>
            <a:r>
              <a:rPr sz="700" spc="45" dirty="0">
                <a:solidFill>
                  <a:srgbClr val="414042"/>
                </a:solidFill>
                <a:latin typeface="Tahoma"/>
                <a:cs typeface="Tahoma"/>
              </a:rPr>
              <a:t> </a:t>
            </a:r>
            <a:r>
              <a:rPr sz="700" spc="30" dirty="0">
                <a:solidFill>
                  <a:srgbClr val="414042"/>
                </a:solidFill>
                <a:latin typeface="Tahoma"/>
                <a:cs typeface="Tahoma"/>
              </a:rPr>
              <a:t>2025,</a:t>
            </a:r>
            <a:r>
              <a:rPr sz="700" spc="45" dirty="0">
                <a:solidFill>
                  <a:srgbClr val="414042"/>
                </a:solidFill>
                <a:latin typeface="Tahoma"/>
                <a:cs typeface="Tahoma"/>
              </a:rPr>
              <a:t> </a:t>
            </a:r>
            <a:r>
              <a:rPr sz="700" spc="-10" dirty="0">
                <a:solidFill>
                  <a:srgbClr val="414042"/>
                </a:solidFill>
                <a:latin typeface="Tahoma"/>
                <a:cs typeface="Tahoma"/>
                <a:hlinkClick r:id="rId19"/>
              </a:rPr>
              <a:t>&lt;https://about.starbucks.com/</a:t>
            </a:r>
            <a:r>
              <a:rPr sz="700" spc="500" dirty="0">
                <a:solidFill>
                  <a:srgbClr val="414042"/>
                </a:solidFill>
                <a:latin typeface="Tahoma"/>
                <a:cs typeface="Tahoma"/>
              </a:rPr>
              <a:t> </a:t>
            </a:r>
            <a:r>
              <a:rPr sz="700" spc="45" dirty="0">
                <a:solidFill>
                  <a:srgbClr val="414042"/>
                </a:solidFill>
                <a:latin typeface="Tahoma"/>
                <a:cs typeface="Tahoma"/>
              </a:rPr>
              <a:t>press/2025/how-</a:t>
            </a:r>
            <a:r>
              <a:rPr sz="700" dirty="0">
                <a:solidFill>
                  <a:srgbClr val="414042"/>
                </a:solidFill>
                <a:latin typeface="Tahoma"/>
                <a:cs typeface="Tahoma"/>
              </a:rPr>
              <a:t>ai-powered-</a:t>
            </a:r>
            <a:r>
              <a:rPr sz="700" spc="45" dirty="0">
                <a:solidFill>
                  <a:srgbClr val="414042"/>
                </a:solidFill>
                <a:latin typeface="Tahoma"/>
                <a:cs typeface="Tahoma"/>
              </a:rPr>
              <a:t>automated-</a:t>
            </a:r>
            <a:r>
              <a:rPr sz="700" dirty="0">
                <a:solidFill>
                  <a:srgbClr val="414042"/>
                </a:solidFill>
                <a:latin typeface="Tahoma"/>
                <a:cs typeface="Tahoma"/>
              </a:rPr>
              <a:t>counting-is-brewing-a-better-experience-at-</a:t>
            </a:r>
            <a:r>
              <a:rPr sz="700" spc="-10" dirty="0">
                <a:solidFill>
                  <a:srgbClr val="414042"/>
                </a:solidFill>
                <a:latin typeface="Tahoma"/>
                <a:cs typeface="Tahoma"/>
              </a:rPr>
              <a:t>starbucks/&gt;</a:t>
            </a:r>
            <a:endParaRPr sz="700" dirty="0">
              <a:latin typeface="Tahoma"/>
              <a:cs typeface="Tahoma"/>
            </a:endParaRPr>
          </a:p>
          <a:p>
            <a:pPr marL="192405" marR="220979" indent="-180340">
              <a:lnSpc>
                <a:spcPct val="119100"/>
              </a:lnSpc>
              <a:spcBef>
                <a:spcPts val="565"/>
              </a:spcBef>
              <a:buAutoNum type="arabicPeriod" startAt="12"/>
              <a:tabLst>
                <a:tab pos="192405" algn="l"/>
                <a:tab pos="193675" algn="l"/>
              </a:tabLst>
            </a:pPr>
            <a:r>
              <a:rPr sz="700" dirty="0">
                <a:solidFill>
                  <a:srgbClr val="414042"/>
                </a:solidFill>
                <a:latin typeface="Tahoma"/>
                <a:cs typeface="Tahoma"/>
              </a:rPr>
              <a:t>	</a:t>
            </a:r>
            <a:r>
              <a:rPr sz="700" spc="20" dirty="0">
                <a:solidFill>
                  <a:srgbClr val="414042"/>
                </a:solidFill>
                <a:latin typeface="Tahoma"/>
                <a:cs typeface="Tahoma"/>
              </a:rPr>
              <a:t>Straumann</a:t>
            </a:r>
            <a:r>
              <a:rPr sz="700" spc="175" dirty="0">
                <a:solidFill>
                  <a:srgbClr val="414042"/>
                </a:solidFill>
                <a:latin typeface="Tahoma"/>
                <a:cs typeface="Tahoma"/>
              </a:rPr>
              <a:t> </a:t>
            </a:r>
            <a:r>
              <a:rPr sz="700" spc="20" dirty="0">
                <a:solidFill>
                  <a:srgbClr val="414042"/>
                </a:solidFill>
                <a:latin typeface="Tahoma"/>
                <a:cs typeface="Tahoma"/>
              </a:rPr>
              <a:t>Group,</a:t>
            </a:r>
            <a:r>
              <a:rPr sz="700" spc="175" dirty="0">
                <a:solidFill>
                  <a:srgbClr val="414042"/>
                </a:solidFill>
                <a:latin typeface="Tahoma"/>
                <a:cs typeface="Tahoma"/>
              </a:rPr>
              <a:t> </a:t>
            </a:r>
            <a:r>
              <a:rPr sz="700" spc="20" dirty="0">
                <a:solidFill>
                  <a:srgbClr val="414042"/>
                </a:solidFill>
                <a:latin typeface="Tahoma"/>
                <a:cs typeface="Tahoma"/>
              </a:rPr>
              <a:t>Annual</a:t>
            </a:r>
            <a:r>
              <a:rPr sz="700" spc="175" dirty="0">
                <a:solidFill>
                  <a:srgbClr val="414042"/>
                </a:solidFill>
                <a:latin typeface="Tahoma"/>
                <a:cs typeface="Tahoma"/>
              </a:rPr>
              <a:t> </a:t>
            </a:r>
            <a:r>
              <a:rPr sz="700" spc="50" dirty="0">
                <a:solidFill>
                  <a:srgbClr val="414042"/>
                </a:solidFill>
                <a:latin typeface="Tahoma"/>
                <a:cs typeface="Tahoma"/>
              </a:rPr>
              <a:t>Report</a:t>
            </a:r>
            <a:r>
              <a:rPr sz="700" spc="175" dirty="0">
                <a:solidFill>
                  <a:srgbClr val="414042"/>
                </a:solidFill>
                <a:latin typeface="Tahoma"/>
                <a:cs typeface="Tahoma"/>
              </a:rPr>
              <a:t> </a:t>
            </a:r>
            <a:r>
              <a:rPr sz="700" spc="20" dirty="0">
                <a:solidFill>
                  <a:srgbClr val="414042"/>
                </a:solidFill>
                <a:latin typeface="Tahoma"/>
                <a:cs typeface="Tahoma"/>
              </a:rPr>
              <a:t>2024,</a:t>
            </a:r>
            <a:r>
              <a:rPr sz="700" spc="175" dirty="0">
                <a:solidFill>
                  <a:srgbClr val="414042"/>
                </a:solidFill>
                <a:latin typeface="Tahoma"/>
                <a:cs typeface="Tahoma"/>
              </a:rPr>
              <a:t> </a:t>
            </a:r>
            <a:r>
              <a:rPr sz="700" spc="20" dirty="0">
                <a:solidFill>
                  <a:srgbClr val="414042"/>
                </a:solidFill>
                <a:latin typeface="Tahoma"/>
                <a:cs typeface="Tahoma"/>
              </a:rPr>
              <a:t>Straumann</a:t>
            </a:r>
            <a:r>
              <a:rPr sz="700" spc="175" dirty="0">
                <a:solidFill>
                  <a:srgbClr val="414042"/>
                </a:solidFill>
                <a:latin typeface="Tahoma"/>
                <a:cs typeface="Tahoma"/>
              </a:rPr>
              <a:t> </a:t>
            </a:r>
            <a:r>
              <a:rPr sz="700" spc="20" dirty="0">
                <a:solidFill>
                  <a:srgbClr val="414042"/>
                </a:solidFill>
                <a:latin typeface="Tahoma"/>
                <a:cs typeface="Tahoma"/>
              </a:rPr>
              <a:t>Holding</a:t>
            </a:r>
            <a:r>
              <a:rPr sz="700" spc="175" dirty="0">
                <a:solidFill>
                  <a:srgbClr val="414042"/>
                </a:solidFill>
                <a:latin typeface="Tahoma"/>
                <a:cs typeface="Tahoma"/>
              </a:rPr>
              <a:t> </a:t>
            </a:r>
            <a:r>
              <a:rPr sz="700" spc="20" dirty="0">
                <a:solidFill>
                  <a:srgbClr val="414042"/>
                </a:solidFill>
                <a:latin typeface="Tahoma"/>
                <a:cs typeface="Tahoma"/>
              </a:rPr>
              <a:t>AG,</a:t>
            </a:r>
            <a:r>
              <a:rPr sz="700" spc="175" dirty="0">
                <a:solidFill>
                  <a:srgbClr val="414042"/>
                </a:solidFill>
                <a:latin typeface="Tahoma"/>
                <a:cs typeface="Tahoma"/>
              </a:rPr>
              <a:t> </a:t>
            </a:r>
            <a:r>
              <a:rPr sz="700" spc="20" dirty="0">
                <a:solidFill>
                  <a:srgbClr val="414042"/>
                </a:solidFill>
                <a:latin typeface="Tahoma"/>
                <a:cs typeface="Tahoma"/>
              </a:rPr>
              <a:t>2025,</a:t>
            </a:r>
            <a:r>
              <a:rPr sz="700" spc="175" dirty="0">
                <a:solidFill>
                  <a:srgbClr val="414042"/>
                </a:solidFill>
                <a:latin typeface="Tahoma"/>
                <a:cs typeface="Tahoma"/>
              </a:rPr>
              <a:t> </a:t>
            </a:r>
            <a:r>
              <a:rPr sz="700" spc="20" dirty="0">
                <a:solidFill>
                  <a:srgbClr val="414042"/>
                </a:solidFill>
                <a:latin typeface="Tahoma"/>
                <a:cs typeface="Tahoma"/>
                <a:hlinkClick r:id="rId20"/>
              </a:rPr>
              <a:t>&lt;https://www.straumann.com/content/dam/media-</a:t>
            </a:r>
            <a:r>
              <a:rPr sz="700" spc="-10" dirty="0">
                <a:solidFill>
                  <a:srgbClr val="414042"/>
                </a:solidFill>
                <a:latin typeface="Tahoma"/>
                <a:cs typeface="Tahoma"/>
                <a:hlinkClick r:id="rId20"/>
              </a:rPr>
              <a:t>center/group/en/</a:t>
            </a:r>
            <a:r>
              <a:rPr sz="700" spc="500" dirty="0">
                <a:solidFill>
                  <a:srgbClr val="414042"/>
                </a:solidFill>
                <a:latin typeface="Tahoma"/>
                <a:cs typeface="Tahoma"/>
              </a:rPr>
              <a:t> </a:t>
            </a:r>
            <a:r>
              <a:rPr sz="700" dirty="0">
                <a:solidFill>
                  <a:srgbClr val="414042"/>
                </a:solidFill>
                <a:latin typeface="Tahoma"/>
                <a:cs typeface="Tahoma"/>
              </a:rPr>
              <a:t>documents/annual-</a:t>
            </a:r>
            <a:r>
              <a:rPr sz="700" spc="-10" dirty="0">
                <a:solidFill>
                  <a:srgbClr val="414042"/>
                </a:solidFill>
                <a:latin typeface="Tahoma"/>
                <a:cs typeface="Tahoma"/>
              </a:rPr>
              <a:t>report/2024/Straumann_AR24.pdf&gt;</a:t>
            </a:r>
            <a:endParaRPr sz="700" dirty="0">
              <a:latin typeface="Tahoma"/>
              <a:cs typeface="Tahoma"/>
            </a:endParaRPr>
          </a:p>
          <a:p>
            <a:pPr marL="192405" marR="5080" indent="-180340">
              <a:lnSpc>
                <a:spcPct val="119100"/>
              </a:lnSpc>
              <a:spcBef>
                <a:spcPts val="570"/>
              </a:spcBef>
              <a:buAutoNum type="arabicPeriod" startAt="12"/>
              <a:tabLst>
                <a:tab pos="192405" algn="l"/>
                <a:tab pos="193675" algn="l"/>
              </a:tabLst>
            </a:pPr>
            <a:r>
              <a:rPr sz="700" dirty="0">
                <a:solidFill>
                  <a:srgbClr val="414042"/>
                </a:solidFill>
                <a:latin typeface="Tahoma"/>
                <a:cs typeface="Tahoma"/>
              </a:rPr>
              <a:t>	</a:t>
            </a:r>
            <a:r>
              <a:rPr sz="700" spc="100" dirty="0">
                <a:solidFill>
                  <a:srgbClr val="414042"/>
                </a:solidFill>
                <a:latin typeface="Tahoma"/>
                <a:cs typeface="Tahoma"/>
              </a:rPr>
              <a:t>VF</a:t>
            </a:r>
            <a:r>
              <a:rPr sz="700" spc="45" dirty="0">
                <a:solidFill>
                  <a:srgbClr val="414042"/>
                </a:solidFill>
                <a:latin typeface="Tahoma"/>
                <a:cs typeface="Tahoma"/>
              </a:rPr>
              <a:t> </a:t>
            </a:r>
            <a:r>
              <a:rPr sz="700" spc="30" dirty="0">
                <a:solidFill>
                  <a:srgbClr val="414042"/>
                </a:solidFill>
                <a:latin typeface="Tahoma"/>
                <a:cs typeface="Tahoma"/>
              </a:rPr>
              <a:t>Corporation,</a:t>
            </a:r>
            <a:r>
              <a:rPr sz="700" spc="45" dirty="0">
                <a:solidFill>
                  <a:srgbClr val="414042"/>
                </a:solidFill>
                <a:latin typeface="Tahoma"/>
                <a:cs typeface="Tahoma"/>
              </a:rPr>
              <a:t> </a:t>
            </a:r>
            <a:r>
              <a:rPr sz="700" spc="30" dirty="0">
                <a:solidFill>
                  <a:srgbClr val="414042"/>
                </a:solidFill>
                <a:latin typeface="Tahoma"/>
                <a:cs typeface="Tahoma"/>
              </a:rPr>
              <a:t>Environmental</a:t>
            </a:r>
            <a:r>
              <a:rPr sz="700" spc="45" dirty="0">
                <a:solidFill>
                  <a:srgbClr val="414042"/>
                </a:solidFill>
                <a:latin typeface="Tahoma"/>
                <a:cs typeface="Tahoma"/>
              </a:rPr>
              <a:t> </a:t>
            </a:r>
            <a:r>
              <a:rPr sz="700" spc="30" dirty="0">
                <a:solidFill>
                  <a:srgbClr val="414042"/>
                </a:solidFill>
                <a:latin typeface="Tahoma"/>
                <a:cs typeface="Tahoma"/>
              </a:rPr>
              <a:t>&amp;</a:t>
            </a:r>
            <a:r>
              <a:rPr sz="700" spc="45" dirty="0">
                <a:solidFill>
                  <a:srgbClr val="414042"/>
                </a:solidFill>
                <a:latin typeface="Tahoma"/>
                <a:cs typeface="Tahoma"/>
              </a:rPr>
              <a:t> </a:t>
            </a:r>
            <a:r>
              <a:rPr sz="700" spc="30" dirty="0">
                <a:solidFill>
                  <a:srgbClr val="414042"/>
                </a:solidFill>
                <a:latin typeface="Tahoma"/>
                <a:cs typeface="Tahoma"/>
              </a:rPr>
              <a:t>Social</a:t>
            </a:r>
            <a:r>
              <a:rPr sz="700" spc="45" dirty="0">
                <a:solidFill>
                  <a:srgbClr val="414042"/>
                </a:solidFill>
                <a:latin typeface="Tahoma"/>
                <a:cs typeface="Tahoma"/>
              </a:rPr>
              <a:t> </a:t>
            </a:r>
            <a:r>
              <a:rPr sz="700" spc="30" dirty="0">
                <a:solidFill>
                  <a:srgbClr val="414042"/>
                </a:solidFill>
                <a:latin typeface="Tahoma"/>
                <a:cs typeface="Tahoma"/>
              </a:rPr>
              <a:t>Responsibility</a:t>
            </a:r>
            <a:r>
              <a:rPr sz="700" spc="45" dirty="0">
                <a:solidFill>
                  <a:srgbClr val="414042"/>
                </a:solidFill>
                <a:latin typeface="Tahoma"/>
                <a:cs typeface="Tahoma"/>
              </a:rPr>
              <a:t> </a:t>
            </a:r>
            <a:r>
              <a:rPr sz="700" spc="50" dirty="0">
                <a:solidFill>
                  <a:srgbClr val="414042"/>
                </a:solidFill>
                <a:latin typeface="Tahoma"/>
                <a:cs typeface="Tahoma"/>
              </a:rPr>
              <a:t>Report</a:t>
            </a:r>
            <a:r>
              <a:rPr sz="700" spc="45" dirty="0">
                <a:solidFill>
                  <a:srgbClr val="414042"/>
                </a:solidFill>
                <a:latin typeface="Tahoma"/>
                <a:cs typeface="Tahoma"/>
              </a:rPr>
              <a:t> </a:t>
            </a:r>
            <a:r>
              <a:rPr sz="700" spc="30" dirty="0">
                <a:solidFill>
                  <a:srgbClr val="414042"/>
                </a:solidFill>
                <a:latin typeface="Tahoma"/>
                <a:cs typeface="Tahoma"/>
              </a:rPr>
              <a:t>2025,</a:t>
            </a:r>
            <a:r>
              <a:rPr sz="700" spc="45" dirty="0">
                <a:solidFill>
                  <a:srgbClr val="414042"/>
                </a:solidFill>
                <a:latin typeface="Tahoma"/>
                <a:cs typeface="Tahoma"/>
              </a:rPr>
              <a:t> </a:t>
            </a:r>
            <a:r>
              <a:rPr sz="700" spc="100" dirty="0">
                <a:solidFill>
                  <a:srgbClr val="414042"/>
                </a:solidFill>
                <a:latin typeface="Tahoma"/>
                <a:cs typeface="Tahoma"/>
              </a:rPr>
              <a:t>VF</a:t>
            </a:r>
            <a:r>
              <a:rPr sz="700" spc="45" dirty="0">
                <a:solidFill>
                  <a:srgbClr val="414042"/>
                </a:solidFill>
                <a:latin typeface="Tahoma"/>
                <a:cs typeface="Tahoma"/>
              </a:rPr>
              <a:t> </a:t>
            </a:r>
            <a:r>
              <a:rPr sz="700" spc="30" dirty="0">
                <a:solidFill>
                  <a:srgbClr val="414042"/>
                </a:solidFill>
                <a:latin typeface="Tahoma"/>
                <a:cs typeface="Tahoma"/>
              </a:rPr>
              <a:t>Corporation,</a:t>
            </a:r>
            <a:r>
              <a:rPr sz="700" spc="45" dirty="0">
                <a:solidFill>
                  <a:srgbClr val="414042"/>
                </a:solidFill>
                <a:latin typeface="Tahoma"/>
                <a:cs typeface="Tahoma"/>
              </a:rPr>
              <a:t> </a:t>
            </a:r>
            <a:r>
              <a:rPr sz="700" spc="30" dirty="0">
                <a:solidFill>
                  <a:srgbClr val="414042"/>
                </a:solidFill>
                <a:latin typeface="Tahoma"/>
                <a:cs typeface="Tahoma"/>
              </a:rPr>
              <a:t>2025,</a:t>
            </a:r>
            <a:r>
              <a:rPr sz="700" spc="45" dirty="0">
                <a:solidFill>
                  <a:srgbClr val="414042"/>
                </a:solidFill>
                <a:latin typeface="Tahoma"/>
                <a:cs typeface="Tahoma"/>
              </a:rPr>
              <a:t> </a:t>
            </a:r>
            <a:r>
              <a:rPr sz="700" spc="-10" dirty="0">
                <a:solidFill>
                  <a:srgbClr val="414042"/>
                </a:solidFill>
                <a:latin typeface="Tahoma"/>
                <a:cs typeface="Tahoma"/>
                <a:hlinkClick r:id="rId21"/>
              </a:rPr>
              <a:t>&lt;https://d1io3yog0oux5.cloudfront.</a:t>
            </a:r>
            <a:r>
              <a:rPr sz="700" spc="500" dirty="0">
                <a:solidFill>
                  <a:srgbClr val="414042"/>
                </a:solidFill>
                <a:latin typeface="Tahoma"/>
                <a:cs typeface="Tahoma"/>
              </a:rPr>
              <a:t>  </a:t>
            </a:r>
            <a:r>
              <a:rPr sz="700" spc="-10" dirty="0">
                <a:solidFill>
                  <a:srgbClr val="414042"/>
                </a:solidFill>
                <a:latin typeface="Tahoma"/>
                <a:cs typeface="Tahoma"/>
              </a:rPr>
              <a:t>net/_215b92498bea89e38f8e579585460605/vfc/files/pages/responsibility/VF_FY25_Environmental_Social_Responsibility_Report_FINAL.pdf&gt;</a:t>
            </a:r>
            <a:endParaRPr sz="700" dirty="0">
              <a:latin typeface="Tahoma"/>
              <a:cs typeface="Tahoma"/>
            </a:endParaRPr>
          </a:p>
          <a:p>
            <a:pPr marL="192405" marR="377190" indent="-180340">
              <a:lnSpc>
                <a:spcPct val="119100"/>
              </a:lnSpc>
              <a:spcBef>
                <a:spcPts val="565"/>
              </a:spcBef>
              <a:buAutoNum type="arabicPeriod" startAt="12"/>
              <a:tabLst>
                <a:tab pos="192405" algn="l"/>
                <a:tab pos="193675" algn="l"/>
              </a:tabLst>
            </a:pPr>
            <a:r>
              <a:rPr sz="700" dirty="0">
                <a:solidFill>
                  <a:srgbClr val="414042"/>
                </a:solidFill>
                <a:latin typeface="Tahoma"/>
                <a:cs typeface="Tahoma"/>
              </a:rPr>
              <a:t>	Forrester,</a:t>
            </a:r>
            <a:r>
              <a:rPr sz="700" spc="160" dirty="0">
                <a:solidFill>
                  <a:srgbClr val="414042"/>
                </a:solidFill>
                <a:latin typeface="Tahoma"/>
                <a:cs typeface="Tahoma"/>
              </a:rPr>
              <a:t> </a:t>
            </a:r>
            <a:r>
              <a:rPr sz="700" dirty="0">
                <a:solidFill>
                  <a:srgbClr val="414042"/>
                </a:solidFill>
                <a:latin typeface="Tahoma"/>
                <a:cs typeface="Tahoma"/>
              </a:rPr>
              <a:t>Leverage</a:t>
            </a:r>
            <a:r>
              <a:rPr sz="700" spc="160" dirty="0">
                <a:solidFill>
                  <a:srgbClr val="414042"/>
                </a:solidFill>
                <a:latin typeface="Tahoma"/>
                <a:cs typeface="Tahoma"/>
              </a:rPr>
              <a:t> </a:t>
            </a:r>
            <a:r>
              <a:rPr sz="700" dirty="0">
                <a:solidFill>
                  <a:srgbClr val="414042"/>
                </a:solidFill>
                <a:latin typeface="Tahoma"/>
                <a:cs typeface="Tahoma"/>
              </a:rPr>
              <a:t>Transparency</a:t>
            </a:r>
            <a:r>
              <a:rPr sz="700" spc="160" dirty="0">
                <a:solidFill>
                  <a:srgbClr val="414042"/>
                </a:solidFill>
                <a:latin typeface="Tahoma"/>
                <a:cs typeface="Tahoma"/>
              </a:rPr>
              <a:t> </a:t>
            </a:r>
            <a:r>
              <a:rPr sz="700" dirty="0">
                <a:solidFill>
                  <a:srgbClr val="414042"/>
                </a:solidFill>
                <a:latin typeface="Tahoma"/>
                <a:cs typeface="Tahoma"/>
              </a:rPr>
              <a:t>To</a:t>
            </a:r>
            <a:r>
              <a:rPr sz="700" spc="160" dirty="0">
                <a:solidFill>
                  <a:srgbClr val="414042"/>
                </a:solidFill>
                <a:latin typeface="Tahoma"/>
                <a:cs typeface="Tahoma"/>
              </a:rPr>
              <a:t> </a:t>
            </a:r>
            <a:r>
              <a:rPr sz="700" spc="55" dirty="0">
                <a:solidFill>
                  <a:srgbClr val="414042"/>
                </a:solidFill>
                <a:latin typeface="Tahoma"/>
                <a:cs typeface="Tahoma"/>
              </a:rPr>
              <a:t>Boost</a:t>
            </a:r>
            <a:r>
              <a:rPr sz="700" spc="165" dirty="0">
                <a:solidFill>
                  <a:srgbClr val="414042"/>
                </a:solidFill>
                <a:latin typeface="Tahoma"/>
                <a:cs typeface="Tahoma"/>
              </a:rPr>
              <a:t> </a:t>
            </a:r>
            <a:r>
              <a:rPr sz="700" dirty="0">
                <a:solidFill>
                  <a:srgbClr val="414042"/>
                </a:solidFill>
                <a:latin typeface="Tahoma"/>
                <a:cs typeface="Tahoma"/>
              </a:rPr>
              <a:t>—</a:t>
            </a:r>
            <a:r>
              <a:rPr sz="700" spc="160" dirty="0">
                <a:solidFill>
                  <a:srgbClr val="414042"/>
                </a:solidFill>
                <a:latin typeface="Tahoma"/>
                <a:cs typeface="Tahoma"/>
              </a:rPr>
              <a:t> </a:t>
            </a:r>
            <a:r>
              <a:rPr sz="700" spc="65" dirty="0">
                <a:solidFill>
                  <a:srgbClr val="414042"/>
                </a:solidFill>
                <a:latin typeface="Tahoma"/>
                <a:cs typeface="Tahoma"/>
              </a:rPr>
              <a:t>Not</a:t>
            </a:r>
            <a:r>
              <a:rPr sz="700" spc="160" dirty="0">
                <a:solidFill>
                  <a:srgbClr val="414042"/>
                </a:solidFill>
                <a:latin typeface="Tahoma"/>
                <a:cs typeface="Tahoma"/>
              </a:rPr>
              <a:t> </a:t>
            </a:r>
            <a:r>
              <a:rPr sz="700" dirty="0">
                <a:solidFill>
                  <a:srgbClr val="414042"/>
                </a:solidFill>
                <a:latin typeface="Tahoma"/>
                <a:cs typeface="Tahoma"/>
              </a:rPr>
              <a:t>Hurt</a:t>
            </a:r>
            <a:r>
              <a:rPr sz="700" spc="160" dirty="0">
                <a:solidFill>
                  <a:srgbClr val="414042"/>
                </a:solidFill>
                <a:latin typeface="Tahoma"/>
                <a:cs typeface="Tahoma"/>
              </a:rPr>
              <a:t> </a:t>
            </a:r>
            <a:r>
              <a:rPr sz="700" dirty="0">
                <a:solidFill>
                  <a:srgbClr val="414042"/>
                </a:solidFill>
                <a:latin typeface="Tahoma"/>
                <a:cs typeface="Tahoma"/>
              </a:rPr>
              <a:t>—</a:t>
            </a:r>
            <a:r>
              <a:rPr sz="700" spc="165" dirty="0">
                <a:solidFill>
                  <a:srgbClr val="414042"/>
                </a:solidFill>
                <a:latin typeface="Tahoma"/>
                <a:cs typeface="Tahoma"/>
              </a:rPr>
              <a:t> </a:t>
            </a:r>
            <a:r>
              <a:rPr sz="700" dirty="0">
                <a:solidFill>
                  <a:srgbClr val="414042"/>
                </a:solidFill>
                <a:latin typeface="Tahoma"/>
                <a:cs typeface="Tahoma"/>
              </a:rPr>
              <a:t>Customer</a:t>
            </a:r>
            <a:r>
              <a:rPr sz="700" spc="160" dirty="0">
                <a:solidFill>
                  <a:srgbClr val="414042"/>
                </a:solidFill>
                <a:latin typeface="Tahoma"/>
                <a:cs typeface="Tahoma"/>
              </a:rPr>
              <a:t> </a:t>
            </a:r>
            <a:r>
              <a:rPr sz="700" dirty="0">
                <a:solidFill>
                  <a:srgbClr val="414042"/>
                </a:solidFill>
                <a:latin typeface="Tahoma"/>
                <a:cs typeface="Tahoma"/>
              </a:rPr>
              <a:t>Trust,</a:t>
            </a:r>
            <a:r>
              <a:rPr sz="700" spc="160" dirty="0">
                <a:solidFill>
                  <a:srgbClr val="414042"/>
                </a:solidFill>
                <a:latin typeface="Tahoma"/>
                <a:cs typeface="Tahoma"/>
              </a:rPr>
              <a:t> </a:t>
            </a:r>
            <a:r>
              <a:rPr sz="700" dirty="0">
                <a:solidFill>
                  <a:srgbClr val="414042"/>
                </a:solidFill>
                <a:latin typeface="Tahoma"/>
                <a:cs typeface="Tahoma"/>
              </a:rPr>
              <a:t>Forrester</a:t>
            </a:r>
            <a:r>
              <a:rPr sz="700" spc="160" dirty="0">
                <a:solidFill>
                  <a:srgbClr val="414042"/>
                </a:solidFill>
                <a:latin typeface="Tahoma"/>
                <a:cs typeface="Tahoma"/>
              </a:rPr>
              <a:t> </a:t>
            </a:r>
            <a:r>
              <a:rPr sz="700" dirty="0">
                <a:solidFill>
                  <a:srgbClr val="414042"/>
                </a:solidFill>
                <a:latin typeface="Tahoma"/>
                <a:cs typeface="Tahoma"/>
              </a:rPr>
              <a:t>Research,</a:t>
            </a:r>
            <a:r>
              <a:rPr sz="700" spc="165" dirty="0">
                <a:solidFill>
                  <a:srgbClr val="414042"/>
                </a:solidFill>
                <a:latin typeface="Tahoma"/>
                <a:cs typeface="Tahoma"/>
              </a:rPr>
              <a:t> </a:t>
            </a:r>
            <a:r>
              <a:rPr sz="700" dirty="0">
                <a:solidFill>
                  <a:srgbClr val="414042"/>
                </a:solidFill>
                <a:latin typeface="Tahoma"/>
                <a:cs typeface="Tahoma"/>
              </a:rPr>
              <a:t>2025,</a:t>
            </a:r>
            <a:r>
              <a:rPr sz="700" spc="160" dirty="0">
                <a:solidFill>
                  <a:srgbClr val="414042"/>
                </a:solidFill>
                <a:latin typeface="Tahoma"/>
                <a:cs typeface="Tahoma"/>
              </a:rPr>
              <a:t> </a:t>
            </a:r>
            <a:r>
              <a:rPr sz="700" spc="-10" dirty="0">
                <a:solidFill>
                  <a:srgbClr val="414042"/>
                </a:solidFill>
                <a:latin typeface="Tahoma"/>
                <a:cs typeface="Tahoma"/>
                <a:hlinkClick r:id="rId22"/>
              </a:rPr>
              <a:t>&lt;https://www.forrester.com/report/</a:t>
            </a:r>
            <a:r>
              <a:rPr sz="700" spc="500" dirty="0">
                <a:solidFill>
                  <a:srgbClr val="414042"/>
                </a:solidFill>
                <a:latin typeface="Tahoma"/>
                <a:cs typeface="Tahoma"/>
              </a:rPr>
              <a:t>  </a:t>
            </a:r>
            <a:r>
              <a:rPr sz="700" dirty="0">
                <a:solidFill>
                  <a:srgbClr val="414042"/>
                </a:solidFill>
                <a:latin typeface="Tahoma"/>
                <a:cs typeface="Tahoma"/>
              </a:rPr>
              <a:t>leverage-transparency-to-</a:t>
            </a:r>
            <a:r>
              <a:rPr sz="700" spc="50" dirty="0">
                <a:solidFill>
                  <a:srgbClr val="414042"/>
                </a:solidFill>
                <a:latin typeface="Tahoma"/>
                <a:cs typeface="Tahoma"/>
              </a:rPr>
              <a:t>boost-</a:t>
            </a:r>
            <a:r>
              <a:rPr sz="700" dirty="0">
                <a:solidFill>
                  <a:srgbClr val="414042"/>
                </a:solidFill>
                <a:latin typeface="Tahoma"/>
                <a:cs typeface="Tahoma"/>
              </a:rPr>
              <a:t>-not-hurt--customer-</a:t>
            </a:r>
            <a:r>
              <a:rPr sz="700" spc="-10" dirty="0">
                <a:solidFill>
                  <a:srgbClr val="414042"/>
                </a:solidFill>
                <a:latin typeface="Tahoma"/>
                <a:cs typeface="Tahoma"/>
              </a:rPr>
              <a:t>trust/RES177737&gt;</a:t>
            </a:r>
            <a:endParaRPr sz="700" dirty="0">
              <a:latin typeface="Tahoma"/>
              <a:cs typeface="Tahoma"/>
            </a:endParaRPr>
          </a:p>
          <a:p>
            <a:pPr marL="193675" indent="-180975">
              <a:lnSpc>
                <a:spcPct val="100000"/>
              </a:lnSpc>
              <a:spcBef>
                <a:spcPts val="725"/>
              </a:spcBef>
              <a:buAutoNum type="arabicPeriod" startAt="12"/>
              <a:tabLst>
                <a:tab pos="193675" algn="l"/>
              </a:tabLst>
            </a:pPr>
            <a:r>
              <a:rPr sz="700" spc="50" dirty="0">
                <a:solidFill>
                  <a:srgbClr val="414042"/>
                </a:solidFill>
                <a:latin typeface="Tahoma"/>
                <a:cs typeface="Tahoma"/>
              </a:rPr>
              <a:t>Scott</a:t>
            </a:r>
            <a:r>
              <a:rPr sz="700" spc="65" dirty="0">
                <a:solidFill>
                  <a:srgbClr val="414042"/>
                </a:solidFill>
                <a:latin typeface="Tahoma"/>
                <a:cs typeface="Tahoma"/>
              </a:rPr>
              <a:t> </a:t>
            </a:r>
            <a:r>
              <a:rPr sz="700" spc="20" dirty="0">
                <a:solidFill>
                  <a:srgbClr val="414042"/>
                </a:solidFill>
                <a:latin typeface="Tahoma"/>
                <a:cs typeface="Tahoma"/>
              </a:rPr>
              <a:t>Nover,</a:t>
            </a:r>
            <a:r>
              <a:rPr sz="700" spc="70" dirty="0">
                <a:solidFill>
                  <a:srgbClr val="414042"/>
                </a:solidFill>
                <a:latin typeface="Tahoma"/>
                <a:cs typeface="Tahoma"/>
              </a:rPr>
              <a:t> </a:t>
            </a:r>
            <a:r>
              <a:rPr sz="700" spc="20" dirty="0">
                <a:solidFill>
                  <a:srgbClr val="414042"/>
                </a:solidFill>
                <a:latin typeface="Tahoma"/>
                <a:cs typeface="Tahoma"/>
              </a:rPr>
              <a:t>‘What</a:t>
            </a:r>
            <a:r>
              <a:rPr sz="700" spc="70" dirty="0">
                <a:solidFill>
                  <a:srgbClr val="414042"/>
                </a:solidFill>
                <a:latin typeface="Tahoma"/>
                <a:cs typeface="Tahoma"/>
              </a:rPr>
              <a:t> </a:t>
            </a:r>
            <a:r>
              <a:rPr sz="700" spc="20" dirty="0">
                <a:solidFill>
                  <a:srgbClr val="414042"/>
                </a:solidFill>
                <a:latin typeface="Tahoma"/>
                <a:cs typeface="Tahoma"/>
              </a:rPr>
              <a:t>Google,</a:t>
            </a:r>
            <a:r>
              <a:rPr sz="700" spc="70" dirty="0">
                <a:solidFill>
                  <a:srgbClr val="414042"/>
                </a:solidFill>
                <a:latin typeface="Tahoma"/>
                <a:cs typeface="Tahoma"/>
              </a:rPr>
              <a:t> </a:t>
            </a:r>
            <a:r>
              <a:rPr sz="700" spc="20" dirty="0">
                <a:solidFill>
                  <a:srgbClr val="414042"/>
                </a:solidFill>
                <a:latin typeface="Tahoma"/>
                <a:cs typeface="Tahoma"/>
              </a:rPr>
              <a:t>Lego,</a:t>
            </a:r>
            <a:r>
              <a:rPr sz="700" spc="70" dirty="0">
                <a:solidFill>
                  <a:srgbClr val="414042"/>
                </a:solidFill>
                <a:latin typeface="Tahoma"/>
                <a:cs typeface="Tahoma"/>
              </a:rPr>
              <a:t> </a:t>
            </a:r>
            <a:r>
              <a:rPr sz="700" spc="20" dirty="0">
                <a:solidFill>
                  <a:srgbClr val="414042"/>
                </a:solidFill>
                <a:latin typeface="Tahoma"/>
                <a:cs typeface="Tahoma"/>
              </a:rPr>
              <a:t>and</a:t>
            </a:r>
            <a:r>
              <a:rPr sz="700" spc="70" dirty="0">
                <a:solidFill>
                  <a:srgbClr val="414042"/>
                </a:solidFill>
                <a:latin typeface="Tahoma"/>
                <a:cs typeface="Tahoma"/>
              </a:rPr>
              <a:t> </a:t>
            </a:r>
            <a:r>
              <a:rPr sz="700" spc="20" dirty="0">
                <a:solidFill>
                  <a:srgbClr val="414042"/>
                </a:solidFill>
                <a:latin typeface="Tahoma"/>
                <a:cs typeface="Tahoma"/>
              </a:rPr>
              <a:t>Other</a:t>
            </a:r>
            <a:r>
              <a:rPr sz="700" spc="70" dirty="0">
                <a:solidFill>
                  <a:srgbClr val="414042"/>
                </a:solidFill>
                <a:latin typeface="Tahoma"/>
                <a:cs typeface="Tahoma"/>
              </a:rPr>
              <a:t> </a:t>
            </a:r>
            <a:r>
              <a:rPr sz="700" spc="20" dirty="0">
                <a:solidFill>
                  <a:srgbClr val="414042"/>
                </a:solidFill>
                <a:latin typeface="Tahoma"/>
                <a:cs typeface="Tahoma"/>
              </a:rPr>
              <a:t>Brands</a:t>
            </a:r>
            <a:r>
              <a:rPr sz="700" spc="70" dirty="0">
                <a:solidFill>
                  <a:srgbClr val="414042"/>
                </a:solidFill>
                <a:latin typeface="Tahoma"/>
                <a:cs typeface="Tahoma"/>
              </a:rPr>
              <a:t> </a:t>
            </a:r>
            <a:r>
              <a:rPr sz="700" spc="60" dirty="0">
                <a:solidFill>
                  <a:srgbClr val="414042"/>
                </a:solidFill>
                <a:latin typeface="Tahoma"/>
                <a:cs typeface="Tahoma"/>
              </a:rPr>
              <a:t>Know</a:t>
            </a:r>
            <a:r>
              <a:rPr sz="700" spc="70" dirty="0">
                <a:solidFill>
                  <a:srgbClr val="414042"/>
                </a:solidFill>
                <a:latin typeface="Tahoma"/>
                <a:cs typeface="Tahoma"/>
              </a:rPr>
              <a:t> </a:t>
            </a:r>
            <a:r>
              <a:rPr sz="700" spc="65" dirty="0">
                <a:solidFill>
                  <a:srgbClr val="414042"/>
                </a:solidFill>
                <a:latin typeface="Tahoma"/>
                <a:cs typeface="Tahoma"/>
              </a:rPr>
              <a:t>About</a:t>
            </a:r>
            <a:r>
              <a:rPr sz="700" spc="70" dirty="0">
                <a:solidFill>
                  <a:srgbClr val="414042"/>
                </a:solidFill>
                <a:latin typeface="Tahoma"/>
                <a:cs typeface="Tahoma"/>
              </a:rPr>
              <a:t> </a:t>
            </a:r>
            <a:r>
              <a:rPr sz="700" spc="20" dirty="0">
                <a:solidFill>
                  <a:srgbClr val="414042"/>
                </a:solidFill>
                <a:latin typeface="Tahoma"/>
                <a:cs typeface="Tahoma"/>
              </a:rPr>
              <a:t>the</a:t>
            </a:r>
            <a:r>
              <a:rPr sz="700" spc="70" dirty="0">
                <a:solidFill>
                  <a:srgbClr val="414042"/>
                </a:solidFill>
                <a:latin typeface="Tahoma"/>
                <a:cs typeface="Tahoma"/>
              </a:rPr>
              <a:t> </a:t>
            </a:r>
            <a:r>
              <a:rPr sz="700" spc="20" dirty="0">
                <a:solidFill>
                  <a:srgbClr val="414042"/>
                </a:solidFill>
                <a:latin typeface="Tahoma"/>
                <a:cs typeface="Tahoma"/>
              </a:rPr>
              <a:t>Promise</a:t>
            </a:r>
            <a:r>
              <a:rPr sz="700" spc="70" dirty="0">
                <a:solidFill>
                  <a:srgbClr val="414042"/>
                </a:solidFill>
                <a:latin typeface="Tahoma"/>
                <a:cs typeface="Tahoma"/>
              </a:rPr>
              <a:t> </a:t>
            </a:r>
            <a:r>
              <a:rPr sz="700" spc="20" dirty="0">
                <a:solidFill>
                  <a:srgbClr val="414042"/>
                </a:solidFill>
                <a:latin typeface="Tahoma"/>
                <a:cs typeface="Tahoma"/>
              </a:rPr>
              <a:t>and</a:t>
            </a:r>
            <a:r>
              <a:rPr sz="700" spc="70" dirty="0">
                <a:solidFill>
                  <a:srgbClr val="414042"/>
                </a:solidFill>
                <a:latin typeface="Tahoma"/>
                <a:cs typeface="Tahoma"/>
              </a:rPr>
              <a:t> </a:t>
            </a:r>
            <a:r>
              <a:rPr sz="700" spc="20" dirty="0">
                <a:solidFill>
                  <a:srgbClr val="414042"/>
                </a:solidFill>
                <a:latin typeface="Tahoma"/>
                <a:cs typeface="Tahoma"/>
              </a:rPr>
              <a:t>Peril</a:t>
            </a:r>
            <a:r>
              <a:rPr sz="700" spc="70" dirty="0">
                <a:solidFill>
                  <a:srgbClr val="414042"/>
                </a:solidFill>
                <a:latin typeface="Tahoma"/>
                <a:cs typeface="Tahoma"/>
              </a:rPr>
              <a:t> </a:t>
            </a:r>
            <a:r>
              <a:rPr sz="700" spc="20" dirty="0">
                <a:solidFill>
                  <a:srgbClr val="414042"/>
                </a:solidFill>
                <a:latin typeface="Tahoma"/>
                <a:cs typeface="Tahoma"/>
              </a:rPr>
              <a:t>of</a:t>
            </a:r>
            <a:r>
              <a:rPr sz="700" spc="70" dirty="0">
                <a:solidFill>
                  <a:srgbClr val="414042"/>
                </a:solidFill>
                <a:latin typeface="Tahoma"/>
                <a:cs typeface="Tahoma"/>
              </a:rPr>
              <a:t> </a:t>
            </a:r>
            <a:r>
              <a:rPr sz="700" spc="10" dirty="0">
                <a:solidFill>
                  <a:srgbClr val="414042"/>
                </a:solidFill>
                <a:latin typeface="Tahoma"/>
                <a:cs typeface="Tahoma"/>
              </a:rPr>
              <a:t>AI’,</a:t>
            </a:r>
            <a:r>
              <a:rPr sz="700" spc="70" dirty="0">
                <a:solidFill>
                  <a:srgbClr val="414042"/>
                </a:solidFill>
                <a:latin typeface="Tahoma"/>
                <a:cs typeface="Tahoma"/>
              </a:rPr>
              <a:t> </a:t>
            </a:r>
            <a:r>
              <a:rPr sz="700" spc="20" dirty="0">
                <a:solidFill>
                  <a:srgbClr val="414042"/>
                </a:solidFill>
                <a:latin typeface="Tahoma"/>
                <a:cs typeface="Tahoma"/>
              </a:rPr>
              <a:t>Harvard</a:t>
            </a:r>
            <a:r>
              <a:rPr sz="700" spc="70" dirty="0">
                <a:solidFill>
                  <a:srgbClr val="414042"/>
                </a:solidFill>
                <a:latin typeface="Tahoma"/>
                <a:cs typeface="Tahoma"/>
              </a:rPr>
              <a:t> </a:t>
            </a:r>
            <a:r>
              <a:rPr sz="700" spc="20" dirty="0">
                <a:solidFill>
                  <a:srgbClr val="414042"/>
                </a:solidFill>
                <a:latin typeface="Tahoma"/>
                <a:cs typeface="Tahoma"/>
              </a:rPr>
              <a:t>Business</a:t>
            </a:r>
            <a:r>
              <a:rPr sz="700" spc="70" dirty="0">
                <a:solidFill>
                  <a:srgbClr val="414042"/>
                </a:solidFill>
                <a:latin typeface="Tahoma"/>
                <a:cs typeface="Tahoma"/>
              </a:rPr>
              <a:t> </a:t>
            </a:r>
            <a:r>
              <a:rPr sz="700" spc="50" dirty="0">
                <a:solidFill>
                  <a:srgbClr val="414042"/>
                </a:solidFill>
                <a:latin typeface="Tahoma"/>
                <a:cs typeface="Tahoma"/>
              </a:rPr>
              <a:t>School</a:t>
            </a:r>
            <a:r>
              <a:rPr sz="700" spc="70" dirty="0">
                <a:solidFill>
                  <a:srgbClr val="414042"/>
                </a:solidFill>
                <a:latin typeface="Tahoma"/>
                <a:cs typeface="Tahoma"/>
              </a:rPr>
              <a:t> </a:t>
            </a:r>
            <a:r>
              <a:rPr sz="700" spc="50" dirty="0">
                <a:solidFill>
                  <a:srgbClr val="414042"/>
                </a:solidFill>
                <a:latin typeface="Tahoma"/>
                <a:cs typeface="Tahoma"/>
              </a:rPr>
              <a:t>Working</a:t>
            </a:r>
            <a:r>
              <a:rPr sz="700" spc="70" dirty="0">
                <a:solidFill>
                  <a:srgbClr val="414042"/>
                </a:solidFill>
                <a:latin typeface="Tahoma"/>
                <a:cs typeface="Tahoma"/>
              </a:rPr>
              <a:t> </a:t>
            </a:r>
            <a:r>
              <a:rPr sz="700" spc="-10" dirty="0">
                <a:solidFill>
                  <a:srgbClr val="414042"/>
                </a:solidFill>
                <a:latin typeface="Tahoma"/>
                <a:cs typeface="Tahoma"/>
              </a:rPr>
              <a:t>Knowledge,</a:t>
            </a:r>
            <a:endParaRPr sz="700" dirty="0">
              <a:latin typeface="Tahoma"/>
              <a:cs typeface="Tahoma"/>
            </a:endParaRPr>
          </a:p>
          <a:p>
            <a:pPr marL="192405">
              <a:lnSpc>
                <a:spcPct val="100000"/>
              </a:lnSpc>
              <a:spcBef>
                <a:spcPts val="160"/>
              </a:spcBef>
            </a:pPr>
            <a:r>
              <a:rPr sz="700" dirty="0">
                <a:solidFill>
                  <a:srgbClr val="414042"/>
                </a:solidFill>
                <a:latin typeface="Tahoma"/>
                <a:cs typeface="Tahoma"/>
              </a:rPr>
              <a:t>24</a:t>
            </a:r>
            <a:r>
              <a:rPr sz="700" spc="455" dirty="0">
                <a:solidFill>
                  <a:srgbClr val="414042"/>
                </a:solidFill>
                <a:latin typeface="Tahoma"/>
                <a:cs typeface="Tahoma"/>
              </a:rPr>
              <a:t>  </a:t>
            </a:r>
            <a:r>
              <a:rPr sz="700" spc="50" dirty="0">
                <a:solidFill>
                  <a:srgbClr val="414042"/>
                </a:solidFill>
                <a:latin typeface="Tahoma"/>
                <a:cs typeface="Tahoma"/>
              </a:rPr>
              <a:t>July</a:t>
            </a:r>
            <a:r>
              <a:rPr sz="700" spc="455" dirty="0">
                <a:solidFill>
                  <a:srgbClr val="414042"/>
                </a:solidFill>
                <a:latin typeface="Tahoma"/>
                <a:cs typeface="Tahoma"/>
              </a:rPr>
              <a:t>  </a:t>
            </a:r>
            <a:r>
              <a:rPr sz="700" dirty="0">
                <a:solidFill>
                  <a:srgbClr val="414042"/>
                </a:solidFill>
                <a:latin typeface="Tahoma"/>
                <a:cs typeface="Tahoma"/>
              </a:rPr>
              <a:t>2025,</a:t>
            </a:r>
            <a:r>
              <a:rPr sz="700" spc="455" dirty="0">
                <a:solidFill>
                  <a:srgbClr val="414042"/>
                </a:solidFill>
                <a:latin typeface="Tahoma"/>
                <a:cs typeface="Tahoma"/>
              </a:rPr>
              <a:t>  </a:t>
            </a:r>
            <a:r>
              <a:rPr sz="700" dirty="0">
                <a:solidFill>
                  <a:srgbClr val="414042"/>
                </a:solidFill>
                <a:latin typeface="Tahoma"/>
                <a:cs typeface="Tahoma"/>
                <a:hlinkClick r:id="rId23"/>
              </a:rPr>
              <a:t>&lt;https://www.library.hbs.edu/working-</a:t>
            </a:r>
            <a:r>
              <a:rPr sz="700" spc="45" dirty="0">
                <a:solidFill>
                  <a:srgbClr val="414042"/>
                </a:solidFill>
                <a:latin typeface="Tahoma"/>
                <a:cs typeface="Tahoma"/>
                <a:hlinkClick r:id="rId23"/>
              </a:rPr>
              <a:t>knowledge/what-google-</a:t>
            </a:r>
            <a:r>
              <a:rPr sz="700" dirty="0">
                <a:solidFill>
                  <a:srgbClr val="414042"/>
                </a:solidFill>
                <a:latin typeface="Tahoma"/>
                <a:cs typeface="Tahoma"/>
                <a:hlinkClick r:id="rId23"/>
              </a:rPr>
              <a:t>lego-</a:t>
            </a:r>
            <a:r>
              <a:rPr sz="700" spc="50" dirty="0">
                <a:solidFill>
                  <a:srgbClr val="414042"/>
                </a:solidFill>
                <a:latin typeface="Tahoma"/>
                <a:cs typeface="Tahoma"/>
                <a:hlinkClick r:id="rId23"/>
              </a:rPr>
              <a:t>and-</a:t>
            </a:r>
            <a:r>
              <a:rPr sz="700" dirty="0">
                <a:solidFill>
                  <a:srgbClr val="414042"/>
                </a:solidFill>
                <a:latin typeface="Tahoma"/>
                <a:cs typeface="Tahoma"/>
                <a:hlinkClick r:id="rId23"/>
              </a:rPr>
              <a:t>other-brands-know-about-the-promise-and-peril-of-</a:t>
            </a:r>
            <a:r>
              <a:rPr sz="700" spc="-25" dirty="0">
                <a:solidFill>
                  <a:srgbClr val="414042"/>
                </a:solidFill>
                <a:latin typeface="Tahoma"/>
                <a:cs typeface="Tahoma"/>
                <a:hlinkClick r:id="rId23"/>
              </a:rPr>
              <a:t>ai&gt;</a:t>
            </a:r>
            <a:endParaRPr sz="700" dirty="0">
              <a:latin typeface="Tahoma"/>
              <a:cs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9" y="506981"/>
            <a:ext cx="3565269" cy="135935"/>
          </a:xfrm>
          <a:prstGeom prst="rect">
            <a:avLst/>
          </a:prstGeom>
        </p:spPr>
        <p:txBody>
          <a:bodyPr vert="horz" wrap="square" lIns="0" tIns="12700" rIns="0" bIns="0" rtlCol="0">
            <a:spAutoFit/>
          </a:bodyPr>
          <a:lstStyle/>
          <a:p>
            <a:pPr marL="12700">
              <a:lnSpc>
                <a:spcPct val="100000"/>
              </a:lnSpc>
              <a:spcBef>
                <a:spcPts val="100"/>
              </a:spcBef>
            </a:pPr>
            <a:r>
              <a:rPr sz="800" b="1" spc="90" dirty="0">
                <a:solidFill>
                  <a:srgbClr val="FDB913"/>
                </a:solidFill>
                <a:latin typeface="Arial"/>
                <a:cs typeface="Arial"/>
              </a:rPr>
              <a:t>30</a:t>
            </a:r>
            <a:r>
              <a:rPr sz="800" b="1" spc="285"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4" name="object 4" descr="$PPTXTitle"/>
          <p:cNvSpPr txBox="1">
            <a:spLocks noGrp="1"/>
          </p:cNvSpPr>
          <p:nvPr>
            <p:ph type="title"/>
          </p:nvPr>
        </p:nvSpPr>
        <p:spPr>
          <a:xfrm>
            <a:off x="517781" y="1351343"/>
            <a:ext cx="3565269" cy="797652"/>
          </a:xfrm>
          <a:prstGeom prst="rect">
            <a:avLst/>
          </a:prstGeom>
        </p:spPr>
        <p:txBody>
          <a:bodyPr vert="horz" wrap="square" lIns="0" tIns="58418" rIns="0" bIns="0" rtlCol="0">
            <a:spAutoFit/>
          </a:bodyPr>
          <a:lstStyle/>
          <a:p>
            <a:pPr marL="21590">
              <a:lnSpc>
                <a:spcPct val="100000"/>
              </a:lnSpc>
              <a:spcBef>
                <a:spcPts val="100"/>
              </a:spcBef>
            </a:pPr>
            <a:r>
              <a:rPr lang="pt-BR" dirty="0"/>
              <a:t>COMO A HLB PODE AJUDAR</a:t>
            </a:r>
            <a:endParaRPr spc="-20" dirty="0"/>
          </a:p>
        </p:txBody>
      </p:sp>
      <p:sp>
        <p:nvSpPr>
          <p:cNvPr id="5" name="object 5"/>
          <p:cNvSpPr txBox="1">
            <a:spLocks noGrp="1"/>
          </p:cNvSpPr>
          <p:nvPr>
            <p:ph type="body" idx="1"/>
          </p:nvPr>
        </p:nvSpPr>
        <p:spPr>
          <a:xfrm>
            <a:off x="527300" y="2387523"/>
            <a:ext cx="3150870" cy="4167808"/>
          </a:xfrm>
          <a:prstGeom prst="rect">
            <a:avLst/>
          </a:prstGeom>
        </p:spPr>
        <p:txBody>
          <a:bodyPr vert="horz" wrap="square" lIns="0" tIns="12700" rIns="0" bIns="0" rtlCol="0">
            <a:spAutoFit/>
          </a:bodyPr>
          <a:lstStyle/>
          <a:p>
            <a:r>
              <a:rPr lang="pt-BR" dirty="0"/>
              <a:t>Nossa </a:t>
            </a:r>
            <a:r>
              <a:rPr lang="pt-BR" b="1" dirty="0"/>
              <a:t>Pesquisa HLB com Líderes Empresariais 2026</a:t>
            </a:r>
            <a:r>
              <a:rPr lang="pt-BR" dirty="0"/>
              <a:t> mostra que a volatilidade se tornou uma característica permanente do ambiente de negócios, impulsionada por pressões tecnológicas, econômicas e geopolíticas interligadas.</a:t>
            </a:r>
          </a:p>
          <a:p>
            <a:r>
              <a:rPr lang="pt-BR" dirty="0"/>
              <a:t>Ainda assim, os resultados também revelam um caminho claro para a resiliência e o crescimento. As organizações que estão fortalecendo suas margens de lucro não estão apenas se movendo mais rápido; elas estão planejando de forma mais adaptativa, investindo seletivamente em tecnologia e IA e fundamentando suas decisões em dados mais robustos e em um melhor entendimento do cliente.</a:t>
            </a:r>
          </a:p>
          <a:p>
            <a:r>
              <a:rPr lang="pt-BR" dirty="0"/>
              <a:t>Os líderes mais bem-sucedidos estão operando em velocidade dupla: respondendo de forma decisiva às disrupções de curto prazo, enquanto continuam a realizar apostas estratégicas de longo prazo que sustentam a competitividade. Em todos os setores, a agilidade habilitada pela tecnologia, a tomada de decisão disciplinada e o crescimento orientado pelo cliente estão emergindo como diferenciais críticos, apoiados por um foco renovado em cibersegurança, eficiência operacional e capacitação da força de trabalho.</a:t>
            </a:r>
          </a:p>
          <a:p>
            <a:r>
              <a:rPr lang="pt-BR" dirty="0"/>
              <a:t>Acima de tudo, as empresas que alinham seus esforços de transformação em torno do que os clientes realmente valorizam estão mais bem preparadas para transformar a incerteza em vantagem. Em tempos voláteis, o progresso não vem apenas da reação, mas de uma transformação coerente e intencional, construída a partir de dentro.</a:t>
            </a:r>
          </a:p>
          <a:p>
            <a:r>
              <a:rPr lang="pt-BR" dirty="0"/>
              <a:t>Se você quiser explorar os resultados deste relatório e entender como eles podem orientar a próxima fase de sua transformação e crescimento, teremos prazer em discutir esses pontos com você.</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2"/>
          </a:xfrm>
          <a:prstGeom prst="rect">
            <a:avLst/>
          </a:prstGeom>
        </p:spPr>
      </p:pic>
      <p:sp>
        <p:nvSpPr>
          <p:cNvPr id="3" name="object 3" descr="$PPTXTitle"/>
          <p:cNvSpPr txBox="1">
            <a:spLocks noGrp="1"/>
          </p:cNvSpPr>
          <p:nvPr>
            <p:ph type="title"/>
          </p:nvPr>
        </p:nvSpPr>
        <p:spPr>
          <a:xfrm>
            <a:off x="517780" y="1351343"/>
            <a:ext cx="4632069" cy="428320"/>
          </a:xfrm>
          <a:prstGeom prst="rect">
            <a:avLst/>
          </a:prstGeom>
        </p:spPr>
        <p:txBody>
          <a:bodyPr vert="horz" wrap="square" lIns="0" tIns="58418" rIns="0" bIns="0" rtlCol="0">
            <a:spAutoFit/>
          </a:bodyPr>
          <a:lstStyle/>
          <a:p>
            <a:pPr marL="21590">
              <a:lnSpc>
                <a:spcPct val="100000"/>
              </a:lnSpc>
              <a:spcBef>
                <a:spcPts val="100"/>
              </a:spcBef>
            </a:pPr>
            <a:r>
              <a:rPr lang="pt-BR" dirty="0"/>
              <a:t>PRINCIPAIS DESCOBERTAS</a:t>
            </a:r>
            <a:endParaRPr spc="185" dirty="0"/>
          </a:p>
        </p:txBody>
      </p:sp>
      <p:sp>
        <p:nvSpPr>
          <p:cNvPr id="4" name="object 4"/>
          <p:cNvSpPr txBox="1"/>
          <p:nvPr/>
        </p:nvSpPr>
        <p:spPr>
          <a:xfrm>
            <a:off x="527300" y="3166905"/>
            <a:ext cx="1899285" cy="751488"/>
          </a:xfrm>
          <a:prstGeom prst="rect">
            <a:avLst/>
          </a:prstGeom>
        </p:spPr>
        <p:txBody>
          <a:bodyPr vert="horz" wrap="square" lIns="0" tIns="12700" rIns="0" bIns="0" rtlCol="0">
            <a:spAutoFit/>
          </a:bodyPr>
          <a:lstStyle/>
          <a:p>
            <a:r>
              <a:rPr lang="pt-BR" sz="1200" dirty="0">
                <a:solidFill>
                  <a:schemeClr val="bg1"/>
                </a:solidFill>
              </a:rPr>
              <a:t>estão confiantes no crescimento dos negócios, apesar da volatilidade contínua</a:t>
            </a:r>
          </a:p>
        </p:txBody>
      </p:sp>
      <p:sp>
        <p:nvSpPr>
          <p:cNvPr id="5" name="object 5"/>
          <p:cNvSpPr txBox="1"/>
          <p:nvPr/>
        </p:nvSpPr>
        <p:spPr>
          <a:xfrm>
            <a:off x="2747338" y="3166905"/>
            <a:ext cx="1647189" cy="566822"/>
          </a:xfrm>
          <a:prstGeom prst="rect">
            <a:avLst/>
          </a:prstGeom>
        </p:spPr>
        <p:txBody>
          <a:bodyPr vert="horz" wrap="square" lIns="0" tIns="12700" rIns="0" bIns="0" rtlCol="0">
            <a:spAutoFit/>
          </a:bodyPr>
          <a:lstStyle/>
          <a:p>
            <a:r>
              <a:rPr lang="pt-BR" sz="1200" dirty="0">
                <a:solidFill>
                  <a:schemeClr val="bg1"/>
                </a:solidFill>
              </a:rPr>
              <a:t>acreditam que a taxa de crescimento econômico irá aumentar</a:t>
            </a:r>
          </a:p>
        </p:txBody>
      </p:sp>
      <p:sp>
        <p:nvSpPr>
          <p:cNvPr id="6" name="object 6"/>
          <p:cNvSpPr txBox="1"/>
          <p:nvPr/>
        </p:nvSpPr>
        <p:spPr>
          <a:xfrm>
            <a:off x="527300" y="2454825"/>
            <a:ext cx="5735320" cy="756920"/>
          </a:xfrm>
          <a:prstGeom prst="rect">
            <a:avLst/>
          </a:prstGeom>
        </p:spPr>
        <p:txBody>
          <a:bodyPr vert="horz" wrap="square" lIns="0" tIns="12700" rIns="0" bIns="0" rtlCol="0">
            <a:spAutoFit/>
          </a:bodyPr>
          <a:lstStyle/>
          <a:p>
            <a:pPr marL="12700">
              <a:lnSpc>
                <a:spcPct val="100000"/>
              </a:lnSpc>
              <a:spcBef>
                <a:spcPts val="100"/>
              </a:spcBef>
              <a:tabLst>
                <a:tab pos="2232660" algn="l"/>
                <a:tab pos="4452620" algn="l"/>
              </a:tabLst>
            </a:pPr>
            <a:r>
              <a:rPr sz="4800" b="1" spc="135" dirty="0">
                <a:solidFill>
                  <a:srgbClr val="FDB913"/>
                </a:solidFill>
                <a:latin typeface="Arial"/>
                <a:cs typeface="Arial"/>
              </a:rPr>
              <a:t>88%</a:t>
            </a:r>
            <a:r>
              <a:rPr sz="4800" b="1" dirty="0">
                <a:solidFill>
                  <a:srgbClr val="FDB913"/>
                </a:solidFill>
                <a:latin typeface="Arial"/>
                <a:cs typeface="Arial"/>
              </a:rPr>
              <a:t>	</a:t>
            </a:r>
            <a:r>
              <a:rPr sz="4800" b="1" spc="120" dirty="0">
                <a:solidFill>
                  <a:srgbClr val="BACAD3"/>
                </a:solidFill>
                <a:latin typeface="Arial"/>
                <a:cs typeface="Arial"/>
              </a:rPr>
              <a:t>53</a:t>
            </a:r>
            <a:r>
              <a:rPr lang="pt-BR" sz="4800" b="1" spc="120" dirty="0">
                <a:solidFill>
                  <a:srgbClr val="BACAD3"/>
                </a:solidFill>
                <a:latin typeface="Arial"/>
                <a:cs typeface="Arial"/>
              </a:rPr>
              <a:t>%</a:t>
            </a:r>
            <a:r>
              <a:rPr sz="4800" b="1" dirty="0">
                <a:solidFill>
                  <a:srgbClr val="BACAD3"/>
                </a:solidFill>
                <a:latin typeface="Arial"/>
                <a:cs typeface="Arial"/>
              </a:rPr>
              <a:t>	</a:t>
            </a:r>
            <a:r>
              <a:rPr sz="4800" b="1" spc="80" dirty="0">
                <a:solidFill>
                  <a:srgbClr val="FFFFFF"/>
                </a:solidFill>
                <a:latin typeface="Arial"/>
                <a:cs typeface="Arial"/>
              </a:rPr>
              <a:t>74%</a:t>
            </a:r>
            <a:endParaRPr sz="4800" dirty="0">
              <a:latin typeface="Arial"/>
              <a:cs typeface="Arial"/>
            </a:endParaRPr>
          </a:p>
        </p:txBody>
      </p:sp>
      <p:sp>
        <p:nvSpPr>
          <p:cNvPr id="7" name="object 7"/>
          <p:cNvSpPr txBox="1"/>
          <p:nvPr/>
        </p:nvSpPr>
        <p:spPr>
          <a:xfrm>
            <a:off x="4967298" y="3166905"/>
            <a:ext cx="1685925" cy="566822"/>
          </a:xfrm>
          <a:prstGeom prst="rect">
            <a:avLst/>
          </a:prstGeom>
        </p:spPr>
        <p:txBody>
          <a:bodyPr vert="horz" wrap="square" lIns="0" tIns="12700" rIns="0" bIns="0" rtlCol="0">
            <a:spAutoFit/>
          </a:bodyPr>
          <a:lstStyle/>
          <a:p>
            <a:r>
              <a:rPr lang="pt-BR" sz="1200" dirty="0">
                <a:solidFill>
                  <a:schemeClr val="bg1"/>
                </a:solidFill>
              </a:rPr>
              <a:t>estão preocupados ou muito preocupados com a cibersegurança</a:t>
            </a:r>
          </a:p>
        </p:txBody>
      </p:sp>
      <p:grpSp>
        <p:nvGrpSpPr>
          <p:cNvPr id="8" name="object 8"/>
          <p:cNvGrpSpPr/>
          <p:nvPr/>
        </p:nvGrpSpPr>
        <p:grpSpPr>
          <a:xfrm>
            <a:off x="520950" y="2462405"/>
            <a:ext cx="6518275" cy="4923790"/>
            <a:chOff x="520950" y="2462405"/>
            <a:chExt cx="6518275" cy="4923790"/>
          </a:xfrm>
        </p:grpSpPr>
        <p:sp>
          <p:nvSpPr>
            <p:cNvPr id="9" name="object 9"/>
            <p:cNvSpPr/>
            <p:nvPr/>
          </p:nvSpPr>
          <p:spPr>
            <a:xfrm>
              <a:off x="540000" y="2481455"/>
              <a:ext cx="2040255" cy="0"/>
            </a:xfrm>
            <a:custGeom>
              <a:avLst/>
              <a:gdLst/>
              <a:ahLst/>
              <a:cxnLst/>
              <a:rect l="l" t="t" r="r" b="b"/>
              <a:pathLst>
                <a:path w="2040255">
                  <a:moveTo>
                    <a:pt x="0" y="0"/>
                  </a:moveTo>
                  <a:lnTo>
                    <a:pt x="2040001" y="0"/>
                  </a:lnTo>
                </a:path>
              </a:pathLst>
            </a:custGeom>
            <a:ln w="38100">
              <a:solidFill>
                <a:srgbClr val="FDB913"/>
              </a:solidFill>
            </a:ln>
          </p:spPr>
          <p:txBody>
            <a:bodyPr wrap="square" lIns="0" tIns="0" rIns="0" bIns="0" rtlCol="0"/>
            <a:lstStyle/>
            <a:p>
              <a:endParaRPr/>
            </a:p>
          </p:txBody>
        </p:sp>
        <p:sp>
          <p:nvSpPr>
            <p:cNvPr id="10" name="object 10"/>
            <p:cNvSpPr/>
            <p:nvPr/>
          </p:nvSpPr>
          <p:spPr>
            <a:xfrm>
              <a:off x="2760038" y="2481455"/>
              <a:ext cx="2040255" cy="0"/>
            </a:xfrm>
            <a:custGeom>
              <a:avLst/>
              <a:gdLst/>
              <a:ahLst/>
              <a:cxnLst/>
              <a:rect l="l" t="t" r="r" b="b"/>
              <a:pathLst>
                <a:path w="2040254">
                  <a:moveTo>
                    <a:pt x="0" y="0"/>
                  </a:moveTo>
                  <a:lnTo>
                    <a:pt x="2040001" y="0"/>
                  </a:lnTo>
                </a:path>
              </a:pathLst>
            </a:custGeom>
            <a:ln w="38100">
              <a:solidFill>
                <a:srgbClr val="BACAD3"/>
              </a:solidFill>
            </a:ln>
          </p:spPr>
          <p:txBody>
            <a:bodyPr wrap="square" lIns="0" tIns="0" rIns="0" bIns="0" rtlCol="0"/>
            <a:lstStyle/>
            <a:p>
              <a:endParaRPr/>
            </a:p>
          </p:txBody>
        </p:sp>
        <p:sp>
          <p:nvSpPr>
            <p:cNvPr id="11" name="object 11"/>
            <p:cNvSpPr/>
            <p:nvPr/>
          </p:nvSpPr>
          <p:spPr>
            <a:xfrm>
              <a:off x="4979998" y="2481455"/>
              <a:ext cx="2040255" cy="0"/>
            </a:xfrm>
            <a:custGeom>
              <a:avLst/>
              <a:gdLst/>
              <a:ahLst/>
              <a:cxnLst/>
              <a:rect l="l" t="t" r="r" b="b"/>
              <a:pathLst>
                <a:path w="2040254">
                  <a:moveTo>
                    <a:pt x="0" y="0"/>
                  </a:moveTo>
                  <a:lnTo>
                    <a:pt x="2040001" y="0"/>
                  </a:lnTo>
                </a:path>
              </a:pathLst>
            </a:custGeom>
            <a:ln w="38100">
              <a:solidFill>
                <a:srgbClr val="FFFFFF"/>
              </a:solidFill>
            </a:ln>
          </p:spPr>
          <p:txBody>
            <a:bodyPr wrap="square" lIns="0" tIns="0" rIns="0" bIns="0" rtlCol="0"/>
            <a:lstStyle/>
            <a:p>
              <a:endParaRPr/>
            </a:p>
          </p:txBody>
        </p:sp>
        <p:sp>
          <p:nvSpPr>
            <p:cNvPr id="12" name="object 12"/>
            <p:cNvSpPr/>
            <p:nvPr/>
          </p:nvSpPr>
          <p:spPr>
            <a:xfrm>
              <a:off x="540000" y="4060940"/>
              <a:ext cx="6444615" cy="0"/>
            </a:xfrm>
            <a:custGeom>
              <a:avLst/>
              <a:gdLst/>
              <a:ahLst/>
              <a:cxnLst/>
              <a:rect l="l" t="t" r="r" b="b"/>
              <a:pathLst>
                <a:path w="6444615">
                  <a:moveTo>
                    <a:pt x="0" y="0"/>
                  </a:moveTo>
                  <a:lnTo>
                    <a:pt x="6444005" y="0"/>
                  </a:lnTo>
                </a:path>
              </a:pathLst>
            </a:custGeom>
            <a:ln w="6350">
              <a:solidFill>
                <a:srgbClr val="FFFFFF"/>
              </a:solidFill>
            </a:ln>
          </p:spPr>
          <p:txBody>
            <a:bodyPr wrap="square" lIns="0" tIns="0" rIns="0" bIns="0" rtlCol="0"/>
            <a:lstStyle/>
            <a:p>
              <a:endParaRPr/>
            </a:p>
          </p:txBody>
        </p:sp>
        <p:sp>
          <p:nvSpPr>
            <p:cNvPr id="13" name="object 13"/>
            <p:cNvSpPr/>
            <p:nvPr/>
          </p:nvSpPr>
          <p:spPr>
            <a:xfrm>
              <a:off x="540000" y="7382615"/>
              <a:ext cx="6444615" cy="0"/>
            </a:xfrm>
            <a:custGeom>
              <a:avLst/>
              <a:gdLst/>
              <a:ahLst/>
              <a:cxnLst/>
              <a:rect l="l" t="t" r="r" b="b"/>
              <a:pathLst>
                <a:path w="6444615">
                  <a:moveTo>
                    <a:pt x="0" y="0"/>
                  </a:moveTo>
                  <a:lnTo>
                    <a:pt x="6444005" y="0"/>
                  </a:lnTo>
                </a:path>
              </a:pathLst>
            </a:custGeom>
            <a:ln w="6350">
              <a:solidFill>
                <a:srgbClr val="FFFFFF"/>
              </a:solidFill>
            </a:ln>
          </p:spPr>
          <p:txBody>
            <a:bodyPr wrap="square" lIns="0" tIns="0" rIns="0" bIns="0" rtlCol="0"/>
            <a:lstStyle/>
            <a:p>
              <a:endParaRPr/>
            </a:p>
          </p:txBody>
        </p:sp>
        <p:sp>
          <p:nvSpPr>
            <p:cNvPr id="14" name="object 14"/>
            <p:cNvSpPr/>
            <p:nvPr/>
          </p:nvSpPr>
          <p:spPr>
            <a:xfrm>
              <a:off x="6908406" y="4619421"/>
              <a:ext cx="86995" cy="180340"/>
            </a:xfrm>
            <a:custGeom>
              <a:avLst/>
              <a:gdLst/>
              <a:ahLst/>
              <a:cxnLst/>
              <a:rect l="l" t="t" r="r" b="b"/>
              <a:pathLst>
                <a:path w="86995" h="180339">
                  <a:moveTo>
                    <a:pt x="0" y="179997"/>
                  </a:moveTo>
                  <a:lnTo>
                    <a:pt x="86385" y="179997"/>
                  </a:lnTo>
                  <a:lnTo>
                    <a:pt x="86385" y="0"/>
                  </a:lnTo>
                  <a:lnTo>
                    <a:pt x="0" y="0"/>
                  </a:lnTo>
                  <a:lnTo>
                    <a:pt x="0" y="179997"/>
                  </a:lnTo>
                  <a:close/>
                </a:path>
              </a:pathLst>
            </a:custGeom>
            <a:solidFill>
              <a:srgbClr val="414042"/>
            </a:solidFill>
          </p:spPr>
          <p:txBody>
            <a:bodyPr wrap="square" lIns="0" tIns="0" rIns="0" bIns="0" rtlCol="0"/>
            <a:lstStyle/>
            <a:p>
              <a:endParaRPr/>
            </a:p>
          </p:txBody>
        </p:sp>
      </p:grpSp>
      <p:sp>
        <p:nvSpPr>
          <p:cNvPr id="15" name="object 15"/>
          <p:cNvSpPr txBox="1"/>
          <p:nvPr/>
        </p:nvSpPr>
        <p:spPr>
          <a:xfrm>
            <a:off x="527259" y="506981"/>
            <a:ext cx="3555791" cy="135935"/>
          </a:xfrm>
          <a:prstGeom prst="rect">
            <a:avLst/>
          </a:prstGeom>
        </p:spPr>
        <p:txBody>
          <a:bodyPr vert="horz" wrap="square" lIns="0" tIns="12700" rIns="0" bIns="0" rtlCol="0">
            <a:spAutoFit/>
          </a:bodyPr>
          <a:lstStyle/>
          <a:p>
            <a:pPr marL="12700">
              <a:lnSpc>
                <a:spcPct val="100000"/>
              </a:lnSpc>
              <a:spcBef>
                <a:spcPts val="100"/>
              </a:spcBef>
            </a:pPr>
            <a:r>
              <a:rPr sz="800" b="1" spc="95" dirty="0">
                <a:solidFill>
                  <a:srgbClr val="FDB913"/>
                </a:solidFill>
                <a:latin typeface="Arial"/>
                <a:cs typeface="Arial"/>
              </a:rPr>
              <a:t>4</a:t>
            </a:r>
            <a:r>
              <a:rPr sz="800" b="1" spc="290"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16" name="object 16"/>
          <p:cNvSpPr txBox="1"/>
          <p:nvPr/>
        </p:nvSpPr>
        <p:spPr>
          <a:xfrm>
            <a:off x="527300" y="7436691"/>
            <a:ext cx="6374130" cy="533478"/>
          </a:xfrm>
          <a:prstGeom prst="rect">
            <a:avLst/>
          </a:prstGeom>
        </p:spPr>
        <p:txBody>
          <a:bodyPr vert="horz" wrap="square" lIns="0" tIns="33019" rIns="0" bIns="0" rtlCol="0">
            <a:spAutoFit/>
          </a:bodyPr>
          <a:lstStyle/>
          <a:p>
            <a:pPr marL="12700" marR="5080" algn="just">
              <a:lnSpc>
                <a:spcPts val="1300"/>
              </a:lnSpc>
              <a:spcBef>
                <a:spcPts val="259"/>
              </a:spcBef>
            </a:pPr>
            <a:r>
              <a:rPr lang="pt-BR" sz="1200" b="1" dirty="0">
                <a:solidFill>
                  <a:schemeClr val="bg1"/>
                </a:solidFill>
              </a:rPr>
              <a:t>A PROPORÇÃO DE EMPRESAS QUE RELATAM UM AUMENTO DA MARGEM DE LUCRO DE CINCO POR CENTO OU MAIS AUMENTOU DE 25% PARA 32% DA NOSSA AMOSTRA TOTAL. ESSAS EMPRESAS SÃO:</a:t>
            </a:r>
            <a:endParaRPr sz="1200" b="1" dirty="0">
              <a:solidFill>
                <a:schemeClr val="bg1"/>
              </a:solidFill>
              <a:latin typeface="Arial"/>
              <a:cs typeface="Arial"/>
            </a:endParaRPr>
          </a:p>
        </p:txBody>
      </p:sp>
      <p:sp>
        <p:nvSpPr>
          <p:cNvPr id="17" name="object 17"/>
          <p:cNvSpPr txBox="1"/>
          <p:nvPr/>
        </p:nvSpPr>
        <p:spPr>
          <a:xfrm>
            <a:off x="527225" y="4111693"/>
            <a:ext cx="5870016" cy="520655"/>
          </a:xfrm>
          <a:prstGeom prst="rect">
            <a:avLst/>
          </a:prstGeom>
        </p:spPr>
        <p:txBody>
          <a:bodyPr vert="horz" wrap="square" lIns="0" tIns="12700" rIns="0" bIns="0" rtlCol="0">
            <a:spAutoFit/>
          </a:bodyPr>
          <a:lstStyle/>
          <a:p>
            <a:r>
              <a:rPr lang="pt-BR" sz="1200" b="1" dirty="0">
                <a:solidFill>
                  <a:schemeClr val="bg1"/>
                </a:solidFill>
              </a:rPr>
              <a:t>TOP 5 PRIORIDADES DE INVESTIMENTO PARA LÍDERES EM 2026</a:t>
            </a:r>
          </a:p>
          <a:p>
            <a:endParaRPr lang="pt-BR" sz="1200" b="1" dirty="0">
              <a:solidFill>
                <a:schemeClr val="bg1"/>
              </a:solidFill>
            </a:endParaRPr>
          </a:p>
          <a:p>
            <a:r>
              <a:rPr lang="pt-BR" sz="900" dirty="0">
                <a:solidFill>
                  <a:schemeClr val="bg1"/>
                </a:solidFill>
              </a:rPr>
              <a:t>Transformação digital e adoção de tecnologias emergentes</a:t>
            </a:r>
          </a:p>
        </p:txBody>
      </p:sp>
      <p:sp>
        <p:nvSpPr>
          <p:cNvPr id="18" name="object 18"/>
          <p:cNvSpPr txBox="1"/>
          <p:nvPr/>
        </p:nvSpPr>
        <p:spPr>
          <a:xfrm>
            <a:off x="540004" y="4619421"/>
            <a:ext cx="1296035"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35" dirty="0">
                <a:solidFill>
                  <a:srgbClr val="414042"/>
                </a:solidFill>
                <a:latin typeface="Arial"/>
                <a:cs typeface="Arial"/>
              </a:rPr>
              <a:t>20%</a:t>
            </a:r>
            <a:endParaRPr sz="900">
              <a:latin typeface="Arial"/>
              <a:cs typeface="Arial"/>
            </a:endParaRPr>
          </a:p>
        </p:txBody>
      </p:sp>
      <p:sp>
        <p:nvSpPr>
          <p:cNvPr id="19" name="object 19"/>
          <p:cNvSpPr txBox="1"/>
          <p:nvPr/>
        </p:nvSpPr>
        <p:spPr>
          <a:xfrm>
            <a:off x="1836000" y="4619421"/>
            <a:ext cx="2927350" cy="180340"/>
          </a:xfrm>
          <a:prstGeom prst="rect">
            <a:avLst/>
          </a:prstGeom>
          <a:solidFill>
            <a:srgbClr val="FFFFFF"/>
          </a:solidFill>
        </p:spPr>
        <p:txBody>
          <a:bodyPr vert="horz" wrap="square" lIns="0" tIns="15240" rIns="0" bIns="0" rtlCol="0">
            <a:spAutoFit/>
          </a:bodyPr>
          <a:lstStyle/>
          <a:p>
            <a:pPr algn="ctr">
              <a:lnSpc>
                <a:spcPct val="100000"/>
              </a:lnSpc>
              <a:spcBef>
                <a:spcPts val="120"/>
              </a:spcBef>
            </a:pPr>
            <a:r>
              <a:rPr sz="900" b="1" spc="-25" dirty="0">
                <a:solidFill>
                  <a:srgbClr val="005D77"/>
                </a:solidFill>
                <a:latin typeface="Arial"/>
                <a:cs typeface="Arial"/>
              </a:rPr>
              <a:t>45%</a:t>
            </a:r>
            <a:endParaRPr sz="900">
              <a:latin typeface="Arial"/>
              <a:cs typeface="Arial"/>
            </a:endParaRPr>
          </a:p>
        </p:txBody>
      </p:sp>
      <p:sp>
        <p:nvSpPr>
          <p:cNvPr id="20" name="object 20"/>
          <p:cNvSpPr txBox="1"/>
          <p:nvPr/>
        </p:nvSpPr>
        <p:spPr>
          <a:xfrm>
            <a:off x="4762804" y="4619421"/>
            <a:ext cx="1890395"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29%</a:t>
            </a:r>
            <a:endParaRPr sz="900">
              <a:latin typeface="Arial"/>
              <a:cs typeface="Arial"/>
            </a:endParaRPr>
          </a:p>
        </p:txBody>
      </p:sp>
      <p:sp>
        <p:nvSpPr>
          <p:cNvPr id="21" name="object 21"/>
          <p:cNvSpPr txBox="1"/>
          <p:nvPr/>
        </p:nvSpPr>
        <p:spPr>
          <a:xfrm>
            <a:off x="6652806" y="4619421"/>
            <a:ext cx="255904" cy="180340"/>
          </a:xfrm>
          <a:prstGeom prst="rect">
            <a:avLst/>
          </a:prstGeom>
          <a:solidFill>
            <a:srgbClr val="BACAD3"/>
          </a:solidFill>
        </p:spPr>
        <p:txBody>
          <a:bodyPr vert="horz" wrap="square" lIns="0" tIns="15240" rIns="0" bIns="0" rtlCol="0">
            <a:spAutoFit/>
          </a:bodyPr>
          <a:lstStyle/>
          <a:p>
            <a:pPr marL="38735">
              <a:lnSpc>
                <a:spcPct val="100000"/>
              </a:lnSpc>
              <a:spcBef>
                <a:spcPts val="120"/>
              </a:spcBef>
            </a:pPr>
            <a:r>
              <a:rPr sz="900" b="1" spc="-25" dirty="0">
                <a:solidFill>
                  <a:srgbClr val="414042"/>
                </a:solidFill>
                <a:latin typeface="Arial"/>
                <a:cs typeface="Arial"/>
              </a:rPr>
              <a:t>4%</a:t>
            </a:r>
            <a:endParaRPr sz="900">
              <a:latin typeface="Arial"/>
              <a:cs typeface="Arial"/>
            </a:endParaRPr>
          </a:p>
        </p:txBody>
      </p:sp>
      <p:sp>
        <p:nvSpPr>
          <p:cNvPr id="22" name="object 22"/>
          <p:cNvSpPr txBox="1"/>
          <p:nvPr/>
        </p:nvSpPr>
        <p:spPr>
          <a:xfrm>
            <a:off x="6904546" y="4622426"/>
            <a:ext cx="19494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2%</a:t>
            </a:r>
            <a:endParaRPr sz="900">
              <a:latin typeface="Arial"/>
              <a:cs typeface="Arial"/>
            </a:endParaRPr>
          </a:p>
        </p:txBody>
      </p:sp>
      <p:sp>
        <p:nvSpPr>
          <p:cNvPr id="23" name="object 23"/>
          <p:cNvSpPr txBox="1"/>
          <p:nvPr/>
        </p:nvSpPr>
        <p:spPr>
          <a:xfrm>
            <a:off x="527292" y="4867028"/>
            <a:ext cx="3936758" cy="151323"/>
          </a:xfrm>
          <a:prstGeom prst="rect">
            <a:avLst/>
          </a:prstGeom>
        </p:spPr>
        <p:txBody>
          <a:bodyPr vert="horz" wrap="square" lIns="0" tIns="12700" rIns="0" bIns="0" rtlCol="0">
            <a:spAutoFit/>
          </a:bodyPr>
          <a:lstStyle/>
          <a:p>
            <a:r>
              <a:rPr lang="pt-BR" sz="900" dirty="0">
                <a:solidFill>
                  <a:schemeClr val="bg1"/>
                </a:solidFill>
              </a:rPr>
              <a:t>Fortalecimento da cibersegurança e da segurança de dados</a:t>
            </a:r>
          </a:p>
        </p:txBody>
      </p:sp>
      <p:sp>
        <p:nvSpPr>
          <p:cNvPr id="24" name="object 24"/>
          <p:cNvSpPr/>
          <p:nvPr/>
        </p:nvSpPr>
        <p:spPr>
          <a:xfrm>
            <a:off x="6943217" y="5051780"/>
            <a:ext cx="52069" cy="180340"/>
          </a:xfrm>
          <a:custGeom>
            <a:avLst/>
            <a:gdLst/>
            <a:ahLst/>
            <a:cxnLst/>
            <a:rect l="l" t="t" r="r" b="b"/>
            <a:pathLst>
              <a:path w="52070" h="180339">
                <a:moveTo>
                  <a:pt x="0" y="179997"/>
                </a:moveTo>
                <a:lnTo>
                  <a:pt x="51587" y="179997"/>
                </a:lnTo>
                <a:lnTo>
                  <a:pt x="51587" y="0"/>
                </a:lnTo>
                <a:lnTo>
                  <a:pt x="0" y="0"/>
                </a:lnTo>
                <a:lnTo>
                  <a:pt x="0" y="179997"/>
                </a:lnTo>
                <a:close/>
              </a:path>
            </a:pathLst>
          </a:custGeom>
          <a:solidFill>
            <a:srgbClr val="414042"/>
          </a:solidFill>
        </p:spPr>
        <p:txBody>
          <a:bodyPr wrap="square" lIns="0" tIns="0" rIns="0" bIns="0" rtlCol="0"/>
          <a:lstStyle/>
          <a:p>
            <a:endParaRPr/>
          </a:p>
        </p:txBody>
      </p:sp>
      <p:sp>
        <p:nvSpPr>
          <p:cNvPr id="25" name="object 25"/>
          <p:cNvSpPr txBox="1"/>
          <p:nvPr/>
        </p:nvSpPr>
        <p:spPr>
          <a:xfrm>
            <a:off x="540004" y="5051780"/>
            <a:ext cx="1296035"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35" dirty="0">
                <a:solidFill>
                  <a:srgbClr val="414042"/>
                </a:solidFill>
                <a:latin typeface="Arial"/>
                <a:cs typeface="Arial"/>
              </a:rPr>
              <a:t>20%</a:t>
            </a:r>
            <a:endParaRPr sz="900">
              <a:latin typeface="Arial"/>
              <a:cs typeface="Arial"/>
            </a:endParaRPr>
          </a:p>
        </p:txBody>
      </p:sp>
      <p:sp>
        <p:nvSpPr>
          <p:cNvPr id="26" name="object 26"/>
          <p:cNvSpPr txBox="1"/>
          <p:nvPr/>
        </p:nvSpPr>
        <p:spPr>
          <a:xfrm>
            <a:off x="1836000" y="5051780"/>
            <a:ext cx="2822575" cy="180340"/>
          </a:xfrm>
          <a:prstGeom prst="rect">
            <a:avLst/>
          </a:prstGeom>
          <a:solidFill>
            <a:srgbClr val="FFFFFF"/>
          </a:solidFill>
        </p:spPr>
        <p:txBody>
          <a:bodyPr vert="horz" wrap="square" lIns="0" tIns="15240" rIns="0" bIns="0" rtlCol="0">
            <a:spAutoFit/>
          </a:bodyPr>
          <a:lstStyle/>
          <a:p>
            <a:pPr algn="ctr">
              <a:lnSpc>
                <a:spcPct val="100000"/>
              </a:lnSpc>
              <a:spcBef>
                <a:spcPts val="120"/>
              </a:spcBef>
            </a:pPr>
            <a:r>
              <a:rPr sz="900" b="1" spc="40" dirty="0">
                <a:solidFill>
                  <a:srgbClr val="005D77"/>
                </a:solidFill>
                <a:latin typeface="Arial"/>
                <a:cs typeface="Arial"/>
              </a:rPr>
              <a:t>44%</a:t>
            </a:r>
            <a:endParaRPr sz="900">
              <a:latin typeface="Arial"/>
              <a:cs typeface="Arial"/>
            </a:endParaRPr>
          </a:p>
        </p:txBody>
      </p:sp>
      <p:sp>
        <p:nvSpPr>
          <p:cNvPr id="27" name="object 27"/>
          <p:cNvSpPr txBox="1"/>
          <p:nvPr/>
        </p:nvSpPr>
        <p:spPr>
          <a:xfrm>
            <a:off x="4658398" y="5051780"/>
            <a:ext cx="2029460"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31%</a:t>
            </a:r>
            <a:endParaRPr sz="900">
              <a:latin typeface="Arial"/>
              <a:cs typeface="Arial"/>
            </a:endParaRPr>
          </a:p>
        </p:txBody>
      </p:sp>
      <p:sp>
        <p:nvSpPr>
          <p:cNvPr id="28" name="object 28"/>
          <p:cNvSpPr txBox="1"/>
          <p:nvPr/>
        </p:nvSpPr>
        <p:spPr>
          <a:xfrm>
            <a:off x="6687616" y="5051780"/>
            <a:ext cx="255904" cy="180340"/>
          </a:xfrm>
          <a:prstGeom prst="rect">
            <a:avLst/>
          </a:prstGeom>
          <a:solidFill>
            <a:srgbClr val="BACAD3"/>
          </a:solidFill>
        </p:spPr>
        <p:txBody>
          <a:bodyPr vert="horz" wrap="square" lIns="0" tIns="15240" rIns="0" bIns="0" rtlCol="0">
            <a:spAutoFit/>
          </a:bodyPr>
          <a:lstStyle/>
          <a:p>
            <a:pPr marL="38735">
              <a:lnSpc>
                <a:spcPct val="100000"/>
              </a:lnSpc>
              <a:spcBef>
                <a:spcPts val="120"/>
              </a:spcBef>
            </a:pPr>
            <a:r>
              <a:rPr sz="900" b="1" spc="-25" dirty="0">
                <a:solidFill>
                  <a:srgbClr val="414042"/>
                </a:solidFill>
                <a:latin typeface="Arial"/>
                <a:cs typeface="Arial"/>
              </a:rPr>
              <a:t>4%</a:t>
            </a:r>
            <a:endParaRPr sz="900">
              <a:latin typeface="Arial"/>
              <a:cs typeface="Arial"/>
            </a:endParaRPr>
          </a:p>
        </p:txBody>
      </p:sp>
      <p:sp>
        <p:nvSpPr>
          <p:cNvPr id="29" name="object 29"/>
          <p:cNvSpPr txBox="1"/>
          <p:nvPr/>
        </p:nvSpPr>
        <p:spPr>
          <a:xfrm>
            <a:off x="527244" y="5299388"/>
            <a:ext cx="3098606" cy="151323"/>
          </a:xfrm>
          <a:prstGeom prst="rect">
            <a:avLst/>
          </a:prstGeom>
        </p:spPr>
        <p:txBody>
          <a:bodyPr vert="horz" wrap="square" lIns="0" tIns="12700" rIns="0" bIns="0" rtlCol="0">
            <a:spAutoFit/>
          </a:bodyPr>
          <a:lstStyle/>
          <a:p>
            <a:r>
              <a:rPr lang="pt-BR" sz="900" dirty="0">
                <a:solidFill>
                  <a:schemeClr val="bg1"/>
                </a:solidFill>
              </a:rPr>
              <a:t>Tomada de decisão automatizada e orientada por IA</a:t>
            </a:r>
          </a:p>
        </p:txBody>
      </p:sp>
      <p:sp>
        <p:nvSpPr>
          <p:cNvPr id="30" name="object 30"/>
          <p:cNvSpPr/>
          <p:nvPr/>
        </p:nvSpPr>
        <p:spPr>
          <a:xfrm>
            <a:off x="6867004" y="5484139"/>
            <a:ext cx="128270" cy="180340"/>
          </a:xfrm>
          <a:custGeom>
            <a:avLst/>
            <a:gdLst/>
            <a:ahLst/>
            <a:cxnLst/>
            <a:rect l="l" t="t" r="r" b="b"/>
            <a:pathLst>
              <a:path w="128270" h="180339">
                <a:moveTo>
                  <a:pt x="127800" y="0"/>
                </a:moveTo>
                <a:lnTo>
                  <a:pt x="0" y="0"/>
                </a:lnTo>
                <a:lnTo>
                  <a:pt x="0" y="179997"/>
                </a:lnTo>
                <a:lnTo>
                  <a:pt x="127800" y="179997"/>
                </a:lnTo>
                <a:lnTo>
                  <a:pt x="127800" y="0"/>
                </a:lnTo>
                <a:close/>
              </a:path>
            </a:pathLst>
          </a:custGeom>
          <a:solidFill>
            <a:srgbClr val="414042"/>
          </a:solidFill>
        </p:spPr>
        <p:txBody>
          <a:bodyPr wrap="square" lIns="0" tIns="0" rIns="0" bIns="0" rtlCol="0"/>
          <a:lstStyle/>
          <a:p>
            <a:endParaRPr/>
          </a:p>
        </p:txBody>
      </p:sp>
      <p:sp>
        <p:nvSpPr>
          <p:cNvPr id="31" name="object 31"/>
          <p:cNvSpPr txBox="1"/>
          <p:nvPr/>
        </p:nvSpPr>
        <p:spPr>
          <a:xfrm>
            <a:off x="540004" y="5484139"/>
            <a:ext cx="1202690"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19%</a:t>
            </a:r>
            <a:endParaRPr sz="900">
              <a:latin typeface="Arial"/>
              <a:cs typeface="Arial"/>
            </a:endParaRPr>
          </a:p>
        </p:txBody>
      </p:sp>
      <p:sp>
        <p:nvSpPr>
          <p:cNvPr id="32" name="object 32"/>
          <p:cNvSpPr txBox="1"/>
          <p:nvPr/>
        </p:nvSpPr>
        <p:spPr>
          <a:xfrm>
            <a:off x="1742401" y="5484139"/>
            <a:ext cx="2761615" cy="180340"/>
          </a:xfrm>
          <a:prstGeom prst="rect">
            <a:avLst/>
          </a:prstGeom>
          <a:solidFill>
            <a:srgbClr val="FFFFFF"/>
          </a:solidFill>
        </p:spPr>
        <p:txBody>
          <a:bodyPr vert="horz" wrap="square" lIns="0" tIns="15240" rIns="0" bIns="0" rtlCol="0">
            <a:spAutoFit/>
          </a:bodyPr>
          <a:lstStyle/>
          <a:p>
            <a:pPr algn="ctr">
              <a:lnSpc>
                <a:spcPct val="100000"/>
              </a:lnSpc>
              <a:spcBef>
                <a:spcPts val="120"/>
              </a:spcBef>
            </a:pPr>
            <a:r>
              <a:rPr sz="900" b="1" spc="-25" dirty="0">
                <a:solidFill>
                  <a:srgbClr val="005D77"/>
                </a:solidFill>
                <a:latin typeface="Arial"/>
                <a:cs typeface="Arial"/>
              </a:rPr>
              <a:t>43%</a:t>
            </a:r>
            <a:endParaRPr sz="900">
              <a:latin typeface="Arial"/>
              <a:cs typeface="Arial"/>
            </a:endParaRPr>
          </a:p>
        </p:txBody>
      </p:sp>
      <p:sp>
        <p:nvSpPr>
          <p:cNvPr id="33" name="object 33"/>
          <p:cNvSpPr txBox="1"/>
          <p:nvPr/>
        </p:nvSpPr>
        <p:spPr>
          <a:xfrm>
            <a:off x="4503597" y="5484139"/>
            <a:ext cx="2026920"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31%</a:t>
            </a:r>
            <a:endParaRPr sz="900">
              <a:latin typeface="Arial"/>
              <a:cs typeface="Arial"/>
            </a:endParaRPr>
          </a:p>
        </p:txBody>
      </p:sp>
      <p:sp>
        <p:nvSpPr>
          <p:cNvPr id="34" name="object 34"/>
          <p:cNvSpPr txBox="1"/>
          <p:nvPr/>
        </p:nvSpPr>
        <p:spPr>
          <a:xfrm>
            <a:off x="6530403" y="5484139"/>
            <a:ext cx="337185" cy="180340"/>
          </a:xfrm>
          <a:prstGeom prst="rect">
            <a:avLst/>
          </a:prstGeom>
          <a:solidFill>
            <a:srgbClr val="BACAD3"/>
          </a:solidFill>
        </p:spPr>
        <p:txBody>
          <a:bodyPr vert="horz" wrap="square" lIns="0" tIns="15240" rIns="0" bIns="0" rtlCol="0">
            <a:spAutoFit/>
          </a:bodyPr>
          <a:lstStyle/>
          <a:p>
            <a:pPr marL="82550">
              <a:lnSpc>
                <a:spcPct val="100000"/>
              </a:lnSpc>
              <a:spcBef>
                <a:spcPts val="120"/>
              </a:spcBef>
            </a:pPr>
            <a:r>
              <a:rPr sz="900" b="1" spc="-25" dirty="0">
                <a:solidFill>
                  <a:srgbClr val="414042"/>
                </a:solidFill>
                <a:latin typeface="Arial"/>
                <a:cs typeface="Arial"/>
              </a:rPr>
              <a:t>5%</a:t>
            </a:r>
            <a:endParaRPr sz="900">
              <a:latin typeface="Arial"/>
              <a:cs typeface="Arial"/>
            </a:endParaRPr>
          </a:p>
        </p:txBody>
      </p:sp>
      <p:sp>
        <p:nvSpPr>
          <p:cNvPr id="35" name="object 35"/>
          <p:cNvSpPr txBox="1"/>
          <p:nvPr/>
        </p:nvSpPr>
        <p:spPr>
          <a:xfrm>
            <a:off x="527288" y="5731748"/>
            <a:ext cx="2644775" cy="151323"/>
          </a:xfrm>
          <a:prstGeom prst="rect">
            <a:avLst/>
          </a:prstGeom>
        </p:spPr>
        <p:txBody>
          <a:bodyPr vert="horz" wrap="square" lIns="0" tIns="12700" rIns="0" bIns="0" rtlCol="0">
            <a:spAutoFit/>
          </a:bodyPr>
          <a:lstStyle/>
          <a:p>
            <a:r>
              <a:rPr lang="pt-BR" sz="900" dirty="0">
                <a:solidFill>
                  <a:schemeClr val="bg1"/>
                </a:solidFill>
              </a:rPr>
              <a:t>Iniciativas de melhoria da experiência do cliente</a:t>
            </a:r>
          </a:p>
        </p:txBody>
      </p:sp>
      <p:sp>
        <p:nvSpPr>
          <p:cNvPr id="36" name="object 36"/>
          <p:cNvSpPr/>
          <p:nvPr/>
        </p:nvSpPr>
        <p:spPr>
          <a:xfrm>
            <a:off x="6891629" y="5916498"/>
            <a:ext cx="103505" cy="180340"/>
          </a:xfrm>
          <a:custGeom>
            <a:avLst/>
            <a:gdLst/>
            <a:ahLst/>
            <a:cxnLst/>
            <a:rect l="l" t="t" r="r" b="b"/>
            <a:pathLst>
              <a:path w="103504" h="180339">
                <a:moveTo>
                  <a:pt x="103174" y="0"/>
                </a:moveTo>
                <a:lnTo>
                  <a:pt x="0" y="0"/>
                </a:lnTo>
                <a:lnTo>
                  <a:pt x="0" y="179997"/>
                </a:lnTo>
                <a:lnTo>
                  <a:pt x="103174" y="179997"/>
                </a:lnTo>
                <a:lnTo>
                  <a:pt x="103174" y="0"/>
                </a:lnTo>
                <a:close/>
              </a:path>
            </a:pathLst>
          </a:custGeom>
          <a:solidFill>
            <a:srgbClr val="414042"/>
          </a:solidFill>
        </p:spPr>
        <p:txBody>
          <a:bodyPr wrap="square" lIns="0" tIns="0" rIns="0" bIns="0" rtlCol="0"/>
          <a:lstStyle/>
          <a:p>
            <a:endParaRPr/>
          </a:p>
        </p:txBody>
      </p:sp>
      <p:sp>
        <p:nvSpPr>
          <p:cNvPr id="37" name="object 37"/>
          <p:cNvSpPr txBox="1"/>
          <p:nvPr/>
        </p:nvSpPr>
        <p:spPr>
          <a:xfrm>
            <a:off x="540004" y="5916510"/>
            <a:ext cx="979805"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15%</a:t>
            </a:r>
            <a:endParaRPr sz="900">
              <a:latin typeface="Arial"/>
              <a:cs typeface="Arial"/>
            </a:endParaRPr>
          </a:p>
        </p:txBody>
      </p:sp>
      <p:sp>
        <p:nvSpPr>
          <p:cNvPr id="38" name="object 38"/>
          <p:cNvSpPr txBox="1"/>
          <p:nvPr/>
        </p:nvSpPr>
        <p:spPr>
          <a:xfrm>
            <a:off x="1519199" y="5916510"/>
            <a:ext cx="2800985" cy="180340"/>
          </a:xfrm>
          <a:prstGeom prst="rect">
            <a:avLst/>
          </a:prstGeom>
          <a:solidFill>
            <a:srgbClr val="FFFFFF"/>
          </a:solidFill>
        </p:spPr>
        <p:txBody>
          <a:bodyPr vert="horz" wrap="square" lIns="0" tIns="15240" rIns="0" bIns="0" rtlCol="0">
            <a:spAutoFit/>
          </a:bodyPr>
          <a:lstStyle/>
          <a:p>
            <a:pPr algn="ctr">
              <a:lnSpc>
                <a:spcPct val="100000"/>
              </a:lnSpc>
              <a:spcBef>
                <a:spcPts val="120"/>
              </a:spcBef>
            </a:pPr>
            <a:r>
              <a:rPr sz="900" b="1" spc="40" dirty="0">
                <a:solidFill>
                  <a:srgbClr val="005D77"/>
                </a:solidFill>
                <a:latin typeface="Arial"/>
                <a:cs typeface="Arial"/>
              </a:rPr>
              <a:t>44%</a:t>
            </a:r>
            <a:endParaRPr sz="900">
              <a:latin typeface="Arial"/>
              <a:cs typeface="Arial"/>
            </a:endParaRPr>
          </a:p>
        </p:txBody>
      </p:sp>
      <p:sp>
        <p:nvSpPr>
          <p:cNvPr id="39" name="object 39"/>
          <p:cNvSpPr txBox="1"/>
          <p:nvPr/>
        </p:nvSpPr>
        <p:spPr>
          <a:xfrm>
            <a:off x="4319994" y="5916510"/>
            <a:ext cx="2378710"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37%</a:t>
            </a:r>
            <a:endParaRPr sz="900">
              <a:latin typeface="Arial"/>
              <a:cs typeface="Arial"/>
            </a:endParaRPr>
          </a:p>
        </p:txBody>
      </p:sp>
      <p:sp>
        <p:nvSpPr>
          <p:cNvPr id="40" name="object 40"/>
          <p:cNvSpPr txBox="1"/>
          <p:nvPr/>
        </p:nvSpPr>
        <p:spPr>
          <a:xfrm>
            <a:off x="6698703" y="5916510"/>
            <a:ext cx="193040" cy="180340"/>
          </a:xfrm>
          <a:prstGeom prst="rect">
            <a:avLst/>
          </a:prstGeom>
          <a:solidFill>
            <a:srgbClr val="BACAD3"/>
          </a:solidFill>
        </p:spPr>
        <p:txBody>
          <a:bodyPr vert="horz" wrap="square" lIns="0" tIns="15240" rIns="0" bIns="0" rtlCol="0">
            <a:spAutoFit/>
          </a:bodyPr>
          <a:lstStyle/>
          <a:p>
            <a:pPr marL="11430">
              <a:lnSpc>
                <a:spcPct val="100000"/>
              </a:lnSpc>
              <a:spcBef>
                <a:spcPts val="120"/>
              </a:spcBef>
            </a:pPr>
            <a:r>
              <a:rPr sz="900" b="1" spc="-25" dirty="0">
                <a:solidFill>
                  <a:srgbClr val="414042"/>
                </a:solidFill>
                <a:latin typeface="Arial"/>
                <a:cs typeface="Arial"/>
              </a:rPr>
              <a:t>3%</a:t>
            </a:r>
            <a:endParaRPr sz="900">
              <a:latin typeface="Arial"/>
              <a:cs typeface="Arial"/>
            </a:endParaRPr>
          </a:p>
        </p:txBody>
      </p:sp>
      <p:sp>
        <p:nvSpPr>
          <p:cNvPr id="41" name="object 41"/>
          <p:cNvSpPr txBox="1"/>
          <p:nvPr/>
        </p:nvSpPr>
        <p:spPr>
          <a:xfrm>
            <a:off x="527224" y="6164109"/>
            <a:ext cx="4851225" cy="151323"/>
          </a:xfrm>
          <a:prstGeom prst="rect">
            <a:avLst/>
          </a:prstGeom>
        </p:spPr>
        <p:txBody>
          <a:bodyPr vert="horz" wrap="square" lIns="0" tIns="12700" rIns="0" bIns="0" rtlCol="0">
            <a:spAutoFit/>
          </a:bodyPr>
          <a:lstStyle/>
          <a:p>
            <a:r>
              <a:rPr lang="pt-BR" sz="900" dirty="0">
                <a:solidFill>
                  <a:schemeClr val="bg1"/>
                </a:solidFill>
              </a:rPr>
              <a:t>Ferramentas de business intelligence e visualização de dados</a:t>
            </a:r>
          </a:p>
        </p:txBody>
      </p:sp>
      <p:sp>
        <p:nvSpPr>
          <p:cNvPr id="42" name="object 42"/>
          <p:cNvSpPr/>
          <p:nvPr/>
        </p:nvSpPr>
        <p:spPr>
          <a:xfrm>
            <a:off x="6891629" y="6348857"/>
            <a:ext cx="103505" cy="180340"/>
          </a:xfrm>
          <a:custGeom>
            <a:avLst/>
            <a:gdLst/>
            <a:ahLst/>
            <a:cxnLst/>
            <a:rect l="l" t="t" r="r" b="b"/>
            <a:pathLst>
              <a:path w="103504" h="180340">
                <a:moveTo>
                  <a:pt x="103174" y="0"/>
                </a:moveTo>
                <a:lnTo>
                  <a:pt x="0" y="0"/>
                </a:lnTo>
                <a:lnTo>
                  <a:pt x="0" y="179997"/>
                </a:lnTo>
                <a:lnTo>
                  <a:pt x="103174" y="179997"/>
                </a:lnTo>
                <a:lnTo>
                  <a:pt x="103174" y="0"/>
                </a:lnTo>
                <a:close/>
              </a:path>
            </a:pathLst>
          </a:custGeom>
          <a:solidFill>
            <a:srgbClr val="414042"/>
          </a:solidFill>
        </p:spPr>
        <p:txBody>
          <a:bodyPr wrap="square" lIns="0" tIns="0" rIns="0" bIns="0" rtlCol="0"/>
          <a:lstStyle/>
          <a:p>
            <a:endParaRPr/>
          </a:p>
        </p:txBody>
      </p:sp>
      <p:sp>
        <p:nvSpPr>
          <p:cNvPr id="43" name="object 43"/>
          <p:cNvSpPr txBox="1"/>
          <p:nvPr/>
        </p:nvSpPr>
        <p:spPr>
          <a:xfrm>
            <a:off x="540004" y="6348869"/>
            <a:ext cx="1020444" cy="180340"/>
          </a:xfrm>
          <a:prstGeom prst="rect">
            <a:avLst/>
          </a:prstGeom>
          <a:solidFill>
            <a:srgbClr val="FDB913"/>
          </a:solidFill>
        </p:spPr>
        <p:txBody>
          <a:bodyPr vert="horz" wrap="square" lIns="0" tIns="15240" rIns="0" bIns="0" rtlCol="0">
            <a:spAutoFit/>
          </a:bodyPr>
          <a:lstStyle/>
          <a:p>
            <a:pPr algn="ctr">
              <a:lnSpc>
                <a:spcPct val="100000"/>
              </a:lnSpc>
              <a:spcBef>
                <a:spcPts val="120"/>
              </a:spcBef>
            </a:pPr>
            <a:r>
              <a:rPr sz="900" b="1" spc="-25" dirty="0">
                <a:solidFill>
                  <a:srgbClr val="414042"/>
                </a:solidFill>
                <a:latin typeface="Arial"/>
                <a:cs typeface="Arial"/>
              </a:rPr>
              <a:t>16%</a:t>
            </a:r>
            <a:endParaRPr sz="900">
              <a:latin typeface="Arial"/>
              <a:cs typeface="Arial"/>
            </a:endParaRPr>
          </a:p>
        </p:txBody>
      </p:sp>
      <p:sp>
        <p:nvSpPr>
          <p:cNvPr id="44" name="object 44"/>
          <p:cNvSpPr txBox="1"/>
          <p:nvPr/>
        </p:nvSpPr>
        <p:spPr>
          <a:xfrm>
            <a:off x="1560004" y="6348869"/>
            <a:ext cx="2733040" cy="180340"/>
          </a:xfrm>
          <a:prstGeom prst="rect">
            <a:avLst/>
          </a:prstGeom>
          <a:solidFill>
            <a:srgbClr val="FFFFFF"/>
          </a:solidFill>
        </p:spPr>
        <p:txBody>
          <a:bodyPr vert="horz" wrap="square" lIns="0" tIns="15240" rIns="0" bIns="0" rtlCol="0">
            <a:spAutoFit/>
          </a:bodyPr>
          <a:lstStyle/>
          <a:p>
            <a:pPr algn="ctr">
              <a:lnSpc>
                <a:spcPct val="100000"/>
              </a:lnSpc>
              <a:spcBef>
                <a:spcPts val="120"/>
              </a:spcBef>
            </a:pPr>
            <a:r>
              <a:rPr sz="900" b="1" spc="-25" dirty="0">
                <a:solidFill>
                  <a:srgbClr val="005D77"/>
                </a:solidFill>
                <a:latin typeface="Arial"/>
                <a:cs typeface="Arial"/>
              </a:rPr>
              <a:t>43%</a:t>
            </a:r>
            <a:endParaRPr sz="900">
              <a:latin typeface="Arial"/>
              <a:cs typeface="Arial"/>
            </a:endParaRPr>
          </a:p>
        </p:txBody>
      </p:sp>
      <p:sp>
        <p:nvSpPr>
          <p:cNvPr id="45" name="object 45"/>
          <p:cNvSpPr txBox="1"/>
          <p:nvPr/>
        </p:nvSpPr>
        <p:spPr>
          <a:xfrm>
            <a:off x="4292993" y="6348869"/>
            <a:ext cx="2219960" cy="180340"/>
          </a:xfrm>
          <a:prstGeom prst="rect">
            <a:avLst/>
          </a:prstGeom>
          <a:solidFill>
            <a:srgbClr val="0093A7"/>
          </a:solidFill>
        </p:spPr>
        <p:txBody>
          <a:bodyPr vert="horz" wrap="square" lIns="0" tIns="15240" rIns="0" bIns="0" rtlCol="0">
            <a:spAutoFit/>
          </a:bodyPr>
          <a:lstStyle/>
          <a:p>
            <a:pPr algn="ctr">
              <a:lnSpc>
                <a:spcPct val="100000"/>
              </a:lnSpc>
              <a:spcBef>
                <a:spcPts val="120"/>
              </a:spcBef>
            </a:pPr>
            <a:r>
              <a:rPr sz="900" b="1" spc="-25" dirty="0">
                <a:solidFill>
                  <a:srgbClr val="FFFFFF"/>
                </a:solidFill>
                <a:latin typeface="Arial"/>
                <a:cs typeface="Arial"/>
              </a:rPr>
              <a:t>34%</a:t>
            </a:r>
            <a:endParaRPr sz="900">
              <a:latin typeface="Arial"/>
              <a:cs typeface="Arial"/>
            </a:endParaRPr>
          </a:p>
        </p:txBody>
      </p:sp>
      <p:sp>
        <p:nvSpPr>
          <p:cNvPr id="46" name="object 46"/>
          <p:cNvSpPr txBox="1"/>
          <p:nvPr/>
        </p:nvSpPr>
        <p:spPr>
          <a:xfrm>
            <a:off x="6512394" y="6348869"/>
            <a:ext cx="379730" cy="180340"/>
          </a:xfrm>
          <a:prstGeom prst="rect">
            <a:avLst/>
          </a:prstGeom>
          <a:solidFill>
            <a:srgbClr val="BACAD3"/>
          </a:solidFill>
        </p:spPr>
        <p:txBody>
          <a:bodyPr vert="horz" wrap="square" lIns="0" tIns="15240" rIns="0" bIns="0" rtlCol="0">
            <a:spAutoFit/>
          </a:bodyPr>
          <a:lstStyle/>
          <a:p>
            <a:pPr marL="102235">
              <a:lnSpc>
                <a:spcPct val="100000"/>
              </a:lnSpc>
              <a:spcBef>
                <a:spcPts val="120"/>
              </a:spcBef>
            </a:pPr>
            <a:r>
              <a:rPr sz="900" b="1" spc="-25" dirty="0">
                <a:solidFill>
                  <a:srgbClr val="414042"/>
                </a:solidFill>
                <a:latin typeface="Arial"/>
                <a:cs typeface="Arial"/>
              </a:rPr>
              <a:t>6%</a:t>
            </a:r>
            <a:endParaRPr sz="900">
              <a:latin typeface="Arial"/>
              <a:cs typeface="Arial"/>
            </a:endParaRPr>
          </a:p>
        </p:txBody>
      </p:sp>
      <p:grpSp>
        <p:nvGrpSpPr>
          <p:cNvPr id="47" name="object 47"/>
          <p:cNvGrpSpPr/>
          <p:nvPr/>
        </p:nvGrpSpPr>
        <p:grpSpPr>
          <a:xfrm>
            <a:off x="540016" y="6708864"/>
            <a:ext cx="2728595" cy="215265"/>
            <a:chOff x="540016" y="6708864"/>
            <a:chExt cx="2728595" cy="215265"/>
          </a:xfrm>
        </p:grpSpPr>
        <p:sp>
          <p:nvSpPr>
            <p:cNvPr id="48" name="object 48"/>
            <p:cNvSpPr/>
            <p:nvPr/>
          </p:nvSpPr>
          <p:spPr>
            <a:xfrm>
              <a:off x="540016" y="6708864"/>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FDB913"/>
            </a:solidFill>
          </p:spPr>
          <p:txBody>
            <a:bodyPr wrap="square" lIns="0" tIns="0" rIns="0" bIns="0" rtlCol="0"/>
            <a:lstStyle/>
            <a:p>
              <a:endParaRPr/>
            </a:p>
          </p:txBody>
        </p:sp>
        <p:sp>
          <p:nvSpPr>
            <p:cNvPr id="49" name="object 49"/>
            <p:cNvSpPr/>
            <p:nvPr/>
          </p:nvSpPr>
          <p:spPr>
            <a:xfrm>
              <a:off x="2147925" y="6708864"/>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FFFFFF"/>
            </a:solidFill>
          </p:spPr>
          <p:txBody>
            <a:bodyPr wrap="square" lIns="0" tIns="0" rIns="0" bIns="0" rtlCol="0"/>
            <a:lstStyle/>
            <a:p>
              <a:endParaRPr/>
            </a:p>
          </p:txBody>
        </p:sp>
        <p:sp>
          <p:nvSpPr>
            <p:cNvPr id="50" name="object 50"/>
            <p:cNvSpPr/>
            <p:nvPr/>
          </p:nvSpPr>
          <p:spPr>
            <a:xfrm>
              <a:off x="3196475" y="6708864"/>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0093A7"/>
            </a:solidFill>
          </p:spPr>
          <p:txBody>
            <a:bodyPr wrap="square" lIns="0" tIns="0" rIns="0" bIns="0" rtlCol="0"/>
            <a:lstStyle/>
            <a:p>
              <a:endParaRPr/>
            </a:p>
          </p:txBody>
        </p:sp>
        <p:sp>
          <p:nvSpPr>
            <p:cNvPr id="51" name="object 51"/>
            <p:cNvSpPr/>
            <p:nvPr/>
          </p:nvSpPr>
          <p:spPr>
            <a:xfrm>
              <a:off x="540016" y="6851548"/>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BACAD3"/>
            </a:solidFill>
          </p:spPr>
          <p:txBody>
            <a:bodyPr wrap="square" lIns="0" tIns="0" rIns="0" bIns="0" rtlCol="0"/>
            <a:lstStyle/>
            <a:p>
              <a:endParaRPr/>
            </a:p>
          </p:txBody>
        </p:sp>
        <p:sp>
          <p:nvSpPr>
            <p:cNvPr id="52" name="object 52"/>
            <p:cNvSpPr/>
            <p:nvPr/>
          </p:nvSpPr>
          <p:spPr>
            <a:xfrm>
              <a:off x="1631162" y="6851548"/>
              <a:ext cx="72390" cy="72390"/>
            </a:xfrm>
            <a:custGeom>
              <a:avLst/>
              <a:gdLst/>
              <a:ahLst/>
              <a:cxnLst/>
              <a:rect l="l" t="t" r="r" b="b"/>
              <a:pathLst>
                <a:path w="72389" h="72390">
                  <a:moveTo>
                    <a:pt x="71996" y="0"/>
                  </a:moveTo>
                  <a:lnTo>
                    <a:pt x="0" y="0"/>
                  </a:lnTo>
                  <a:lnTo>
                    <a:pt x="0" y="71996"/>
                  </a:lnTo>
                  <a:lnTo>
                    <a:pt x="71996" y="71996"/>
                  </a:lnTo>
                  <a:lnTo>
                    <a:pt x="71996" y="0"/>
                  </a:lnTo>
                  <a:close/>
                </a:path>
              </a:pathLst>
            </a:custGeom>
            <a:solidFill>
              <a:srgbClr val="414042"/>
            </a:solidFill>
          </p:spPr>
          <p:txBody>
            <a:bodyPr wrap="square" lIns="0" tIns="0" rIns="0" bIns="0" rtlCol="0"/>
            <a:lstStyle/>
            <a:p>
              <a:endParaRPr/>
            </a:p>
          </p:txBody>
        </p:sp>
      </p:grpSp>
      <p:sp>
        <p:nvSpPr>
          <p:cNvPr id="53" name="object 53"/>
          <p:cNvSpPr txBox="1"/>
          <p:nvPr/>
        </p:nvSpPr>
        <p:spPr>
          <a:xfrm>
            <a:off x="625989" y="6643261"/>
            <a:ext cx="5209661" cy="300660"/>
          </a:xfrm>
          <a:prstGeom prst="rect">
            <a:avLst/>
          </a:prstGeom>
        </p:spPr>
        <p:txBody>
          <a:bodyPr vert="horz" wrap="square" lIns="0" tIns="12700" rIns="0" bIns="0" rtlCol="0">
            <a:spAutoFit/>
          </a:bodyPr>
          <a:lstStyle/>
          <a:p>
            <a:pPr marL="12700" marR="5080">
              <a:lnSpc>
                <a:spcPct val="133700"/>
              </a:lnSpc>
              <a:spcBef>
                <a:spcPts val="100"/>
              </a:spcBef>
              <a:tabLst>
                <a:tab pos="1103630" algn="l"/>
                <a:tab pos="1620520" algn="l"/>
                <a:tab pos="2668905" algn="l"/>
              </a:tabLst>
            </a:pPr>
            <a:r>
              <a:rPr lang="pt-BR" sz="600" dirty="0">
                <a:solidFill>
                  <a:schemeClr val="bg1"/>
                </a:solidFill>
              </a:rPr>
              <a:t>Aumentar significativamente o investimento</a:t>
            </a:r>
            <a:r>
              <a:rPr sz="700" dirty="0">
                <a:solidFill>
                  <a:schemeClr val="bg1"/>
                </a:solidFill>
                <a:latin typeface="Tahoma"/>
                <a:cs typeface="Tahoma"/>
              </a:rPr>
              <a:t>	</a:t>
            </a:r>
            <a:r>
              <a:rPr lang="pt-BR" sz="800" dirty="0">
                <a:solidFill>
                  <a:schemeClr val="bg1"/>
                </a:solidFill>
              </a:rPr>
              <a:t> </a:t>
            </a:r>
            <a:r>
              <a:rPr lang="pt-BR" sz="600" dirty="0">
                <a:solidFill>
                  <a:schemeClr val="bg1"/>
                </a:solidFill>
              </a:rPr>
              <a:t>Aumentar o investimento </a:t>
            </a:r>
            <a:r>
              <a:rPr sz="700" dirty="0">
                <a:solidFill>
                  <a:schemeClr val="bg1"/>
                </a:solidFill>
                <a:latin typeface="Tahoma"/>
                <a:cs typeface="Tahoma"/>
              </a:rPr>
              <a:t>	</a:t>
            </a:r>
            <a:r>
              <a:rPr lang="pt-BR" sz="800" dirty="0">
                <a:solidFill>
                  <a:schemeClr val="bg1"/>
                </a:solidFill>
              </a:rPr>
              <a:t> </a:t>
            </a:r>
            <a:r>
              <a:rPr lang="pt-BR" sz="600" dirty="0">
                <a:solidFill>
                  <a:schemeClr val="bg1"/>
                </a:solidFill>
              </a:rPr>
              <a:t>Nenhuma mudança nos níveis atuais de investimento </a:t>
            </a:r>
          </a:p>
          <a:p>
            <a:pPr marL="12700" marR="5080">
              <a:lnSpc>
                <a:spcPct val="133700"/>
              </a:lnSpc>
              <a:spcBef>
                <a:spcPts val="100"/>
              </a:spcBef>
              <a:tabLst>
                <a:tab pos="1103630" algn="l"/>
                <a:tab pos="1620520" algn="l"/>
                <a:tab pos="2668905" algn="l"/>
              </a:tabLst>
            </a:pPr>
            <a:r>
              <a:rPr lang="pt-BR" sz="600" dirty="0">
                <a:solidFill>
                  <a:schemeClr val="bg1"/>
                </a:solidFill>
              </a:rPr>
              <a:t>Reduzir o investimento </a:t>
            </a:r>
            <a:r>
              <a:rPr sz="600" dirty="0">
                <a:solidFill>
                  <a:schemeClr val="bg1"/>
                </a:solidFill>
                <a:latin typeface="Tahoma"/>
                <a:cs typeface="Tahoma"/>
              </a:rPr>
              <a:t>	</a:t>
            </a:r>
            <a:r>
              <a:rPr lang="pt-BR" sz="600" dirty="0">
                <a:solidFill>
                  <a:schemeClr val="bg1"/>
                </a:solidFill>
              </a:rPr>
              <a:t> Reduzir o investimento</a:t>
            </a:r>
            <a:endParaRPr sz="600" dirty="0">
              <a:solidFill>
                <a:schemeClr val="bg1"/>
              </a:solidFill>
              <a:latin typeface="Tahoma"/>
              <a:cs typeface="Tahoma"/>
            </a:endParaRPr>
          </a:p>
        </p:txBody>
      </p:sp>
      <p:sp>
        <p:nvSpPr>
          <p:cNvPr id="54" name="object 54"/>
          <p:cNvSpPr/>
          <p:nvPr/>
        </p:nvSpPr>
        <p:spPr>
          <a:xfrm>
            <a:off x="540004" y="8111985"/>
            <a:ext cx="2040255" cy="2040255"/>
          </a:xfrm>
          <a:custGeom>
            <a:avLst/>
            <a:gdLst/>
            <a:ahLst/>
            <a:cxnLst/>
            <a:rect l="l" t="t" r="r" b="b"/>
            <a:pathLst>
              <a:path w="2040255" h="2040254">
                <a:moveTo>
                  <a:pt x="2040001" y="0"/>
                </a:moveTo>
                <a:lnTo>
                  <a:pt x="0" y="0"/>
                </a:lnTo>
                <a:lnTo>
                  <a:pt x="0" y="2040013"/>
                </a:lnTo>
                <a:lnTo>
                  <a:pt x="2040001" y="2040013"/>
                </a:lnTo>
                <a:lnTo>
                  <a:pt x="2040001" y="0"/>
                </a:lnTo>
                <a:close/>
              </a:path>
            </a:pathLst>
          </a:custGeom>
          <a:solidFill>
            <a:srgbClr val="BACAD3"/>
          </a:solidFill>
        </p:spPr>
        <p:txBody>
          <a:bodyPr wrap="square" lIns="0" tIns="0" rIns="0" bIns="0" rtlCol="0"/>
          <a:lstStyle/>
          <a:p>
            <a:endParaRPr/>
          </a:p>
        </p:txBody>
      </p:sp>
      <p:sp>
        <p:nvSpPr>
          <p:cNvPr id="55" name="object 55"/>
          <p:cNvSpPr txBox="1"/>
          <p:nvPr/>
        </p:nvSpPr>
        <p:spPr>
          <a:xfrm>
            <a:off x="540004" y="8111985"/>
            <a:ext cx="2040255" cy="766235"/>
          </a:xfrm>
          <a:prstGeom prst="rect">
            <a:avLst/>
          </a:prstGeom>
        </p:spPr>
        <p:txBody>
          <a:bodyPr vert="horz" wrap="square" lIns="0" tIns="149225" rIns="0" bIns="0" rtlCol="0">
            <a:spAutoFit/>
          </a:bodyPr>
          <a:lstStyle/>
          <a:p>
            <a:pPr marL="179705" marR="330835">
              <a:lnSpc>
                <a:spcPts val="2400"/>
              </a:lnSpc>
              <a:spcBef>
                <a:spcPts val="1175"/>
              </a:spcBef>
            </a:pPr>
            <a:r>
              <a:rPr sz="2400" b="1" dirty="0">
                <a:solidFill>
                  <a:srgbClr val="FFFFFF"/>
                </a:solidFill>
                <a:latin typeface="Arial"/>
                <a:cs typeface="Arial"/>
              </a:rPr>
              <a:t>1.3X</a:t>
            </a:r>
            <a:r>
              <a:rPr sz="2400" b="1" spc="25" dirty="0">
                <a:solidFill>
                  <a:srgbClr val="FFFFFF"/>
                </a:solidFill>
                <a:latin typeface="Arial"/>
                <a:cs typeface="Arial"/>
              </a:rPr>
              <a:t> </a:t>
            </a:r>
            <a:r>
              <a:rPr lang="pt-BR" sz="2300" b="1" dirty="0">
                <a:solidFill>
                  <a:schemeClr val="bg1"/>
                </a:solidFill>
              </a:rPr>
              <a:t>mais propen</a:t>
            </a:r>
          </a:p>
        </p:txBody>
      </p:sp>
      <p:sp>
        <p:nvSpPr>
          <p:cNvPr id="56" name="object 56"/>
          <p:cNvSpPr/>
          <p:nvPr/>
        </p:nvSpPr>
        <p:spPr>
          <a:xfrm>
            <a:off x="2760002" y="8111985"/>
            <a:ext cx="2040255" cy="2040255"/>
          </a:xfrm>
          <a:custGeom>
            <a:avLst/>
            <a:gdLst/>
            <a:ahLst/>
            <a:cxnLst/>
            <a:rect l="l" t="t" r="r" b="b"/>
            <a:pathLst>
              <a:path w="2040254" h="2040254">
                <a:moveTo>
                  <a:pt x="2040000" y="0"/>
                </a:moveTo>
                <a:lnTo>
                  <a:pt x="0" y="0"/>
                </a:lnTo>
                <a:lnTo>
                  <a:pt x="0" y="2040013"/>
                </a:lnTo>
                <a:lnTo>
                  <a:pt x="2040000" y="2040013"/>
                </a:lnTo>
                <a:lnTo>
                  <a:pt x="2040000" y="0"/>
                </a:lnTo>
                <a:close/>
              </a:path>
            </a:pathLst>
          </a:custGeom>
          <a:solidFill>
            <a:srgbClr val="FDB913"/>
          </a:solidFill>
        </p:spPr>
        <p:txBody>
          <a:bodyPr wrap="square" lIns="0" tIns="0" rIns="0" bIns="0" rtlCol="0"/>
          <a:lstStyle/>
          <a:p>
            <a:endParaRPr/>
          </a:p>
        </p:txBody>
      </p:sp>
      <p:sp>
        <p:nvSpPr>
          <p:cNvPr id="57" name="object 57"/>
          <p:cNvSpPr txBox="1"/>
          <p:nvPr/>
        </p:nvSpPr>
        <p:spPr>
          <a:xfrm>
            <a:off x="2760002" y="8111985"/>
            <a:ext cx="2040255" cy="766235"/>
          </a:xfrm>
          <a:prstGeom prst="rect">
            <a:avLst/>
          </a:prstGeom>
        </p:spPr>
        <p:txBody>
          <a:bodyPr vert="horz" wrap="square" lIns="0" tIns="149225" rIns="0" bIns="0" rtlCol="0">
            <a:spAutoFit/>
          </a:bodyPr>
          <a:lstStyle/>
          <a:p>
            <a:pPr marL="179705" marR="337820">
              <a:lnSpc>
                <a:spcPts val="2400"/>
              </a:lnSpc>
              <a:spcBef>
                <a:spcPts val="1175"/>
              </a:spcBef>
            </a:pPr>
            <a:r>
              <a:rPr sz="2400" b="1" dirty="0">
                <a:solidFill>
                  <a:srgbClr val="FFFFFF"/>
                </a:solidFill>
                <a:latin typeface="Arial"/>
                <a:cs typeface="Arial"/>
              </a:rPr>
              <a:t>1.7X</a:t>
            </a:r>
            <a:r>
              <a:rPr sz="2400" b="1" spc="-30" dirty="0">
                <a:solidFill>
                  <a:srgbClr val="FFFFFF"/>
                </a:solidFill>
                <a:latin typeface="Arial"/>
                <a:cs typeface="Arial"/>
              </a:rPr>
              <a:t> </a:t>
            </a:r>
            <a:r>
              <a:rPr lang="pt-BR" sz="2000" b="1" dirty="0">
                <a:solidFill>
                  <a:schemeClr val="bg1"/>
                </a:solidFill>
              </a:rPr>
              <a:t>mais propensas</a:t>
            </a:r>
          </a:p>
        </p:txBody>
      </p:sp>
      <p:sp>
        <p:nvSpPr>
          <p:cNvPr id="58" name="object 58"/>
          <p:cNvSpPr/>
          <p:nvPr/>
        </p:nvSpPr>
        <p:spPr>
          <a:xfrm>
            <a:off x="4980000" y="8111985"/>
            <a:ext cx="2040255" cy="2040255"/>
          </a:xfrm>
          <a:custGeom>
            <a:avLst/>
            <a:gdLst/>
            <a:ahLst/>
            <a:cxnLst/>
            <a:rect l="l" t="t" r="r" b="b"/>
            <a:pathLst>
              <a:path w="2040254" h="2040254">
                <a:moveTo>
                  <a:pt x="2040001" y="0"/>
                </a:moveTo>
                <a:lnTo>
                  <a:pt x="0" y="0"/>
                </a:lnTo>
                <a:lnTo>
                  <a:pt x="0" y="2040013"/>
                </a:lnTo>
                <a:lnTo>
                  <a:pt x="2040001" y="2040013"/>
                </a:lnTo>
                <a:lnTo>
                  <a:pt x="2040001" y="0"/>
                </a:lnTo>
                <a:close/>
              </a:path>
            </a:pathLst>
          </a:custGeom>
          <a:solidFill>
            <a:srgbClr val="414042"/>
          </a:solidFill>
        </p:spPr>
        <p:txBody>
          <a:bodyPr wrap="square" lIns="0" tIns="0" rIns="0" bIns="0" rtlCol="0"/>
          <a:lstStyle/>
          <a:p>
            <a:endParaRPr/>
          </a:p>
        </p:txBody>
      </p:sp>
      <p:sp>
        <p:nvSpPr>
          <p:cNvPr id="59" name="object 59"/>
          <p:cNvSpPr txBox="1"/>
          <p:nvPr/>
        </p:nvSpPr>
        <p:spPr>
          <a:xfrm>
            <a:off x="4980000" y="8111985"/>
            <a:ext cx="2040255" cy="766235"/>
          </a:xfrm>
          <a:prstGeom prst="rect">
            <a:avLst/>
          </a:prstGeom>
        </p:spPr>
        <p:txBody>
          <a:bodyPr vert="horz" wrap="square" lIns="0" tIns="149225" rIns="0" bIns="0" rtlCol="0">
            <a:spAutoFit/>
          </a:bodyPr>
          <a:lstStyle/>
          <a:p>
            <a:pPr marL="179705" marR="318135">
              <a:lnSpc>
                <a:spcPts val="2400"/>
              </a:lnSpc>
              <a:spcBef>
                <a:spcPts val="1175"/>
              </a:spcBef>
            </a:pPr>
            <a:r>
              <a:rPr sz="2400" b="1" dirty="0">
                <a:solidFill>
                  <a:srgbClr val="FFFFFF"/>
                </a:solidFill>
                <a:latin typeface="Arial"/>
                <a:cs typeface="Arial"/>
              </a:rPr>
              <a:t>1.6X</a:t>
            </a:r>
            <a:r>
              <a:rPr sz="2400" b="1" spc="125" dirty="0">
                <a:solidFill>
                  <a:srgbClr val="FFFFFF"/>
                </a:solidFill>
                <a:latin typeface="Arial"/>
                <a:cs typeface="Arial"/>
              </a:rPr>
              <a:t> </a:t>
            </a:r>
            <a:r>
              <a:rPr lang="pt-BR" sz="2400" b="1" dirty="0">
                <a:solidFill>
                  <a:schemeClr val="bg1"/>
                </a:solidFill>
              </a:rPr>
              <a:t>mais propensas</a:t>
            </a:r>
          </a:p>
        </p:txBody>
      </p:sp>
      <p:grpSp>
        <p:nvGrpSpPr>
          <p:cNvPr id="60" name="object 60"/>
          <p:cNvGrpSpPr/>
          <p:nvPr/>
        </p:nvGrpSpPr>
        <p:grpSpPr>
          <a:xfrm>
            <a:off x="705088" y="9554895"/>
            <a:ext cx="4933950" cy="494030"/>
            <a:chOff x="719999" y="9478227"/>
            <a:chExt cx="4933950" cy="494030"/>
          </a:xfrm>
        </p:grpSpPr>
        <p:sp>
          <p:nvSpPr>
            <p:cNvPr id="61" name="object 61"/>
            <p:cNvSpPr/>
            <p:nvPr/>
          </p:nvSpPr>
          <p:spPr>
            <a:xfrm>
              <a:off x="2939999" y="9478227"/>
              <a:ext cx="494030" cy="494030"/>
            </a:xfrm>
            <a:custGeom>
              <a:avLst/>
              <a:gdLst/>
              <a:ahLst/>
              <a:cxnLst/>
              <a:rect l="l" t="t" r="r" b="b"/>
              <a:pathLst>
                <a:path w="494029" h="494029">
                  <a:moveTo>
                    <a:pt x="246887" y="0"/>
                  </a:moveTo>
                  <a:lnTo>
                    <a:pt x="197132" y="5016"/>
                  </a:lnTo>
                  <a:lnTo>
                    <a:pt x="150790" y="19402"/>
                  </a:lnTo>
                  <a:lnTo>
                    <a:pt x="108852" y="42165"/>
                  </a:lnTo>
                  <a:lnTo>
                    <a:pt x="72313" y="72313"/>
                  </a:lnTo>
                  <a:lnTo>
                    <a:pt x="42165" y="108852"/>
                  </a:lnTo>
                  <a:lnTo>
                    <a:pt x="19402" y="150790"/>
                  </a:lnTo>
                  <a:lnTo>
                    <a:pt x="5016" y="197132"/>
                  </a:lnTo>
                  <a:lnTo>
                    <a:pt x="0" y="246888"/>
                  </a:lnTo>
                  <a:lnTo>
                    <a:pt x="5016" y="296643"/>
                  </a:lnTo>
                  <a:lnTo>
                    <a:pt x="19402" y="342985"/>
                  </a:lnTo>
                  <a:lnTo>
                    <a:pt x="42165" y="384923"/>
                  </a:lnTo>
                  <a:lnTo>
                    <a:pt x="72313" y="421462"/>
                  </a:lnTo>
                  <a:lnTo>
                    <a:pt x="108852" y="451610"/>
                  </a:lnTo>
                  <a:lnTo>
                    <a:pt x="150790" y="474373"/>
                  </a:lnTo>
                  <a:lnTo>
                    <a:pt x="197132" y="488759"/>
                  </a:lnTo>
                  <a:lnTo>
                    <a:pt x="246887" y="493776"/>
                  </a:lnTo>
                  <a:lnTo>
                    <a:pt x="296643" y="488759"/>
                  </a:lnTo>
                  <a:lnTo>
                    <a:pt x="342985" y="474373"/>
                  </a:lnTo>
                  <a:lnTo>
                    <a:pt x="384923" y="451610"/>
                  </a:lnTo>
                  <a:lnTo>
                    <a:pt x="421462" y="421462"/>
                  </a:lnTo>
                  <a:lnTo>
                    <a:pt x="451610" y="384923"/>
                  </a:lnTo>
                  <a:lnTo>
                    <a:pt x="474373" y="342985"/>
                  </a:lnTo>
                  <a:lnTo>
                    <a:pt x="488759" y="296643"/>
                  </a:lnTo>
                  <a:lnTo>
                    <a:pt x="493775" y="246888"/>
                  </a:lnTo>
                  <a:lnTo>
                    <a:pt x="488759" y="197132"/>
                  </a:lnTo>
                  <a:lnTo>
                    <a:pt x="474373" y="150790"/>
                  </a:lnTo>
                  <a:lnTo>
                    <a:pt x="451610" y="108852"/>
                  </a:lnTo>
                  <a:lnTo>
                    <a:pt x="421462" y="72313"/>
                  </a:lnTo>
                  <a:lnTo>
                    <a:pt x="384923" y="42165"/>
                  </a:lnTo>
                  <a:lnTo>
                    <a:pt x="342985" y="19402"/>
                  </a:lnTo>
                  <a:lnTo>
                    <a:pt x="296643" y="5016"/>
                  </a:lnTo>
                  <a:lnTo>
                    <a:pt x="246887" y="0"/>
                  </a:lnTo>
                  <a:close/>
                </a:path>
              </a:pathLst>
            </a:custGeom>
            <a:solidFill>
              <a:srgbClr val="FFFFFF"/>
            </a:solidFill>
          </p:spPr>
          <p:txBody>
            <a:bodyPr wrap="square" lIns="0" tIns="0" rIns="0" bIns="0" rtlCol="0"/>
            <a:lstStyle/>
            <a:p>
              <a:endParaRPr/>
            </a:p>
          </p:txBody>
        </p:sp>
        <p:pic>
          <p:nvPicPr>
            <p:cNvPr id="62" name="object 62"/>
            <p:cNvPicPr/>
            <p:nvPr/>
          </p:nvPicPr>
          <p:blipFill>
            <a:blip r:embed="rId3" cstate="print"/>
            <a:stretch>
              <a:fillRect/>
            </a:stretch>
          </p:blipFill>
          <p:spPr>
            <a:xfrm>
              <a:off x="3077517" y="9615330"/>
              <a:ext cx="218740" cy="218593"/>
            </a:xfrm>
            <a:prstGeom prst="rect">
              <a:avLst/>
            </a:prstGeom>
          </p:spPr>
        </p:pic>
        <p:sp>
          <p:nvSpPr>
            <p:cNvPr id="63" name="object 63"/>
            <p:cNvSpPr/>
            <p:nvPr/>
          </p:nvSpPr>
          <p:spPr>
            <a:xfrm>
              <a:off x="3038911" y="9577142"/>
              <a:ext cx="296545" cy="296545"/>
            </a:xfrm>
            <a:custGeom>
              <a:avLst/>
              <a:gdLst/>
              <a:ahLst/>
              <a:cxnLst/>
              <a:rect l="l" t="t" r="r" b="b"/>
              <a:pathLst>
                <a:path w="296545" h="296545">
                  <a:moveTo>
                    <a:pt x="266357" y="295948"/>
                  </a:moveTo>
                  <a:lnTo>
                    <a:pt x="29591" y="295948"/>
                  </a:lnTo>
                  <a:lnTo>
                    <a:pt x="21717" y="288074"/>
                  </a:lnTo>
                  <a:lnTo>
                    <a:pt x="14795" y="281152"/>
                  </a:lnTo>
                  <a:lnTo>
                    <a:pt x="7874" y="274231"/>
                  </a:lnTo>
                  <a:lnTo>
                    <a:pt x="0" y="266357"/>
                  </a:lnTo>
                  <a:lnTo>
                    <a:pt x="0" y="29591"/>
                  </a:lnTo>
                  <a:lnTo>
                    <a:pt x="7874" y="21717"/>
                  </a:lnTo>
                  <a:lnTo>
                    <a:pt x="14795" y="14795"/>
                  </a:lnTo>
                  <a:lnTo>
                    <a:pt x="21717" y="7874"/>
                  </a:lnTo>
                  <a:lnTo>
                    <a:pt x="29591" y="0"/>
                  </a:lnTo>
                  <a:lnTo>
                    <a:pt x="266357" y="0"/>
                  </a:lnTo>
                  <a:lnTo>
                    <a:pt x="274231" y="7874"/>
                  </a:lnTo>
                  <a:lnTo>
                    <a:pt x="281152" y="14795"/>
                  </a:lnTo>
                  <a:lnTo>
                    <a:pt x="288074" y="21717"/>
                  </a:lnTo>
                  <a:lnTo>
                    <a:pt x="295948" y="29591"/>
                  </a:lnTo>
                  <a:lnTo>
                    <a:pt x="295948" y="266357"/>
                  </a:lnTo>
                  <a:lnTo>
                    <a:pt x="288074" y="274231"/>
                  </a:lnTo>
                  <a:lnTo>
                    <a:pt x="281152" y="281152"/>
                  </a:lnTo>
                  <a:lnTo>
                    <a:pt x="274231" y="288074"/>
                  </a:lnTo>
                  <a:lnTo>
                    <a:pt x="266357" y="295948"/>
                  </a:lnTo>
                  <a:close/>
                </a:path>
              </a:pathLst>
            </a:custGeom>
            <a:ln w="15240">
              <a:solidFill>
                <a:srgbClr val="FDB913"/>
              </a:solidFill>
            </a:ln>
          </p:spPr>
          <p:txBody>
            <a:bodyPr wrap="square" lIns="0" tIns="0" rIns="0" bIns="0" rtlCol="0"/>
            <a:lstStyle/>
            <a:p>
              <a:endParaRPr/>
            </a:p>
          </p:txBody>
        </p:sp>
        <p:sp>
          <p:nvSpPr>
            <p:cNvPr id="64" name="object 64"/>
            <p:cNvSpPr/>
            <p:nvPr/>
          </p:nvSpPr>
          <p:spPr>
            <a:xfrm>
              <a:off x="3334543" y="9629598"/>
              <a:ext cx="41910" cy="0"/>
            </a:xfrm>
            <a:custGeom>
              <a:avLst/>
              <a:gdLst/>
              <a:ahLst/>
              <a:cxnLst/>
              <a:rect l="l" t="t" r="r" b="b"/>
              <a:pathLst>
                <a:path w="41910">
                  <a:moveTo>
                    <a:pt x="0" y="0"/>
                  </a:moveTo>
                  <a:lnTo>
                    <a:pt x="41338" y="0"/>
                  </a:lnTo>
                </a:path>
              </a:pathLst>
            </a:custGeom>
            <a:ln w="15240">
              <a:solidFill>
                <a:srgbClr val="FDB913"/>
              </a:solidFill>
            </a:ln>
          </p:spPr>
          <p:txBody>
            <a:bodyPr wrap="square" lIns="0" tIns="0" rIns="0" bIns="0" rtlCol="0"/>
            <a:lstStyle/>
            <a:p>
              <a:endParaRPr/>
            </a:p>
          </p:txBody>
        </p:sp>
        <p:sp>
          <p:nvSpPr>
            <p:cNvPr id="65" name="object 65"/>
            <p:cNvSpPr/>
            <p:nvPr/>
          </p:nvSpPr>
          <p:spPr>
            <a:xfrm>
              <a:off x="3334543" y="9677357"/>
              <a:ext cx="29845" cy="0"/>
            </a:xfrm>
            <a:custGeom>
              <a:avLst/>
              <a:gdLst/>
              <a:ahLst/>
              <a:cxnLst/>
              <a:rect l="l" t="t" r="r" b="b"/>
              <a:pathLst>
                <a:path w="29845">
                  <a:moveTo>
                    <a:pt x="0" y="0"/>
                  </a:moveTo>
                  <a:lnTo>
                    <a:pt x="29527" y="0"/>
                  </a:lnTo>
                </a:path>
              </a:pathLst>
            </a:custGeom>
            <a:ln w="15240">
              <a:solidFill>
                <a:srgbClr val="FDB913"/>
              </a:solidFill>
            </a:ln>
          </p:spPr>
          <p:txBody>
            <a:bodyPr wrap="square" lIns="0" tIns="0" rIns="0" bIns="0" rtlCol="0"/>
            <a:lstStyle/>
            <a:p>
              <a:endParaRPr/>
            </a:p>
          </p:txBody>
        </p:sp>
        <p:sp>
          <p:nvSpPr>
            <p:cNvPr id="66" name="object 66"/>
            <p:cNvSpPr/>
            <p:nvPr/>
          </p:nvSpPr>
          <p:spPr>
            <a:xfrm>
              <a:off x="3334543" y="9725115"/>
              <a:ext cx="41910" cy="0"/>
            </a:xfrm>
            <a:custGeom>
              <a:avLst/>
              <a:gdLst/>
              <a:ahLst/>
              <a:cxnLst/>
              <a:rect l="l" t="t" r="r" b="b"/>
              <a:pathLst>
                <a:path w="41910">
                  <a:moveTo>
                    <a:pt x="0" y="0"/>
                  </a:moveTo>
                  <a:lnTo>
                    <a:pt x="41338" y="0"/>
                  </a:lnTo>
                </a:path>
              </a:pathLst>
            </a:custGeom>
            <a:ln w="15240">
              <a:solidFill>
                <a:srgbClr val="FDB913"/>
              </a:solidFill>
            </a:ln>
          </p:spPr>
          <p:txBody>
            <a:bodyPr wrap="square" lIns="0" tIns="0" rIns="0" bIns="0" rtlCol="0"/>
            <a:lstStyle/>
            <a:p>
              <a:endParaRPr/>
            </a:p>
          </p:txBody>
        </p:sp>
        <p:sp>
          <p:nvSpPr>
            <p:cNvPr id="67" name="object 67"/>
            <p:cNvSpPr/>
            <p:nvPr/>
          </p:nvSpPr>
          <p:spPr>
            <a:xfrm>
              <a:off x="3334543" y="9772874"/>
              <a:ext cx="29845" cy="0"/>
            </a:xfrm>
            <a:custGeom>
              <a:avLst/>
              <a:gdLst/>
              <a:ahLst/>
              <a:cxnLst/>
              <a:rect l="l" t="t" r="r" b="b"/>
              <a:pathLst>
                <a:path w="29845">
                  <a:moveTo>
                    <a:pt x="0" y="0"/>
                  </a:moveTo>
                  <a:lnTo>
                    <a:pt x="29527" y="0"/>
                  </a:lnTo>
                </a:path>
              </a:pathLst>
            </a:custGeom>
            <a:ln w="15240">
              <a:solidFill>
                <a:srgbClr val="FDB913"/>
              </a:solidFill>
            </a:ln>
          </p:spPr>
          <p:txBody>
            <a:bodyPr wrap="square" lIns="0" tIns="0" rIns="0" bIns="0" rtlCol="0"/>
            <a:lstStyle/>
            <a:p>
              <a:endParaRPr/>
            </a:p>
          </p:txBody>
        </p:sp>
        <p:sp>
          <p:nvSpPr>
            <p:cNvPr id="68" name="object 68"/>
            <p:cNvSpPr/>
            <p:nvPr/>
          </p:nvSpPr>
          <p:spPr>
            <a:xfrm>
              <a:off x="3334543" y="9820632"/>
              <a:ext cx="41910" cy="0"/>
            </a:xfrm>
            <a:custGeom>
              <a:avLst/>
              <a:gdLst/>
              <a:ahLst/>
              <a:cxnLst/>
              <a:rect l="l" t="t" r="r" b="b"/>
              <a:pathLst>
                <a:path w="41910">
                  <a:moveTo>
                    <a:pt x="0" y="0"/>
                  </a:moveTo>
                  <a:lnTo>
                    <a:pt x="41338" y="0"/>
                  </a:lnTo>
                </a:path>
              </a:pathLst>
            </a:custGeom>
            <a:ln w="15240">
              <a:solidFill>
                <a:srgbClr val="FDB913"/>
              </a:solidFill>
            </a:ln>
          </p:spPr>
          <p:txBody>
            <a:bodyPr wrap="square" lIns="0" tIns="0" rIns="0" bIns="0" rtlCol="0"/>
            <a:lstStyle/>
            <a:p>
              <a:endParaRPr/>
            </a:p>
          </p:txBody>
        </p:sp>
        <p:sp>
          <p:nvSpPr>
            <p:cNvPr id="69" name="object 69"/>
            <p:cNvSpPr/>
            <p:nvPr/>
          </p:nvSpPr>
          <p:spPr>
            <a:xfrm>
              <a:off x="2997893" y="9629598"/>
              <a:ext cx="41910" cy="0"/>
            </a:xfrm>
            <a:custGeom>
              <a:avLst/>
              <a:gdLst/>
              <a:ahLst/>
              <a:cxnLst/>
              <a:rect l="l" t="t" r="r" b="b"/>
              <a:pathLst>
                <a:path w="41910">
                  <a:moveTo>
                    <a:pt x="41338" y="0"/>
                  </a:moveTo>
                  <a:lnTo>
                    <a:pt x="0" y="0"/>
                  </a:lnTo>
                </a:path>
              </a:pathLst>
            </a:custGeom>
            <a:ln w="15240">
              <a:solidFill>
                <a:srgbClr val="FDB913"/>
              </a:solidFill>
            </a:ln>
          </p:spPr>
          <p:txBody>
            <a:bodyPr wrap="square" lIns="0" tIns="0" rIns="0" bIns="0" rtlCol="0"/>
            <a:lstStyle/>
            <a:p>
              <a:endParaRPr/>
            </a:p>
          </p:txBody>
        </p:sp>
        <p:sp>
          <p:nvSpPr>
            <p:cNvPr id="70" name="object 70"/>
            <p:cNvSpPr/>
            <p:nvPr/>
          </p:nvSpPr>
          <p:spPr>
            <a:xfrm>
              <a:off x="3009704" y="9677357"/>
              <a:ext cx="29845" cy="0"/>
            </a:xfrm>
            <a:custGeom>
              <a:avLst/>
              <a:gdLst/>
              <a:ahLst/>
              <a:cxnLst/>
              <a:rect l="l" t="t" r="r" b="b"/>
              <a:pathLst>
                <a:path w="29844">
                  <a:moveTo>
                    <a:pt x="29527" y="0"/>
                  </a:moveTo>
                  <a:lnTo>
                    <a:pt x="0" y="0"/>
                  </a:lnTo>
                </a:path>
              </a:pathLst>
            </a:custGeom>
            <a:ln w="15240">
              <a:solidFill>
                <a:srgbClr val="FDB913"/>
              </a:solidFill>
            </a:ln>
          </p:spPr>
          <p:txBody>
            <a:bodyPr wrap="square" lIns="0" tIns="0" rIns="0" bIns="0" rtlCol="0"/>
            <a:lstStyle/>
            <a:p>
              <a:endParaRPr/>
            </a:p>
          </p:txBody>
        </p:sp>
        <p:sp>
          <p:nvSpPr>
            <p:cNvPr id="71" name="object 71"/>
            <p:cNvSpPr/>
            <p:nvPr/>
          </p:nvSpPr>
          <p:spPr>
            <a:xfrm>
              <a:off x="2997893" y="9725115"/>
              <a:ext cx="41910" cy="0"/>
            </a:xfrm>
            <a:custGeom>
              <a:avLst/>
              <a:gdLst/>
              <a:ahLst/>
              <a:cxnLst/>
              <a:rect l="l" t="t" r="r" b="b"/>
              <a:pathLst>
                <a:path w="41910">
                  <a:moveTo>
                    <a:pt x="41338" y="0"/>
                  </a:moveTo>
                  <a:lnTo>
                    <a:pt x="0" y="0"/>
                  </a:lnTo>
                </a:path>
              </a:pathLst>
            </a:custGeom>
            <a:ln w="15240">
              <a:solidFill>
                <a:srgbClr val="FDB913"/>
              </a:solidFill>
            </a:ln>
          </p:spPr>
          <p:txBody>
            <a:bodyPr wrap="square" lIns="0" tIns="0" rIns="0" bIns="0" rtlCol="0"/>
            <a:lstStyle/>
            <a:p>
              <a:endParaRPr/>
            </a:p>
          </p:txBody>
        </p:sp>
        <p:sp>
          <p:nvSpPr>
            <p:cNvPr id="72" name="object 72"/>
            <p:cNvSpPr/>
            <p:nvPr/>
          </p:nvSpPr>
          <p:spPr>
            <a:xfrm>
              <a:off x="3009704" y="9772874"/>
              <a:ext cx="29845" cy="0"/>
            </a:xfrm>
            <a:custGeom>
              <a:avLst/>
              <a:gdLst/>
              <a:ahLst/>
              <a:cxnLst/>
              <a:rect l="l" t="t" r="r" b="b"/>
              <a:pathLst>
                <a:path w="29844">
                  <a:moveTo>
                    <a:pt x="29527" y="0"/>
                  </a:moveTo>
                  <a:lnTo>
                    <a:pt x="0" y="0"/>
                  </a:lnTo>
                </a:path>
              </a:pathLst>
            </a:custGeom>
            <a:ln w="15240">
              <a:solidFill>
                <a:srgbClr val="FDB913"/>
              </a:solidFill>
            </a:ln>
          </p:spPr>
          <p:txBody>
            <a:bodyPr wrap="square" lIns="0" tIns="0" rIns="0" bIns="0" rtlCol="0"/>
            <a:lstStyle/>
            <a:p>
              <a:endParaRPr/>
            </a:p>
          </p:txBody>
        </p:sp>
        <p:sp>
          <p:nvSpPr>
            <p:cNvPr id="73" name="object 73"/>
            <p:cNvSpPr/>
            <p:nvPr/>
          </p:nvSpPr>
          <p:spPr>
            <a:xfrm>
              <a:off x="2997893" y="9820632"/>
              <a:ext cx="41910" cy="0"/>
            </a:xfrm>
            <a:custGeom>
              <a:avLst/>
              <a:gdLst/>
              <a:ahLst/>
              <a:cxnLst/>
              <a:rect l="l" t="t" r="r" b="b"/>
              <a:pathLst>
                <a:path w="41910">
                  <a:moveTo>
                    <a:pt x="41338" y="0"/>
                  </a:moveTo>
                  <a:lnTo>
                    <a:pt x="0" y="0"/>
                  </a:lnTo>
                </a:path>
              </a:pathLst>
            </a:custGeom>
            <a:ln w="15240">
              <a:solidFill>
                <a:srgbClr val="FDB913"/>
              </a:solidFill>
            </a:ln>
          </p:spPr>
          <p:txBody>
            <a:bodyPr wrap="square" lIns="0" tIns="0" rIns="0" bIns="0" rtlCol="0"/>
            <a:lstStyle/>
            <a:p>
              <a:endParaRPr/>
            </a:p>
          </p:txBody>
        </p:sp>
        <p:sp>
          <p:nvSpPr>
            <p:cNvPr id="74" name="object 74"/>
            <p:cNvSpPr/>
            <p:nvPr/>
          </p:nvSpPr>
          <p:spPr>
            <a:xfrm>
              <a:off x="3282405" y="9872772"/>
              <a:ext cx="0" cy="41910"/>
            </a:xfrm>
            <a:custGeom>
              <a:avLst/>
              <a:gdLst/>
              <a:ahLst/>
              <a:cxnLst/>
              <a:rect l="l" t="t" r="r" b="b"/>
              <a:pathLst>
                <a:path h="41909">
                  <a:moveTo>
                    <a:pt x="0" y="0"/>
                  </a:moveTo>
                  <a:lnTo>
                    <a:pt x="0" y="41338"/>
                  </a:lnTo>
                </a:path>
              </a:pathLst>
            </a:custGeom>
            <a:ln w="15240">
              <a:solidFill>
                <a:srgbClr val="FDB913"/>
              </a:solidFill>
            </a:ln>
          </p:spPr>
          <p:txBody>
            <a:bodyPr wrap="square" lIns="0" tIns="0" rIns="0" bIns="0" rtlCol="0"/>
            <a:lstStyle/>
            <a:p>
              <a:endParaRPr/>
            </a:p>
          </p:txBody>
        </p:sp>
        <p:sp>
          <p:nvSpPr>
            <p:cNvPr id="75" name="object 75"/>
            <p:cNvSpPr/>
            <p:nvPr/>
          </p:nvSpPr>
          <p:spPr>
            <a:xfrm>
              <a:off x="3234646" y="9872772"/>
              <a:ext cx="0" cy="29845"/>
            </a:xfrm>
            <a:custGeom>
              <a:avLst/>
              <a:gdLst/>
              <a:ahLst/>
              <a:cxnLst/>
              <a:rect l="l" t="t" r="r" b="b"/>
              <a:pathLst>
                <a:path h="29845">
                  <a:moveTo>
                    <a:pt x="0" y="0"/>
                  </a:moveTo>
                  <a:lnTo>
                    <a:pt x="0" y="29527"/>
                  </a:lnTo>
                </a:path>
              </a:pathLst>
            </a:custGeom>
            <a:ln w="15240">
              <a:solidFill>
                <a:srgbClr val="FDB913"/>
              </a:solidFill>
            </a:ln>
          </p:spPr>
          <p:txBody>
            <a:bodyPr wrap="square" lIns="0" tIns="0" rIns="0" bIns="0" rtlCol="0"/>
            <a:lstStyle/>
            <a:p>
              <a:endParaRPr/>
            </a:p>
          </p:txBody>
        </p:sp>
        <p:sp>
          <p:nvSpPr>
            <p:cNvPr id="76" name="object 76"/>
            <p:cNvSpPr/>
            <p:nvPr/>
          </p:nvSpPr>
          <p:spPr>
            <a:xfrm>
              <a:off x="3186888" y="9872772"/>
              <a:ext cx="0" cy="41910"/>
            </a:xfrm>
            <a:custGeom>
              <a:avLst/>
              <a:gdLst/>
              <a:ahLst/>
              <a:cxnLst/>
              <a:rect l="l" t="t" r="r" b="b"/>
              <a:pathLst>
                <a:path h="41909">
                  <a:moveTo>
                    <a:pt x="0" y="0"/>
                  </a:moveTo>
                  <a:lnTo>
                    <a:pt x="0" y="41338"/>
                  </a:lnTo>
                </a:path>
              </a:pathLst>
            </a:custGeom>
            <a:ln w="15240">
              <a:solidFill>
                <a:srgbClr val="FDB913"/>
              </a:solidFill>
            </a:ln>
          </p:spPr>
          <p:txBody>
            <a:bodyPr wrap="square" lIns="0" tIns="0" rIns="0" bIns="0" rtlCol="0"/>
            <a:lstStyle/>
            <a:p>
              <a:endParaRPr/>
            </a:p>
          </p:txBody>
        </p:sp>
        <p:sp>
          <p:nvSpPr>
            <p:cNvPr id="77" name="object 77"/>
            <p:cNvSpPr/>
            <p:nvPr/>
          </p:nvSpPr>
          <p:spPr>
            <a:xfrm>
              <a:off x="3139130" y="9872772"/>
              <a:ext cx="0" cy="29845"/>
            </a:xfrm>
            <a:custGeom>
              <a:avLst/>
              <a:gdLst/>
              <a:ahLst/>
              <a:cxnLst/>
              <a:rect l="l" t="t" r="r" b="b"/>
              <a:pathLst>
                <a:path h="29845">
                  <a:moveTo>
                    <a:pt x="0" y="0"/>
                  </a:moveTo>
                  <a:lnTo>
                    <a:pt x="0" y="29527"/>
                  </a:lnTo>
                </a:path>
              </a:pathLst>
            </a:custGeom>
            <a:ln w="15240">
              <a:solidFill>
                <a:srgbClr val="FDB913"/>
              </a:solidFill>
            </a:ln>
          </p:spPr>
          <p:txBody>
            <a:bodyPr wrap="square" lIns="0" tIns="0" rIns="0" bIns="0" rtlCol="0"/>
            <a:lstStyle/>
            <a:p>
              <a:endParaRPr/>
            </a:p>
          </p:txBody>
        </p:sp>
        <p:sp>
          <p:nvSpPr>
            <p:cNvPr id="78" name="object 78"/>
            <p:cNvSpPr/>
            <p:nvPr/>
          </p:nvSpPr>
          <p:spPr>
            <a:xfrm>
              <a:off x="3091370" y="9873953"/>
              <a:ext cx="0" cy="40640"/>
            </a:xfrm>
            <a:custGeom>
              <a:avLst/>
              <a:gdLst/>
              <a:ahLst/>
              <a:cxnLst/>
              <a:rect l="l" t="t" r="r" b="b"/>
              <a:pathLst>
                <a:path h="40640">
                  <a:moveTo>
                    <a:pt x="0" y="0"/>
                  </a:moveTo>
                  <a:lnTo>
                    <a:pt x="0" y="40157"/>
                  </a:lnTo>
                </a:path>
              </a:pathLst>
            </a:custGeom>
            <a:ln w="15240">
              <a:solidFill>
                <a:srgbClr val="FDB913"/>
              </a:solidFill>
            </a:ln>
          </p:spPr>
          <p:txBody>
            <a:bodyPr wrap="square" lIns="0" tIns="0" rIns="0" bIns="0" rtlCol="0"/>
            <a:lstStyle/>
            <a:p>
              <a:endParaRPr/>
            </a:p>
          </p:txBody>
        </p:sp>
        <p:sp>
          <p:nvSpPr>
            <p:cNvPr id="79" name="object 79"/>
            <p:cNvSpPr/>
            <p:nvPr/>
          </p:nvSpPr>
          <p:spPr>
            <a:xfrm>
              <a:off x="3282405" y="9536120"/>
              <a:ext cx="0" cy="41910"/>
            </a:xfrm>
            <a:custGeom>
              <a:avLst/>
              <a:gdLst/>
              <a:ahLst/>
              <a:cxnLst/>
              <a:rect l="l" t="t" r="r" b="b"/>
              <a:pathLst>
                <a:path h="41909">
                  <a:moveTo>
                    <a:pt x="0" y="41338"/>
                  </a:moveTo>
                  <a:lnTo>
                    <a:pt x="0" y="0"/>
                  </a:lnTo>
                </a:path>
              </a:pathLst>
            </a:custGeom>
            <a:ln w="15240">
              <a:solidFill>
                <a:srgbClr val="FDB913"/>
              </a:solidFill>
            </a:ln>
          </p:spPr>
          <p:txBody>
            <a:bodyPr wrap="square" lIns="0" tIns="0" rIns="0" bIns="0" rtlCol="0"/>
            <a:lstStyle/>
            <a:p>
              <a:endParaRPr/>
            </a:p>
          </p:txBody>
        </p:sp>
        <p:sp>
          <p:nvSpPr>
            <p:cNvPr id="80" name="object 80"/>
            <p:cNvSpPr/>
            <p:nvPr/>
          </p:nvSpPr>
          <p:spPr>
            <a:xfrm>
              <a:off x="3234646" y="9547931"/>
              <a:ext cx="0" cy="29845"/>
            </a:xfrm>
            <a:custGeom>
              <a:avLst/>
              <a:gdLst/>
              <a:ahLst/>
              <a:cxnLst/>
              <a:rect l="l" t="t" r="r" b="b"/>
              <a:pathLst>
                <a:path h="29845">
                  <a:moveTo>
                    <a:pt x="0" y="29527"/>
                  </a:moveTo>
                  <a:lnTo>
                    <a:pt x="0" y="0"/>
                  </a:lnTo>
                </a:path>
              </a:pathLst>
            </a:custGeom>
            <a:ln w="15240">
              <a:solidFill>
                <a:srgbClr val="FDB913"/>
              </a:solidFill>
            </a:ln>
          </p:spPr>
          <p:txBody>
            <a:bodyPr wrap="square" lIns="0" tIns="0" rIns="0" bIns="0" rtlCol="0"/>
            <a:lstStyle/>
            <a:p>
              <a:endParaRPr/>
            </a:p>
          </p:txBody>
        </p:sp>
        <p:sp>
          <p:nvSpPr>
            <p:cNvPr id="81" name="object 81"/>
            <p:cNvSpPr/>
            <p:nvPr/>
          </p:nvSpPr>
          <p:spPr>
            <a:xfrm>
              <a:off x="3186888" y="9536120"/>
              <a:ext cx="0" cy="41910"/>
            </a:xfrm>
            <a:custGeom>
              <a:avLst/>
              <a:gdLst/>
              <a:ahLst/>
              <a:cxnLst/>
              <a:rect l="l" t="t" r="r" b="b"/>
              <a:pathLst>
                <a:path h="41909">
                  <a:moveTo>
                    <a:pt x="0" y="41338"/>
                  </a:moveTo>
                  <a:lnTo>
                    <a:pt x="0" y="0"/>
                  </a:lnTo>
                </a:path>
              </a:pathLst>
            </a:custGeom>
            <a:ln w="15240">
              <a:solidFill>
                <a:srgbClr val="FDB913"/>
              </a:solidFill>
            </a:ln>
          </p:spPr>
          <p:txBody>
            <a:bodyPr wrap="square" lIns="0" tIns="0" rIns="0" bIns="0" rtlCol="0"/>
            <a:lstStyle/>
            <a:p>
              <a:endParaRPr/>
            </a:p>
          </p:txBody>
        </p:sp>
        <p:sp>
          <p:nvSpPr>
            <p:cNvPr id="82" name="object 82"/>
            <p:cNvSpPr/>
            <p:nvPr/>
          </p:nvSpPr>
          <p:spPr>
            <a:xfrm>
              <a:off x="3139130" y="9547931"/>
              <a:ext cx="0" cy="29845"/>
            </a:xfrm>
            <a:custGeom>
              <a:avLst/>
              <a:gdLst/>
              <a:ahLst/>
              <a:cxnLst/>
              <a:rect l="l" t="t" r="r" b="b"/>
              <a:pathLst>
                <a:path h="29845">
                  <a:moveTo>
                    <a:pt x="0" y="29527"/>
                  </a:moveTo>
                  <a:lnTo>
                    <a:pt x="0" y="0"/>
                  </a:lnTo>
                </a:path>
              </a:pathLst>
            </a:custGeom>
            <a:ln w="15240">
              <a:solidFill>
                <a:srgbClr val="FDB913"/>
              </a:solidFill>
            </a:ln>
          </p:spPr>
          <p:txBody>
            <a:bodyPr wrap="square" lIns="0" tIns="0" rIns="0" bIns="0" rtlCol="0"/>
            <a:lstStyle/>
            <a:p>
              <a:endParaRPr/>
            </a:p>
          </p:txBody>
        </p:sp>
        <p:sp>
          <p:nvSpPr>
            <p:cNvPr id="83" name="object 83"/>
            <p:cNvSpPr/>
            <p:nvPr/>
          </p:nvSpPr>
          <p:spPr>
            <a:xfrm>
              <a:off x="3091370" y="9536120"/>
              <a:ext cx="0" cy="40640"/>
            </a:xfrm>
            <a:custGeom>
              <a:avLst/>
              <a:gdLst/>
              <a:ahLst/>
              <a:cxnLst/>
              <a:rect l="l" t="t" r="r" b="b"/>
              <a:pathLst>
                <a:path h="40640">
                  <a:moveTo>
                    <a:pt x="0" y="40157"/>
                  </a:moveTo>
                  <a:lnTo>
                    <a:pt x="0" y="0"/>
                  </a:lnTo>
                </a:path>
              </a:pathLst>
            </a:custGeom>
            <a:ln w="15240">
              <a:solidFill>
                <a:srgbClr val="FDB913"/>
              </a:solidFill>
            </a:ln>
          </p:spPr>
          <p:txBody>
            <a:bodyPr wrap="square" lIns="0" tIns="0" rIns="0" bIns="0" rtlCol="0"/>
            <a:lstStyle/>
            <a:p>
              <a:endParaRPr/>
            </a:p>
          </p:txBody>
        </p:sp>
        <p:sp>
          <p:nvSpPr>
            <p:cNvPr id="84" name="object 84"/>
            <p:cNvSpPr/>
            <p:nvPr/>
          </p:nvSpPr>
          <p:spPr>
            <a:xfrm>
              <a:off x="5159999" y="9478227"/>
              <a:ext cx="494030" cy="494030"/>
            </a:xfrm>
            <a:custGeom>
              <a:avLst/>
              <a:gdLst/>
              <a:ahLst/>
              <a:cxnLst/>
              <a:rect l="l" t="t" r="r" b="b"/>
              <a:pathLst>
                <a:path w="494029" h="494029">
                  <a:moveTo>
                    <a:pt x="246887" y="0"/>
                  </a:moveTo>
                  <a:lnTo>
                    <a:pt x="197132" y="5016"/>
                  </a:lnTo>
                  <a:lnTo>
                    <a:pt x="150790" y="19402"/>
                  </a:lnTo>
                  <a:lnTo>
                    <a:pt x="108852" y="42165"/>
                  </a:lnTo>
                  <a:lnTo>
                    <a:pt x="72313" y="72313"/>
                  </a:lnTo>
                  <a:lnTo>
                    <a:pt x="42165" y="108852"/>
                  </a:lnTo>
                  <a:lnTo>
                    <a:pt x="19402" y="150790"/>
                  </a:lnTo>
                  <a:lnTo>
                    <a:pt x="5016" y="197132"/>
                  </a:lnTo>
                  <a:lnTo>
                    <a:pt x="0" y="246888"/>
                  </a:lnTo>
                  <a:lnTo>
                    <a:pt x="5016" y="296643"/>
                  </a:lnTo>
                  <a:lnTo>
                    <a:pt x="19402" y="342985"/>
                  </a:lnTo>
                  <a:lnTo>
                    <a:pt x="42165" y="384923"/>
                  </a:lnTo>
                  <a:lnTo>
                    <a:pt x="72313" y="421462"/>
                  </a:lnTo>
                  <a:lnTo>
                    <a:pt x="108852" y="451610"/>
                  </a:lnTo>
                  <a:lnTo>
                    <a:pt x="150790" y="474373"/>
                  </a:lnTo>
                  <a:lnTo>
                    <a:pt x="197132" y="488759"/>
                  </a:lnTo>
                  <a:lnTo>
                    <a:pt x="246887" y="493776"/>
                  </a:lnTo>
                  <a:lnTo>
                    <a:pt x="296643" y="488759"/>
                  </a:lnTo>
                  <a:lnTo>
                    <a:pt x="342985" y="474373"/>
                  </a:lnTo>
                  <a:lnTo>
                    <a:pt x="384923" y="451610"/>
                  </a:lnTo>
                  <a:lnTo>
                    <a:pt x="421462" y="421462"/>
                  </a:lnTo>
                  <a:lnTo>
                    <a:pt x="451610" y="384923"/>
                  </a:lnTo>
                  <a:lnTo>
                    <a:pt x="474373" y="342985"/>
                  </a:lnTo>
                  <a:lnTo>
                    <a:pt x="488759" y="296643"/>
                  </a:lnTo>
                  <a:lnTo>
                    <a:pt x="493775" y="246888"/>
                  </a:lnTo>
                  <a:lnTo>
                    <a:pt x="488759" y="197132"/>
                  </a:lnTo>
                  <a:lnTo>
                    <a:pt x="474373" y="150790"/>
                  </a:lnTo>
                  <a:lnTo>
                    <a:pt x="451610" y="108852"/>
                  </a:lnTo>
                  <a:lnTo>
                    <a:pt x="421462" y="72313"/>
                  </a:lnTo>
                  <a:lnTo>
                    <a:pt x="384923" y="42165"/>
                  </a:lnTo>
                  <a:lnTo>
                    <a:pt x="342985" y="19402"/>
                  </a:lnTo>
                  <a:lnTo>
                    <a:pt x="296643" y="5016"/>
                  </a:lnTo>
                  <a:lnTo>
                    <a:pt x="246887" y="0"/>
                  </a:lnTo>
                  <a:close/>
                </a:path>
              </a:pathLst>
            </a:custGeom>
            <a:solidFill>
              <a:srgbClr val="FFFFFF"/>
            </a:solidFill>
          </p:spPr>
          <p:txBody>
            <a:bodyPr wrap="square" lIns="0" tIns="0" rIns="0" bIns="0" rtlCol="0"/>
            <a:lstStyle/>
            <a:p>
              <a:endParaRPr/>
            </a:p>
          </p:txBody>
        </p:sp>
        <p:pic>
          <p:nvPicPr>
            <p:cNvPr id="85" name="object 85"/>
            <p:cNvPicPr/>
            <p:nvPr/>
          </p:nvPicPr>
          <p:blipFill>
            <a:blip r:embed="rId4" cstate="print"/>
            <a:stretch>
              <a:fillRect/>
            </a:stretch>
          </p:blipFill>
          <p:spPr>
            <a:xfrm>
              <a:off x="5227982" y="9521146"/>
              <a:ext cx="391416" cy="333612"/>
            </a:xfrm>
            <a:prstGeom prst="rect">
              <a:avLst/>
            </a:prstGeom>
          </p:spPr>
        </p:pic>
        <p:sp>
          <p:nvSpPr>
            <p:cNvPr id="86" name="object 86"/>
            <p:cNvSpPr/>
            <p:nvPr/>
          </p:nvSpPr>
          <p:spPr>
            <a:xfrm>
              <a:off x="719999" y="9478227"/>
              <a:ext cx="494030" cy="494030"/>
            </a:xfrm>
            <a:custGeom>
              <a:avLst/>
              <a:gdLst/>
              <a:ahLst/>
              <a:cxnLst/>
              <a:rect l="l" t="t" r="r" b="b"/>
              <a:pathLst>
                <a:path w="494030" h="494029">
                  <a:moveTo>
                    <a:pt x="246887" y="0"/>
                  </a:moveTo>
                  <a:lnTo>
                    <a:pt x="197132" y="5016"/>
                  </a:lnTo>
                  <a:lnTo>
                    <a:pt x="150790" y="19402"/>
                  </a:lnTo>
                  <a:lnTo>
                    <a:pt x="108852" y="42165"/>
                  </a:lnTo>
                  <a:lnTo>
                    <a:pt x="72313" y="72313"/>
                  </a:lnTo>
                  <a:lnTo>
                    <a:pt x="42165" y="108852"/>
                  </a:lnTo>
                  <a:lnTo>
                    <a:pt x="19402" y="150790"/>
                  </a:lnTo>
                  <a:lnTo>
                    <a:pt x="5016" y="197132"/>
                  </a:lnTo>
                  <a:lnTo>
                    <a:pt x="0" y="246888"/>
                  </a:lnTo>
                  <a:lnTo>
                    <a:pt x="5016" y="296643"/>
                  </a:lnTo>
                  <a:lnTo>
                    <a:pt x="19402" y="342985"/>
                  </a:lnTo>
                  <a:lnTo>
                    <a:pt x="42165" y="384923"/>
                  </a:lnTo>
                  <a:lnTo>
                    <a:pt x="72313" y="421462"/>
                  </a:lnTo>
                  <a:lnTo>
                    <a:pt x="108852" y="451610"/>
                  </a:lnTo>
                  <a:lnTo>
                    <a:pt x="150790" y="474373"/>
                  </a:lnTo>
                  <a:lnTo>
                    <a:pt x="197132" y="488759"/>
                  </a:lnTo>
                  <a:lnTo>
                    <a:pt x="246887" y="493776"/>
                  </a:lnTo>
                  <a:lnTo>
                    <a:pt x="296643" y="488759"/>
                  </a:lnTo>
                  <a:lnTo>
                    <a:pt x="342985" y="474373"/>
                  </a:lnTo>
                  <a:lnTo>
                    <a:pt x="384923" y="451610"/>
                  </a:lnTo>
                  <a:lnTo>
                    <a:pt x="421462" y="421462"/>
                  </a:lnTo>
                  <a:lnTo>
                    <a:pt x="451610" y="384923"/>
                  </a:lnTo>
                  <a:lnTo>
                    <a:pt x="474373" y="342985"/>
                  </a:lnTo>
                  <a:lnTo>
                    <a:pt x="488759" y="296643"/>
                  </a:lnTo>
                  <a:lnTo>
                    <a:pt x="493775" y="246888"/>
                  </a:lnTo>
                  <a:lnTo>
                    <a:pt x="488759" y="197132"/>
                  </a:lnTo>
                  <a:lnTo>
                    <a:pt x="474373" y="150790"/>
                  </a:lnTo>
                  <a:lnTo>
                    <a:pt x="451610" y="108852"/>
                  </a:lnTo>
                  <a:lnTo>
                    <a:pt x="421462" y="72313"/>
                  </a:lnTo>
                  <a:lnTo>
                    <a:pt x="384923" y="42165"/>
                  </a:lnTo>
                  <a:lnTo>
                    <a:pt x="342985" y="19402"/>
                  </a:lnTo>
                  <a:lnTo>
                    <a:pt x="296643" y="5016"/>
                  </a:lnTo>
                  <a:lnTo>
                    <a:pt x="246887" y="0"/>
                  </a:lnTo>
                  <a:close/>
                </a:path>
              </a:pathLst>
            </a:custGeom>
            <a:solidFill>
              <a:srgbClr val="FFFFFF"/>
            </a:solidFill>
          </p:spPr>
          <p:txBody>
            <a:bodyPr wrap="square" lIns="0" tIns="0" rIns="0" bIns="0" rtlCol="0"/>
            <a:lstStyle/>
            <a:p>
              <a:endParaRPr/>
            </a:p>
          </p:txBody>
        </p:sp>
        <p:sp>
          <p:nvSpPr>
            <p:cNvPr id="87" name="object 87"/>
            <p:cNvSpPr/>
            <p:nvPr/>
          </p:nvSpPr>
          <p:spPr>
            <a:xfrm>
              <a:off x="845910" y="9576990"/>
              <a:ext cx="242570" cy="296545"/>
            </a:xfrm>
            <a:custGeom>
              <a:avLst/>
              <a:gdLst/>
              <a:ahLst/>
              <a:cxnLst/>
              <a:rect l="l" t="t" r="r" b="b"/>
              <a:pathLst>
                <a:path w="242569" h="296545">
                  <a:moveTo>
                    <a:pt x="0" y="0"/>
                  </a:moveTo>
                  <a:lnTo>
                    <a:pt x="0" y="296252"/>
                  </a:lnTo>
                  <a:lnTo>
                    <a:pt x="241947" y="296252"/>
                  </a:lnTo>
                  <a:lnTo>
                    <a:pt x="241947" y="0"/>
                  </a:lnTo>
                  <a:lnTo>
                    <a:pt x="216369" y="0"/>
                  </a:lnTo>
                  <a:lnTo>
                    <a:pt x="0" y="0"/>
                  </a:lnTo>
                  <a:close/>
                </a:path>
              </a:pathLst>
            </a:custGeom>
            <a:ln w="26288">
              <a:solidFill>
                <a:srgbClr val="BACAD3"/>
              </a:solidFill>
            </a:ln>
          </p:spPr>
          <p:txBody>
            <a:bodyPr wrap="square" lIns="0" tIns="0" rIns="0" bIns="0" rtlCol="0"/>
            <a:lstStyle/>
            <a:p>
              <a:endParaRPr/>
            </a:p>
          </p:txBody>
        </p:sp>
        <p:sp>
          <p:nvSpPr>
            <p:cNvPr id="88" name="object 88"/>
            <p:cNvSpPr/>
            <p:nvPr/>
          </p:nvSpPr>
          <p:spPr>
            <a:xfrm>
              <a:off x="919899" y="9643702"/>
              <a:ext cx="142240" cy="0"/>
            </a:xfrm>
            <a:custGeom>
              <a:avLst/>
              <a:gdLst/>
              <a:ahLst/>
              <a:cxnLst/>
              <a:rect l="l" t="t" r="r" b="b"/>
              <a:pathLst>
                <a:path w="142240">
                  <a:moveTo>
                    <a:pt x="0" y="0"/>
                  </a:moveTo>
                  <a:lnTo>
                    <a:pt x="141871" y="0"/>
                  </a:lnTo>
                </a:path>
              </a:pathLst>
            </a:custGeom>
            <a:ln w="13144">
              <a:solidFill>
                <a:srgbClr val="BACAD3"/>
              </a:solidFill>
            </a:ln>
          </p:spPr>
          <p:txBody>
            <a:bodyPr wrap="square" lIns="0" tIns="0" rIns="0" bIns="0" rtlCol="0"/>
            <a:lstStyle/>
            <a:p>
              <a:endParaRPr/>
            </a:p>
          </p:txBody>
        </p:sp>
        <p:sp>
          <p:nvSpPr>
            <p:cNvPr id="89" name="object 89"/>
            <p:cNvSpPr/>
            <p:nvPr/>
          </p:nvSpPr>
          <p:spPr>
            <a:xfrm>
              <a:off x="919899" y="9684409"/>
              <a:ext cx="142240" cy="0"/>
            </a:xfrm>
            <a:custGeom>
              <a:avLst/>
              <a:gdLst/>
              <a:ahLst/>
              <a:cxnLst/>
              <a:rect l="l" t="t" r="r" b="b"/>
              <a:pathLst>
                <a:path w="142240">
                  <a:moveTo>
                    <a:pt x="0" y="0"/>
                  </a:moveTo>
                  <a:lnTo>
                    <a:pt x="141871" y="0"/>
                  </a:lnTo>
                </a:path>
              </a:pathLst>
            </a:custGeom>
            <a:ln w="13144">
              <a:solidFill>
                <a:srgbClr val="BACAD3"/>
              </a:solidFill>
            </a:ln>
          </p:spPr>
          <p:txBody>
            <a:bodyPr wrap="square" lIns="0" tIns="0" rIns="0" bIns="0" rtlCol="0"/>
            <a:lstStyle/>
            <a:p>
              <a:endParaRPr/>
            </a:p>
          </p:txBody>
        </p:sp>
        <p:sp>
          <p:nvSpPr>
            <p:cNvPr id="90" name="object 90"/>
            <p:cNvSpPr/>
            <p:nvPr/>
          </p:nvSpPr>
          <p:spPr>
            <a:xfrm>
              <a:off x="919899" y="9725115"/>
              <a:ext cx="142240" cy="0"/>
            </a:xfrm>
            <a:custGeom>
              <a:avLst/>
              <a:gdLst/>
              <a:ahLst/>
              <a:cxnLst/>
              <a:rect l="l" t="t" r="r" b="b"/>
              <a:pathLst>
                <a:path w="142240">
                  <a:moveTo>
                    <a:pt x="0" y="0"/>
                  </a:moveTo>
                  <a:lnTo>
                    <a:pt x="141871" y="0"/>
                  </a:lnTo>
                </a:path>
              </a:pathLst>
            </a:custGeom>
            <a:ln w="13144">
              <a:solidFill>
                <a:srgbClr val="BACAD3"/>
              </a:solidFill>
            </a:ln>
          </p:spPr>
          <p:txBody>
            <a:bodyPr wrap="square" lIns="0" tIns="0" rIns="0" bIns="0" rtlCol="0"/>
            <a:lstStyle/>
            <a:p>
              <a:endParaRPr/>
            </a:p>
          </p:txBody>
        </p:sp>
        <p:sp>
          <p:nvSpPr>
            <p:cNvPr id="91" name="object 91"/>
            <p:cNvSpPr/>
            <p:nvPr/>
          </p:nvSpPr>
          <p:spPr>
            <a:xfrm>
              <a:off x="919899" y="9765821"/>
              <a:ext cx="142240" cy="0"/>
            </a:xfrm>
            <a:custGeom>
              <a:avLst/>
              <a:gdLst/>
              <a:ahLst/>
              <a:cxnLst/>
              <a:rect l="l" t="t" r="r" b="b"/>
              <a:pathLst>
                <a:path w="142240">
                  <a:moveTo>
                    <a:pt x="0" y="0"/>
                  </a:moveTo>
                  <a:lnTo>
                    <a:pt x="141871" y="0"/>
                  </a:lnTo>
                </a:path>
              </a:pathLst>
            </a:custGeom>
            <a:ln w="13144">
              <a:solidFill>
                <a:srgbClr val="BACAD3"/>
              </a:solidFill>
            </a:ln>
          </p:spPr>
          <p:txBody>
            <a:bodyPr wrap="square" lIns="0" tIns="0" rIns="0" bIns="0" rtlCol="0"/>
            <a:lstStyle/>
            <a:p>
              <a:endParaRPr/>
            </a:p>
          </p:txBody>
        </p:sp>
        <p:sp>
          <p:nvSpPr>
            <p:cNvPr id="92" name="object 92"/>
            <p:cNvSpPr/>
            <p:nvPr/>
          </p:nvSpPr>
          <p:spPr>
            <a:xfrm>
              <a:off x="919899" y="9806527"/>
              <a:ext cx="142240" cy="0"/>
            </a:xfrm>
            <a:custGeom>
              <a:avLst/>
              <a:gdLst/>
              <a:ahLst/>
              <a:cxnLst/>
              <a:rect l="l" t="t" r="r" b="b"/>
              <a:pathLst>
                <a:path w="142240">
                  <a:moveTo>
                    <a:pt x="0" y="0"/>
                  </a:moveTo>
                  <a:lnTo>
                    <a:pt x="141871" y="0"/>
                  </a:lnTo>
                </a:path>
              </a:pathLst>
            </a:custGeom>
            <a:ln w="13144">
              <a:solidFill>
                <a:srgbClr val="BACAD3"/>
              </a:solidFill>
            </a:ln>
          </p:spPr>
          <p:txBody>
            <a:bodyPr wrap="square" lIns="0" tIns="0" rIns="0" bIns="0" rtlCol="0"/>
            <a:lstStyle/>
            <a:p>
              <a:endParaRPr/>
            </a:p>
          </p:txBody>
        </p:sp>
        <p:sp>
          <p:nvSpPr>
            <p:cNvPr id="93" name="object 93"/>
            <p:cNvSpPr/>
            <p:nvPr/>
          </p:nvSpPr>
          <p:spPr>
            <a:xfrm>
              <a:off x="872223" y="9623438"/>
              <a:ext cx="37465" cy="191770"/>
            </a:xfrm>
            <a:custGeom>
              <a:avLst/>
              <a:gdLst/>
              <a:ahLst/>
              <a:cxnLst/>
              <a:rect l="l" t="t" r="r" b="b"/>
              <a:pathLst>
                <a:path w="37465" h="191770">
                  <a:moveTo>
                    <a:pt x="37261" y="168681"/>
                  </a:moveTo>
                  <a:lnTo>
                    <a:pt x="31127" y="162814"/>
                  </a:lnTo>
                  <a:lnTo>
                    <a:pt x="15443" y="179184"/>
                  </a:lnTo>
                  <a:lnTo>
                    <a:pt x="5867" y="170027"/>
                  </a:lnTo>
                  <a:lnTo>
                    <a:pt x="0" y="176149"/>
                  </a:lnTo>
                  <a:lnTo>
                    <a:pt x="15697" y="191173"/>
                  </a:lnTo>
                  <a:lnTo>
                    <a:pt x="37261" y="168681"/>
                  </a:lnTo>
                  <a:close/>
                </a:path>
                <a:path w="37465" h="191770">
                  <a:moveTo>
                    <a:pt x="37261" y="127977"/>
                  </a:moveTo>
                  <a:lnTo>
                    <a:pt x="31127" y="122110"/>
                  </a:lnTo>
                  <a:lnTo>
                    <a:pt x="15443" y="138480"/>
                  </a:lnTo>
                  <a:lnTo>
                    <a:pt x="5867" y="129324"/>
                  </a:lnTo>
                  <a:lnTo>
                    <a:pt x="0" y="135445"/>
                  </a:lnTo>
                  <a:lnTo>
                    <a:pt x="15697" y="150469"/>
                  </a:lnTo>
                  <a:lnTo>
                    <a:pt x="37261" y="127977"/>
                  </a:lnTo>
                  <a:close/>
                </a:path>
                <a:path w="37465" h="191770">
                  <a:moveTo>
                    <a:pt x="37261" y="87274"/>
                  </a:moveTo>
                  <a:lnTo>
                    <a:pt x="31127" y="81407"/>
                  </a:lnTo>
                  <a:lnTo>
                    <a:pt x="15443" y="97777"/>
                  </a:lnTo>
                  <a:lnTo>
                    <a:pt x="5867" y="88620"/>
                  </a:lnTo>
                  <a:lnTo>
                    <a:pt x="0" y="94742"/>
                  </a:lnTo>
                  <a:lnTo>
                    <a:pt x="15697" y="109766"/>
                  </a:lnTo>
                  <a:lnTo>
                    <a:pt x="37261" y="87274"/>
                  </a:lnTo>
                  <a:close/>
                </a:path>
                <a:path w="37465" h="191770">
                  <a:moveTo>
                    <a:pt x="37261" y="46570"/>
                  </a:moveTo>
                  <a:lnTo>
                    <a:pt x="31127" y="40703"/>
                  </a:lnTo>
                  <a:lnTo>
                    <a:pt x="15443" y="57073"/>
                  </a:lnTo>
                  <a:lnTo>
                    <a:pt x="5867" y="47917"/>
                  </a:lnTo>
                  <a:lnTo>
                    <a:pt x="0" y="54038"/>
                  </a:lnTo>
                  <a:lnTo>
                    <a:pt x="15697" y="69062"/>
                  </a:lnTo>
                  <a:lnTo>
                    <a:pt x="37261" y="46570"/>
                  </a:lnTo>
                  <a:close/>
                </a:path>
                <a:path w="37465" h="191770">
                  <a:moveTo>
                    <a:pt x="37261" y="5867"/>
                  </a:moveTo>
                  <a:lnTo>
                    <a:pt x="31127" y="0"/>
                  </a:lnTo>
                  <a:lnTo>
                    <a:pt x="15443" y="16370"/>
                  </a:lnTo>
                  <a:lnTo>
                    <a:pt x="5867" y="7213"/>
                  </a:lnTo>
                  <a:lnTo>
                    <a:pt x="0" y="13335"/>
                  </a:lnTo>
                  <a:lnTo>
                    <a:pt x="15697" y="28359"/>
                  </a:lnTo>
                  <a:lnTo>
                    <a:pt x="37261" y="5867"/>
                  </a:lnTo>
                  <a:close/>
                </a:path>
              </a:pathLst>
            </a:custGeom>
            <a:solidFill>
              <a:srgbClr val="BACAD3"/>
            </a:solidFill>
          </p:spPr>
          <p:txBody>
            <a:bodyPr wrap="square" lIns="0" tIns="0" rIns="0" bIns="0" rtlCol="0"/>
            <a:lstStyle/>
            <a:p>
              <a:endParaRPr/>
            </a:p>
          </p:txBody>
        </p:sp>
        <p:pic>
          <p:nvPicPr>
            <p:cNvPr id="94" name="object 94"/>
            <p:cNvPicPr/>
            <p:nvPr/>
          </p:nvPicPr>
          <p:blipFill>
            <a:blip r:embed="rId5" cstate="print"/>
            <a:stretch>
              <a:fillRect/>
            </a:stretch>
          </p:blipFill>
          <p:spPr>
            <a:xfrm>
              <a:off x="885380" y="9524483"/>
              <a:ext cx="162915" cy="78240"/>
            </a:xfrm>
            <a:prstGeom prst="rect">
              <a:avLst/>
            </a:prstGeom>
          </p:spPr>
        </p:pic>
        <p:sp>
          <p:nvSpPr>
            <p:cNvPr id="95" name="object 95"/>
            <p:cNvSpPr/>
            <p:nvPr/>
          </p:nvSpPr>
          <p:spPr>
            <a:xfrm>
              <a:off x="1033062" y="9655820"/>
              <a:ext cx="135890" cy="135890"/>
            </a:xfrm>
            <a:custGeom>
              <a:avLst/>
              <a:gdLst/>
              <a:ahLst/>
              <a:cxnLst/>
              <a:rect l="l" t="t" r="r" b="b"/>
              <a:pathLst>
                <a:path w="135890" h="135890">
                  <a:moveTo>
                    <a:pt x="67944" y="0"/>
                  </a:moveTo>
                  <a:lnTo>
                    <a:pt x="41501" y="5338"/>
                  </a:lnTo>
                  <a:lnTo>
                    <a:pt x="19904" y="19897"/>
                  </a:lnTo>
                  <a:lnTo>
                    <a:pt x="5340" y="41490"/>
                  </a:lnTo>
                  <a:lnTo>
                    <a:pt x="0" y="67932"/>
                  </a:lnTo>
                  <a:lnTo>
                    <a:pt x="5340" y="94381"/>
                  </a:lnTo>
                  <a:lnTo>
                    <a:pt x="19904" y="115977"/>
                  </a:lnTo>
                  <a:lnTo>
                    <a:pt x="41501" y="130538"/>
                  </a:lnTo>
                  <a:lnTo>
                    <a:pt x="67944" y="135877"/>
                  </a:lnTo>
                  <a:lnTo>
                    <a:pt x="94388" y="130538"/>
                  </a:lnTo>
                  <a:lnTo>
                    <a:pt x="115985" y="115977"/>
                  </a:lnTo>
                  <a:lnTo>
                    <a:pt x="130549" y="94381"/>
                  </a:lnTo>
                  <a:lnTo>
                    <a:pt x="135889" y="67932"/>
                  </a:lnTo>
                  <a:lnTo>
                    <a:pt x="130549" y="41490"/>
                  </a:lnTo>
                  <a:lnTo>
                    <a:pt x="115985" y="19897"/>
                  </a:lnTo>
                  <a:lnTo>
                    <a:pt x="94388" y="5338"/>
                  </a:lnTo>
                  <a:lnTo>
                    <a:pt x="67944" y="0"/>
                  </a:lnTo>
                  <a:close/>
                </a:path>
              </a:pathLst>
            </a:custGeom>
            <a:solidFill>
              <a:srgbClr val="BACAD3"/>
            </a:solidFill>
          </p:spPr>
          <p:txBody>
            <a:bodyPr wrap="square" lIns="0" tIns="0" rIns="0" bIns="0" rtlCol="0"/>
            <a:lstStyle/>
            <a:p>
              <a:endParaRPr/>
            </a:p>
          </p:txBody>
        </p:sp>
        <p:sp>
          <p:nvSpPr>
            <p:cNvPr id="96" name="object 96"/>
            <p:cNvSpPr/>
            <p:nvPr/>
          </p:nvSpPr>
          <p:spPr>
            <a:xfrm>
              <a:off x="1033062" y="9655820"/>
              <a:ext cx="135890" cy="135890"/>
            </a:xfrm>
            <a:custGeom>
              <a:avLst/>
              <a:gdLst/>
              <a:ahLst/>
              <a:cxnLst/>
              <a:rect l="l" t="t" r="r" b="b"/>
              <a:pathLst>
                <a:path w="135890" h="135890">
                  <a:moveTo>
                    <a:pt x="67944" y="135877"/>
                  </a:moveTo>
                  <a:lnTo>
                    <a:pt x="94388" y="130538"/>
                  </a:lnTo>
                  <a:lnTo>
                    <a:pt x="115985" y="115977"/>
                  </a:lnTo>
                  <a:lnTo>
                    <a:pt x="130549" y="94381"/>
                  </a:lnTo>
                  <a:lnTo>
                    <a:pt x="135889" y="67932"/>
                  </a:lnTo>
                  <a:lnTo>
                    <a:pt x="130549" y="41490"/>
                  </a:lnTo>
                  <a:lnTo>
                    <a:pt x="115985" y="19897"/>
                  </a:lnTo>
                  <a:lnTo>
                    <a:pt x="94388" y="5338"/>
                  </a:lnTo>
                  <a:lnTo>
                    <a:pt x="67944" y="0"/>
                  </a:lnTo>
                  <a:lnTo>
                    <a:pt x="41501" y="5338"/>
                  </a:lnTo>
                  <a:lnTo>
                    <a:pt x="19904" y="19897"/>
                  </a:lnTo>
                  <a:lnTo>
                    <a:pt x="5340" y="41490"/>
                  </a:lnTo>
                  <a:lnTo>
                    <a:pt x="0" y="67932"/>
                  </a:lnTo>
                  <a:lnTo>
                    <a:pt x="5340" y="94381"/>
                  </a:lnTo>
                  <a:lnTo>
                    <a:pt x="19904" y="115977"/>
                  </a:lnTo>
                  <a:lnTo>
                    <a:pt x="41501" y="130538"/>
                  </a:lnTo>
                  <a:lnTo>
                    <a:pt x="67944" y="135877"/>
                  </a:lnTo>
                  <a:close/>
                </a:path>
              </a:pathLst>
            </a:custGeom>
            <a:ln w="13144">
              <a:solidFill>
                <a:srgbClr val="FFFFFF"/>
              </a:solidFill>
            </a:ln>
          </p:spPr>
          <p:txBody>
            <a:bodyPr wrap="square" lIns="0" tIns="0" rIns="0" bIns="0" rtlCol="0"/>
            <a:lstStyle/>
            <a:p>
              <a:endParaRPr/>
            </a:p>
          </p:txBody>
        </p:sp>
        <p:sp>
          <p:nvSpPr>
            <p:cNvPr id="97" name="object 97"/>
            <p:cNvSpPr/>
            <p:nvPr/>
          </p:nvSpPr>
          <p:spPr>
            <a:xfrm>
              <a:off x="1063758" y="9695398"/>
              <a:ext cx="74930" cy="57150"/>
            </a:xfrm>
            <a:custGeom>
              <a:avLst/>
              <a:gdLst/>
              <a:ahLst/>
              <a:cxnLst/>
              <a:rect l="l" t="t" r="r" b="b"/>
              <a:pathLst>
                <a:path w="74930" h="57150">
                  <a:moveTo>
                    <a:pt x="62255" y="0"/>
                  </a:moveTo>
                  <a:lnTo>
                    <a:pt x="30861" y="32740"/>
                  </a:lnTo>
                  <a:lnTo>
                    <a:pt x="11722" y="14427"/>
                  </a:lnTo>
                  <a:lnTo>
                    <a:pt x="0" y="26670"/>
                  </a:lnTo>
                  <a:lnTo>
                    <a:pt x="31381" y="56718"/>
                  </a:lnTo>
                  <a:lnTo>
                    <a:pt x="74510" y="11734"/>
                  </a:lnTo>
                  <a:lnTo>
                    <a:pt x="62255" y="0"/>
                  </a:lnTo>
                  <a:close/>
                </a:path>
              </a:pathLst>
            </a:custGeom>
            <a:solidFill>
              <a:srgbClr val="FFFFFF"/>
            </a:solidFill>
          </p:spPr>
          <p:txBody>
            <a:bodyPr wrap="square" lIns="0" tIns="0" rIns="0" bIns="0" rtlCol="0"/>
            <a:lstStyle/>
            <a:p>
              <a:endParaRPr/>
            </a:p>
          </p:txBody>
        </p:sp>
      </p:grpSp>
      <p:sp>
        <p:nvSpPr>
          <p:cNvPr id="98" name="object 98"/>
          <p:cNvSpPr txBox="1"/>
          <p:nvPr/>
        </p:nvSpPr>
        <p:spPr>
          <a:xfrm>
            <a:off x="6943034" y="5054786"/>
            <a:ext cx="172085" cy="162560"/>
          </a:xfrm>
          <a:prstGeom prst="rect">
            <a:avLst/>
          </a:prstGeom>
        </p:spPr>
        <p:txBody>
          <a:bodyPr vert="horz" wrap="square" lIns="0" tIns="12700" rIns="0" bIns="0" rtlCol="0">
            <a:spAutoFit/>
          </a:bodyPr>
          <a:lstStyle/>
          <a:p>
            <a:pPr marL="12700">
              <a:lnSpc>
                <a:spcPct val="100000"/>
              </a:lnSpc>
              <a:spcBef>
                <a:spcPts val="100"/>
              </a:spcBef>
            </a:pPr>
            <a:r>
              <a:rPr sz="900" b="1" spc="-55" dirty="0">
                <a:solidFill>
                  <a:srgbClr val="FFFFFF"/>
                </a:solidFill>
                <a:latin typeface="Arial"/>
                <a:cs typeface="Arial"/>
              </a:rPr>
              <a:t>1%</a:t>
            </a:r>
            <a:endParaRPr sz="900">
              <a:latin typeface="Arial"/>
              <a:cs typeface="Arial"/>
            </a:endParaRPr>
          </a:p>
        </p:txBody>
      </p:sp>
      <p:sp>
        <p:nvSpPr>
          <p:cNvPr id="99" name="object 99"/>
          <p:cNvSpPr txBox="1"/>
          <p:nvPr/>
        </p:nvSpPr>
        <p:spPr>
          <a:xfrm>
            <a:off x="6943034" y="5919466"/>
            <a:ext cx="172085" cy="162560"/>
          </a:xfrm>
          <a:prstGeom prst="rect">
            <a:avLst/>
          </a:prstGeom>
        </p:spPr>
        <p:txBody>
          <a:bodyPr vert="horz" wrap="square" lIns="0" tIns="12700" rIns="0" bIns="0" rtlCol="0">
            <a:spAutoFit/>
          </a:bodyPr>
          <a:lstStyle/>
          <a:p>
            <a:pPr marL="12700">
              <a:lnSpc>
                <a:spcPct val="100000"/>
              </a:lnSpc>
              <a:spcBef>
                <a:spcPts val="100"/>
              </a:spcBef>
            </a:pPr>
            <a:r>
              <a:rPr sz="900" b="1" spc="-55" dirty="0">
                <a:solidFill>
                  <a:srgbClr val="FFFFFF"/>
                </a:solidFill>
                <a:latin typeface="Arial"/>
                <a:cs typeface="Arial"/>
              </a:rPr>
              <a:t>1%</a:t>
            </a:r>
            <a:endParaRPr sz="900">
              <a:latin typeface="Arial"/>
              <a:cs typeface="Arial"/>
            </a:endParaRPr>
          </a:p>
        </p:txBody>
      </p:sp>
      <p:sp>
        <p:nvSpPr>
          <p:cNvPr id="100" name="object 100"/>
          <p:cNvSpPr txBox="1"/>
          <p:nvPr/>
        </p:nvSpPr>
        <p:spPr>
          <a:xfrm>
            <a:off x="6943034" y="6351863"/>
            <a:ext cx="172085" cy="162560"/>
          </a:xfrm>
          <a:prstGeom prst="rect">
            <a:avLst/>
          </a:prstGeom>
        </p:spPr>
        <p:txBody>
          <a:bodyPr vert="horz" wrap="square" lIns="0" tIns="12700" rIns="0" bIns="0" rtlCol="0">
            <a:spAutoFit/>
          </a:bodyPr>
          <a:lstStyle/>
          <a:p>
            <a:pPr marL="12700">
              <a:lnSpc>
                <a:spcPct val="100000"/>
              </a:lnSpc>
              <a:spcBef>
                <a:spcPts val="100"/>
              </a:spcBef>
            </a:pPr>
            <a:r>
              <a:rPr sz="900" b="1" spc="-55" dirty="0">
                <a:solidFill>
                  <a:srgbClr val="FFFFFF"/>
                </a:solidFill>
                <a:latin typeface="Arial"/>
                <a:cs typeface="Arial"/>
              </a:rPr>
              <a:t>1%</a:t>
            </a:r>
            <a:endParaRPr sz="900">
              <a:latin typeface="Arial"/>
              <a:cs typeface="Arial"/>
            </a:endParaRPr>
          </a:p>
        </p:txBody>
      </p:sp>
      <p:sp>
        <p:nvSpPr>
          <p:cNvPr id="101" name="object 101"/>
          <p:cNvSpPr txBox="1"/>
          <p:nvPr/>
        </p:nvSpPr>
        <p:spPr>
          <a:xfrm>
            <a:off x="6904514" y="5487183"/>
            <a:ext cx="19494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2%</a:t>
            </a:r>
            <a:endParaRPr sz="900">
              <a:latin typeface="Arial"/>
              <a:cs typeface="Arial"/>
            </a:endParaRPr>
          </a:p>
        </p:txBody>
      </p:sp>
      <p:sp>
        <p:nvSpPr>
          <p:cNvPr id="103" name="CaixaDeTexto 102">
            <a:extLst>
              <a:ext uri="{FF2B5EF4-FFF2-40B4-BE49-F238E27FC236}">
                <a16:creationId xmlns:a16="http://schemas.microsoft.com/office/drawing/2014/main" id="{F8F8CB3B-C9CF-A7BD-8D40-02C0A7854EF9}"/>
              </a:ext>
            </a:extLst>
          </p:cNvPr>
          <p:cNvSpPr txBox="1"/>
          <p:nvPr/>
        </p:nvSpPr>
        <p:spPr>
          <a:xfrm>
            <a:off x="425450" y="8877651"/>
            <a:ext cx="2321887" cy="430887"/>
          </a:xfrm>
          <a:prstGeom prst="rect">
            <a:avLst/>
          </a:prstGeom>
          <a:noFill/>
        </p:spPr>
        <p:txBody>
          <a:bodyPr wrap="square">
            <a:spAutoFit/>
          </a:bodyPr>
          <a:lstStyle/>
          <a:p>
            <a:pPr marL="179705" marR="330835">
              <a:spcBef>
                <a:spcPts val="1175"/>
              </a:spcBef>
            </a:pPr>
            <a:r>
              <a:rPr lang="pt-BR" sz="1100" dirty="0">
                <a:solidFill>
                  <a:schemeClr val="bg1"/>
                </a:solidFill>
              </a:rPr>
              <a:t>Utilizar técnicas de planejamento adaptativo</a:t>
            </a:r>
            <a:endParaRPr lang="en-US" sz="1100" dirty="0">
              <a:solidFill>
                <a:schemeClr val="bg1"/>
              </a:solidFill>
              <a:latin typeface="Verdana"/>
              <a:cs typeface="Verdana"/>
            </a:endParaRPr>
          </a:p>
        </p:txBody>
      </p:sp>
      <p:sp>
        <p:nvSpPr>
          <p:cNvPr id="104" name="CaixaDeTexto 103">
            <a:extLst>
              <a:ext uri="{FF2B5EF4-FFF2-40B4-BE49-F238E27FC236}">
                <a16:creationId xmlns:a16="http://schemas.microsoft.com/office/drawing/2014/main" id="{295489B6-104A-9AF3-D4A1-8765FEAD24EC}"/>
              </a:ext>
            </a:extLst>
          </p:cNvPr>
          <p:cNvSpPr txBox="1"/>
          <p:nvPr/>
        </p:nvSpPr>
        <p:spPr>
          <a:xfrm>
            <a:off x="2617306" y="8936996"/>
            <a:ext cx="2321887" cy="430887"/>
          </a:xfrm>
          <a:prstGeom prst="rect">
            <a:avLst/>
          </a:prstGeom>
          <a:noFill/>
        </p:spPr>
        <p:txBody>
          <a:bodyPr wrap="square">
            <a:spAutoFit/>
          </a:bodyPr>
          <a:lstStyle/>
          <a:p>
            <a:pPr marL="179705" marR="330835">
              <a:spcBef>
                <a:spcPts val="1175"/>
              </a:spcBef>
            </a:pPr>
            <a:r>
              <a:rPr lang="pt-BR" sz="1100" dirty="0">
                <a:solidFill>
                  <a:schemeClr val="bg1"/>
                </a:solidFill>
              </a:rPr>
              <a:t>Utilizar IA para pesquisa e desenvolvimento</a:t>
            </a:r>
            <a:endParaRPr lang="en-US" sz="1100" dirty="0">
              <a:solidFill>
                <a:schemeClr val="bg1"/>
              </a:solidFill>
              <a:latin typeface="Verdana"/>
              <a:cs typeface="Verdana"/>
            </a:endParaRPr>
          </a:p>
        </p:txBody>
      </p:sp>
      <p:sp>
        <p:nvSpPr>
          <p:cNvPr id="105" name="CaixaDeTexto 104">
            <a:extLst>
              <a:ext uri="{FF2B5EF4-FFF2-40B4-BE49-F238E27FC236}">
                <a16:creationId xmlns:a16="http://schemas.microsoft.com/office/drawing/2014/main" id="{67AA1663-7C5D-4442-9B81-2C960F8212D4}"/>
              </a:ext>
            </a:extLst>
          </p:cNvPr>
          <p:cNvSpPr txBox="1"/>
          <p:nvPr/>
        </p:nvSpPr>
        <p:spPr>
          <a:xfrm>
            <a:off x="4939193" y="8932551"/>
            <a:ext cx="2321887" cy="600164"/>
          </a:xfrm>
          <a:prstGeom prst="rect">
            <a:avLst/>
          </a:prstGeom>
          <a:noFill/>
        </p:spPr>
        <p:txBody>
          <a:bodyPr wrap="square">
            <a:spAutoFit/>
          </a:bodyPr>
          <a:lstStyle/>
          <a:p>
            <a:pPr marL="179705" marR="330835">
              <a:spcBef>
                <a:spcPts val="1175"/>
              </a:spcBef>
            </a:pPr>
            <a:r>
              <a:rPr lang="pt-BR" sz="1100" dirty="0">
                <a:solidFill>
                  <a:schemeClr val="bg1"/>
                </a:solidFill>
              </a:rPr>
              <a:t>Aumentar os gastos com a proteção dos dados dos clientes</a:t>
            </a:r>
            <a:endParaRPr lang="en-US" sz="1100" dirty="0">
              <a:solidFill>
                <a:schemeClr val="bg1"/>
              </a:solidFill>
              <a:latin typeface="Verdana"/>
              <a:cs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859" y="0"/>
            <a:ext cx="7560309" cy="10692130"/>
          </a:xfrm>
          <a:custGeom>
            <a:avLst/>
            <a:gdLst/>
            <a:ahLst/>
            <a:cxnLst/>
            <a:rect l="l" t="t" r="r" b="b"/>
            <a:pathLst>
              <a:path w="7560309" h="10692130">
                <a:moveTo>
                  <a:pt x="7559992" y="0"/>
                </a:moveTo>
                <a:lnTo>
                  <a:pt x="0" y="0"/>
                </a:lnTo>
                <a:lnTo>
                  <a:pt x="0" y="10692003"/>
                </a:lnTo>
                <a:lnTo>
                  <a:pt x="7559992" y="10692003"/>
                </a:lnTo>
                <a:lnTo>
                  <a:pt x="7559992" y="0"/>
                </a:lnTo>
                <a:close/>
              </a:path>
            </a:pathLst>
          </a:custGeom>
          <a:solidFill>
            <a:srgbClr val="005D77"/>
          </a:solidFill>
        </p:spPr>
        <p:txBody>
          <a:bodyPr wrap="square" lIns="0" tIns="0" rIns="0" bIns="0" rtlCol="0"/>
          <a:lstStyle/>
          <a:p>
            <a:endParaRPr dirty="0"/>
          </a:p>
        </p:txBody>
      </p:sp>
      <p:sp>
        <p:nvSpPr>
          <p:cNvPr id="3" name="object 3"/>
          <p:cNvSpPr txBox="1"/>
          <p:nvPr/>
        </p:nvSpPr>
        <p:spPr>
          <a:xfrm>
            <a:off x="4224499" y="8420063"/>
            <a:ext cx="2808605" cy="1520929"/>
          </a:xfrm>
          <a:prstGeom prst="rect">
            <a:avLst/>
          </a:prstGeom>
        </p:spPr>
        <p:txBody>
          <a:bodyPr vert="horz" wrap="square" lIns="0" tIns="12700" rIns="0" bIns="0" rtlCol="0">
            <a:spAutoFit/>
          </a:bodyPr>
          <a:lstStyle/>
          <a:p>
            <a:pPr marL="12700">
              <a:lnSpc>
                <a:spcPct val="100000"/>
              </a:lnSpc>
              <a:spcBef>
                <a:spcPts val="100"/>
              </a:spcBef>
            </a:pPr>
            <a:r>
              <a:rPr sz="700" spc="-10" dirty="0">
                <a:solidFill>
                  <a:srgbClr val="002060"/>
                </a:solidFill>
                <a:latin typeface="Verdana"/>
                <a:cs typeface="Verdana"/>
                <a:hlinkClick r:id="rId2">
                  <a:extLst>
                    <a:ext uri="{A12FA001-AC4F-418D-AE19-62706E023703}">
                      <ahyp:hlinkClr xmlns:ahyp="http://schemas.microsoft.com/office/drawing/2018/hyperlinkcolor" val="tx"/>
                    </a:ext>
                  </a:extLst>
                </a:hlinkClick>
              </a:rPr>
              <a:t>www.hlb.global</a:t>
            </a:r>
            <a:endParaRPr sz="700" dirty="0">
              <a:solidFill>
                <a:srgbClr val="002060"/>
              </a:solidFill>
              <a:latin typeface="Verdana"/>
              <a:cs typeface="Verdana"/>
            </a:endParaRPr>
          </a:p>
          <a:p>
            <a:r>
              <a:rPr lang="pt-BR" sz="700" dirty="0">
                <a:solidFill>
                  <a:schemeClr val="bg1"/>
                </a:solidFill>
              </a:rPr>
              <a:t>© 2026 HLB International Limited. Todos os direitos reservados.</a:t>
            </a:r>
          </a:p>
          <a:p>
            <a:r>
              <a:rPr lang="pt-BR" sz="700" dirty="0">
                <a:solidFill>
                  <a:schemeClr val="bg1"/>
                </a:solidFill>
              </a:rPr>
              <a:t>HLB refere-se à rede internacional HLB e/ou a uma ou mais de suas firmas-membro, cada uma das quais é uma entidade legal separada. A HLB International é uma rede global de firmas independentes de consultoria e contabilidade, sendo que cada uma delas é uma entidade legal separada e independente e, como tal, não assume responsabilidade pelos atos e omissões de qualquer outro membro.</a:t>
            </a:r>
          </a:p>
          <a:p>
            <a:r>
              <a:rPr lang="pt-BR" sz="700" dirty="0">
                <a:solidFill>
                  <a:schemeClr val="bg1"/>
                </a:solidFill>
              </a:rPr>
              <a:t>A HLB International Limited é uma empresa inglesa limitada por garantia que coordena as atividades internacionais da rede HLB International, mas não presta, supervisiona nem gerencia serviços profissionais a clientes. Consequentemente, a HLB International Limited não possui qualquer responsabilidade pelos atos e omissões de qualquer membro da rede HLB International, e vice-versa.</a:t>
            </a:r>
          </a:p>
        </p:txBody>
      </p:sp>
      <p:grpSp>
        <p:nvGrpSpPr>
          <p:cNvPr id="4" name="object 4"/>
          <p:cNvGrpSpPr/>
          <p:nvPr/>
        </p:nvGrpSpPr>
        <p:grpSpPr>
          <a:xfrm>
            <a:off x="-41859" y="4787834"/>
            <a:ext cx="7560108" cy="5905566"/>
            <a:chOff x="0" y="4786983"/>
            <a:chExt cx="7560108" cy="5905566"/>
          </a:xfrm>
        </p:grpSpPr>
        <p:sp>
          <p:nvSpPr>
            <p:cNvPr id="5" name="object 5"/>
            <p:cNvSpPr/>
            <p:nvPr/>
          </p:nvSpPr>
          <p:spPr>
            <a:xfrm>
              <a:off x="3656129" y="4786983"/>
              <a:ext cx="3903979" cy="3050540"/>
            </a:xfrm>
            <a:custGeom>
              <a:avLst/>
              <a:gdLst/>
              <a:ahLst/>
              <a:cxnLst/>
              <a:rect l="l" t="t" r="r" b="b"/>
              <a:pathLst>
                <a:path w="3903979" h="3050540">
                  <a:moveTo>
                    <a:pt x="3903875" y="0"/>
                  </a:moveTo>
                  <a:lnTo>
                    <a:pt x="0" y="3050040"/>
                  </a:lnTo>
                  <a:lnTo>
                    <a:pt x="3903875" y="3050040"/>
                  </a:lnTo>
                  <a:lnTo>
                    <a:pt x="3903875" y="0"/>
                  </a:lnTo>
                  <a:close/>
                </a:path>
              </a:pathLst>
            </a:custGeom>
            <a:solidFill>
              <a:srgbClr val="0093A7">
                <a:alpha val="79998"/>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3872641" y="7632420"/>
              <a:ext cx="173875" cy="204546"/>
            </a:xfrm>
            <a:prstGeom prst="rect">
              <a:avLst/>
            </a:prstGeom>
          </p:spPr>
        </p:pic>
        <p:pic>
          <p:nvPicPr>
            <p:cNvPr id="7" name="object 7"/>
            <p:cNvPicPr/>
            <p:nvPr/>
          </p:nvPicPr>
          <p:blipFill>
            <a:blip r:embed="rId4" cstate="print"/>
            <a:stretch>
              <a:fillRect/>
            </a:stretch>
          </p:blipFill>
          <p:spPr>
            <a:xfrm>
              <a:off x="3528246" y="7632495"/>
              <a:ext cx="172999" cy="204469"/>
            </a:xfrm>
            <a:prstGeom prst="rect">
              <a:avLst/>
            </a:prstGeom>
          </p:spPr>
        </p:pic>
        <p:sp>
          <p:nvSpPr>
            <p:cNvPr id="8" name="object 8"/>
            <p:cNvSpPr/>
            <p:nvPr/>
          </p:nvSpPr>
          <p:spPr>
            <a:xfrm>
              <a:off x="3407245" y="7357160"/>
              <a:ext cx="755015" cy="755015"/>
            </a:xfrm>
            <a:custGeom>
              <a:avLst/>
              <a:gdLst/>
              <a:ahLst/>
              <a:cxnLst/>
              <a:rect l="l" t="t" r="r" b="b"/>
              <a:pathLst>
                <a:path w="755014" h="755015">
                  <a:moveTo>
                    <a:pt x="444055" y="439178"/>
                  </a:moveTo>
                  <a:lnTo>
                    <a:pt x="365683" y="439178"/>
                  </a:lnTo>
                  <a:lnTo>
                    <a:pt x="365683" y="275348"/>
                  </a:lnTo>
                  <a:lnTo>
                    <a:pt x="320687" y="275348"/>
                  </a:lnTo>
                  <a:lnTo>
                    <a:pt x="320687" y="439178"/>
                  </a:lnTo>
                  <a:lnTo>
                    <a:pt x="320687" y="479818"/>
                  </a:lnTo>
                  <a:lnTo>
                    <a:pt x="444055" y="479818"/>
                  </a:lnTo>
                  <a:lnTo>
                    <a:pt x="444055" y="439178"/>
                  </a:lnTo>
                  <a:close/>
                </a:path>
                <a:path w="755014" h="755015">
                  <a:moveTo>
                    <a:pt x="754456" y="377228"/>
                  </a:moveTo>
                  <a:lnTo>
                    <a:pt x="751522" y="329907"/>
                  </a:lnTo>
                  <a:lnTo>
                    <a:pt x="742937" y="284340"/>
                  </a:lnTo>
                  <a:lnTo>
                    <a:pt x="729068" y="240880"/>
                  </a:lnTo>
                  <a:lnTo>
                    <a:pt x="710260" y="199885"/>
                  </a:lnTo>
                  <a:lnTo>
                    <a:pt x="686879" y="161709"/>
                  </a:lnTo>
                  <a:lnTo>
                    <a:pt x="659257" y="126695"/>
                  </a:lnTo>
                  <a:lnTo>
                    <a:pt x="627773" y="95199"/>
                  </a:lnTo>
                  <a:lnTo>
                    <a:pt x="592759" y="67589"/>
                  </a:lnTo>
                  <a:lnTo>
                    <a:pt x="554570" y="44196"/>
                  </a:lnTo>
                  <a:lnTo>
                    <a:pt x="513575" y="25387"/>
                  </a:lnTo>
                  <a:lnTo>
                    <a:pt x="470115" y="11518"/>
                  </a:lnTo>
                  <a:lnTo>
                    <a:pt x="424548" y="2933"/>
                  </a:lnTo>
                  <a:lnTo>
                    <a:pt x="377228" y="0"/>
                  </a:lnTo>
                  <a:lnTo>
                    <a:pt x="329920" y="2933"/>
                  </a:lnTo>
                  <a:lnTo>
                    <a:pt x="284353" y="11518"/>
                  </a:lnTo>
                  <a:lnTo>
                    <a:pt x="240893" y="25387"/>
                  </a:lnTo>
                  <a:lnTo>
                    <a:pt x="199898" y="44196"/>
                  </a:lnTo>
                  <a:lnTo>
                    <a:pt x="161721" y="67589"/>
                  </a:lnTo>
                  <a:lnTo>
                    <a:pt x="126707" y="95199"/>
                  </a:lnTo>
                  <a:lnTo>
                    <a:pt x="95211" y="126695"/>
                  </a:lnTo>
                  <a:lnTo>
                    <a:pt x="67589" y="161709"/>
                  </a:lnTo>
                  <a:lnTo>
                    <a:pt x="44208" y="199885"/>
                  </a:lnTo>
                  <a:lnTo>
                    <a:pt x="25400" y="240880"/>
                  </a:lnTo>
                  <a:lnTo>
                    <a:pt x="11531" y="284340"/>
                  </a:lnTo>
                  <a:lnTo>
                    <a:pt x="2946" y="329907"/>
                  </a:lnTo>
                  <a:lnTo>
                    <a:pt x="0" y="377228"/>
                  </a:lnTo>
                  <a:lnTo>
                    <a:pt x="914" y="403656"/>
                  </a:lnTo>
                  <a:lnTo>
                    <a:pt x="3619" y="429602"/>
                  </a:lnTo>
                  <a:lnTo>
                    <a:pt x="8039" y="455002"/>
                  </a:lnTo>
                  <a:lnTo>
                    <a:pt x="14122" y="479793"/>
                  </a:lnTo>
                  <a:lnTo>
                    <a:pt x="68668" y="479793"/>
                  </a:lnTo>
                  <a:lnTo>
                    <a:pt x="61556" y="455193"/>
                  </a:lnTo>
                  <a:lnTo>
                    <a:pt x="56349" y="429856"/>
                  </a:lnTo>
                  <a:lnTo>
                    <a:pt x="53162" y="403834"/>
                  </a:lnTo>
                  <a:lnTo>
                    <a:pt x="52070" y="377228"/>
                  </a:lnTo>
                  <a:lnTo>
                    <a:pt x="55600" y="329171"/>
                  </a:lnTo>
                  <a:lnTo>
                    <a:pt x="65836" y="283311"/>
                  </a:lnTo>
                  <a:lnTo>
                    <a:pt x="82296" y="240144"/>
                  </a:lnTo>
                  <a:lnTo>
                    <a:pt x="104457" y="200164"/>
                  </a:lnTo>
                  <a:lnTo>
                    <a:pt x="131826" y="163893"/>
                  </a:lnTo>
                  <a:lnTo>
                    <a:pt x="163906" y="131813"/>
                  </a:lnTo>
                  <a:lnTo>
                    <a:pt x="200177" y="104444"/>
                  </a:lnTo>
                  <a:lnTo>
                    <a:pt x="240157" y="82270"/>
                  </a:lnTo>
                  <a:lnTo>
                    <a:pt x="283324" y="65824"/>
                  </a:lnTo>
                  <a:lnTo>
                    <a:pt x="329184" y="55575"/>
                  </a:lnTo>
                  <a:lnTo>
                    <a:pt x="377228" y="52057"/>
                  </a:lnTo>
                  <a:lnTo>
                    <a:pt x="425284" y="55575"/>
                  </a:lnTo>
                  <a:lnTo>
                    <a:pt x="471144" y="65824"/>
                  </a:lnTo>
                  <a:lnTo>
                    <a:pt x="514324" y="82270"/>
                  </a:lnTo>
                  <a:lnTo>
                    <a:pt x="554291" y="104444"/>
                  </a:lnTo>
                  <a:lnTo>
                    <a:pt x="590575" y="131813"/>
                  </a:lnTo>
                  <a:lnTo>
                    <a:pt x="622642" y="163893"/>
                  </a:lnTo>
                  <a:lnTo>
                    <a:pt x="650024" y="200164"/>
                  </a:lnTo>
                  <a:lnTo>
                    <a:pt x="672185" y="240144"/>
                  </a:lnTo>
                  <a:lnTo>
                    <a:pt x="688632" y="283311"/>
                  </a:lnTo>
                  <a:lnTo>
                    <a:pt x="698881" y="329171"/>
                  </a:lnTo>
                  <a:lnTo>
                    <a:pt x="702398" y="377228"/>
                  </a:lnTo>
                  <a:lnTo>
                    <a:pt x="698881" y="425272"/>
                  </a:lnTo>
                  <a:lnTo>
                    <a:pt x="688632" y="471131"/>
                  </a:lnTo>
                  <a:lnTo>
                    <a:pt x="672185" y="514299"/>
                  </a:lnTo>
                  <a:lnTo>
                    <a:pt x="650024" y="554278"/>
                  </a:lnTo>
                  <a:lnTo>
                    <a:pt x="622642" y="590550"/>
                  </a:lnTo>
                  <a:lnTo>
                    <a:pt x="590575" y="622630"/>
                  </a:lnTo>
                  <a:lnTo>
                    <a:pt x="554291" y="649998"/>
                  </a:lnTo>
                  <a:lnTo>
                    <a:pt x="514324" y="672160"/>
                  </a:lnTo>
                  <a:lnTo>
                    <a:pt x="471144" y="688619"/>
                  </a:lnTo>
                  <a:lnTo>
                    <a:pt x="425284" y="698855"/>
                  </a:lnTo>
                  <a:lnTo>
                    <a:pt x="377228" y="702386"/>
                  </a:lnTo>
                  <a:lnTo>
                    <a:pt x="326580" y="698449"/>
                  </a:lnTo>
                  <a:lnTo>
                    <a:pt x="278396" y="687070"/>
                  </a:lnTo>
                  <a:lnTo>
                    <a:pt x="233286" y="668820"/>
                  </a:lnTo>
                  <a:lnTo>
                    <a:pt x="191820" y="644296"/>
                  </a:lnTo>
                  <a:lnTo>
                    <a:pt x="154609" y="614108"/>
                  </a:lnTo>
                  <a:lnTo>
                    <a:pt x="122212" y="578840"/>
                  </a:lnTo>
                  <a:lnTo>
                    <a:pt x="81114" y="610933"/>
                  </a:lnTo>
                  <a:lnTo>
                    <a:pt x="112979" y="646404"/>
                  </a:lnTo>
                  <a:lnTo>
                    <a:pt x="149034" y="677608"/>
                  </a:lnTo>
                  <a:lnTo>
                    <a:pt x="188861" y="704113"/>
                  </a:lnTo>
                  <a:lnTo>
                    <a:pt x="232029" y="725487"/>
                  </a:lnTo>
                  <a:lnTo>
                    <a:pt x="278104" y="741286"/>
                  </a:lnTo>
                  <a:lnTo>
                    <a:pt x="326656" y="751090"/>
                  </a:lnTo>
                  <a:lnTo>
                    <a:pt x="377228" y="754456"/>
                  </a:lnTo>
                  <a:lnTo>
                    <a:pt x="424548" y="751509"/>
                  </a:lnTo>
                  <a:lnTo>
                    <a:pt x="470115" y="742924"/>
                  </a:lnTo>
                  <a:lnTo>
                    <a:pt x="513575" y="729056"/>
                  </a:lnTo>
                  <a:lnTo>
                    <a:pt x="554570" y="710247"/>
                  </a:lnTo>
                  <a:lnTo>
                    <a:pt x="592759" y="686866"/>
                  </a:lnTo>
                  <a:lnTo>
                    <a:pt x="627773" y="659244"/>
                  </a:lnTo>
                  <a:lnTo>
                    <a:pt x="659257" y="627748"/>
                  </a:lnTo>
                  <a:lnTo>
                    <a:pt x="686879" y="592734"/>
                  </a:lnTo>
                  <a:lnTo>
                    <a:pt x="710260" y="554558"/>
                  </a:lnTo>
                  <a:lnTo>
                    <a:pt x="729068" y="513562"/>
                  </a:lnTo>
                  <a:lnTo>
                    <a:pt x="742937" y="470103"/>
                  </a:lnTo>
                  <a:lnTo>
                    <a:pt x="751522" y="424535"/>
                  </a:lnTo>
                  <a:lnTo>
                    <a:pt x="754456" y="377228"/>
                  </a:lnTo>
                  <a:close/>
                </a:path>
              </a:pathLst>
            </a:custGeom>
            <a:solidFill>
              <a:srgbClr val="FFFFFF"/>
            </a:solidFill>
          </p:spPr>
          <p:txBody>
            <a:bodyPr wrap="square" lIns="0" tIns="0" rIns="0" bIns="0" rtlCol="0"/>
            <a:lstStyle/>
            <a:p>
              <a:endParaRPr/>
            </a:p>
          </p:txBody>
        </p:sp>
        <p:sp>
          <p:nvSpPr>
            <p:cNvPr id="9" name="object 9"/>
            <p:cNvSpPr/>
            <p:nvPr/>
          </p:nvSpPr>
          <p:spPr>
            <a:xfrm>
              <a:off x="0" y="7836954"/>
              <a:ext cx="3656329" cy="2855595"/>
            </a:xfrm>
            <a:custGeom>
              <a:avLst/>
              <a:gdLst/>
              <a:ahLst/>
              <a:cxnLst/>
              <a:rect l="l" t="t" r="r" b="b"/>
              <a:pathLst>
                <a:path w="3656329" h="2855595">
                  <a:moveTo>
                    <a:pt x="3656101" y="0"/>
                  </a:moveTo>
                  <a:lnTo>
                    <a:pt x="0" y="0"/>
                  </a:lnTo>
                  <a:lnTo>
                    <a:pt x="0" y="2855048"/>
                  </a:lnTo>
                  <a:lnTo>
                    <a:pt x="3656101" y="0"/>
                  </a:lnTo>
                  <a:close/>
                </a:path>
              </a:pathLst>
            </a:custGeom>
            <a:solidFill>
              <a:schemeClr val="accent5">
                <a:lumMod val="50000"/>
                <a:alpha val="75000"/>
              </a:schemeClr>
            </a:solidFill>
          </p:spPr>
          <p:txBody>
            <a:bodyPr wrap="square" lIns="0" tIns="0" rIns="0" bIns="0" rtlCol="0"/>
            <a:lstStyle/>
            <a:p>
              <a:endParaRPr/>
            </a:p>
          </p:txBody>
        </p:sp>
      </p:grpSp>
      <p:sp>
        <p:nvSpPr>
          <p:cNvPr id="10" name="object 10"/>
          <p:cNvSpPr/>
          <p:nvPr/>
        </p:nvSpPr>
        <p:spPr>
          <a:xfrm>
            <a:off x="540000" y="739857"/>
            <a:ext cx="3056890" cy="0"/>
          </a:xfrm>
          <a:custGeom>
            <a:avLst/>
            <a:gdLst/>
            <a:ahLst/>
            <a:cxnLst/>
            <a:rect l="l" t="t" r="r" b="b"/>
            <a:pathLst>
              <a:path w="3056890">
                <a:moveTo>
                  <a:pt x="0" y="0"/>
                </a:moveTo>
                <a:lnTo>
                  <a:pt x="3056394" y="0"/>
                </a:lnTo>
              </a:path>
            </a:pathLst>
          </a:custGeom>
          <a:ln w="6350">
            <a:solidFill>
              <a:srgbClr val="FFFFFF"/>
            </a:solidFill>
          </a:ln>
        </p:spPr>
        <p:txBody>
          <a:bodyPr wrap="square" lIns="0" tIns="0" rIns="0" bIns="0" rtlCol="0"/>
          <a:lstStyle/>
          <a:p>
            <a:endParaRPr/>
          </a:p>
        </p:txBody>
      </p:sp>
      <p:sp>
        <p:nvSpPr>
          <p:cNvPr id="11" name="object 11"/>
          <p:cNvSpPr txBox="1"/>
          <p:nvPr/>
        </p:nvSpPr>
        <p:spPr>
          <a:xfrm>
            <a:off x="527300" y="481583"/>
            <a:ext cx="3081655" cy="469265"/>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FFFFFF"/>
                </a:solidFill>
                <a:latin typeface="Verdana"/>
                <a:cs typeface="Verdana"/>
                <a:hlinkClick r:id="rId5"/>
              </a:rPr>
              <a:t>www.hlb.global/surveyofbusinessleaders</a:t>
            </a:r>
            <a:endParaRPr sz="1200">
              <a:latin typeface="Verdana"/>
              <a:cs typeface="Verdana"/>
            </a:endParaRPr>
          </a:p>
          <a:p>
            <a:pPr marL="12700">
              <a:lnSpc>
                <a:spcPct val="100000"/>
              </a:lnSpc>
              <a:spcBef>
                <a:spcPts val="969"/>
              </a:spcBef>
            </a:pPr>
            <a:r>
              <a:rPr sz="900" b="1" dirty="0">
                <a:solidFill>
                  <a:srgbClr val="FFFFFF"/>
                </a:solidFill>
                <a:latin typeface="Arial"/>
                <a:cs typeface="Arial"/>
              </a:rPr>
              <a:t>TOGETHER</a:t>
            </a:r>
            <a:r>
              <a:rPr sz="900" b="1" spc="95" dirty="0">
                <a:solidFill>
                  <a:srgbClr val="FFFFFF"/>
                </a:solidFill>
                <a:latin typeface="Arial"/>
                <a:cs typeface="Arial"/>
              </a:rPr>
              <a:t> </a:t>
            </a:r>
            <a:r>
              <a:rPr sz="900" b="1" spc="75" dirty="0">
                <a:solidFill>
                  <a:srgbClr val="FFFFFF"/>
                </a:solidFill>
                <a:latin typeface="Arial"/>
                <a:cs typeface="Arial"/>
              </a:rPr>
              <a:t>WE</a:t>
            </a:r>
            <a:r>
              <a:rPr sz="900" b="1" spc="95" dirty="0">
                <a:solidFill>
                  <a:srgbClr val="FFFFFF"/>
                </a:solidFill>
                <a:latin typeface="Arial"/>
                <a:cs typeface="Arial"/>
              </a:rPr>
              <a:t> </a:t>
            </a:r>
            <a:r>
              <a:rPr sz="900" b="1" dirty="0">
                <a:solidFill>
                  <a:srgbClr val="FFFFFF"/>
                </a:solidFill>
                <a:latin typeface="Arial"/>
                <a:cs typeface="Arial"/>
              </a:rPr>
              <a:t>MAKE</a:t>
            </a:r>
            <a:r>
              <a:rPr sz="900" b="1" spc="95" dirty="0">
                <a:solidFill>
                  <a:srgbClr val="FFFFFF"/>
                </a:solidFill>
                <a:latin typeface="Arial"/>
                <a:cs typeface="Arial"/>
              </a:rPr>
              <a:t> </a:t>
            </a:r>
            <a:r>
              <a:rPr sz="900" b="1" dirty="0">
                <a:solidFill>
                  <a:srgbClr val="FFFFFF"/>
                </a:solidFill>
                <a:latin typeface="Arial"/>
                <a:cs typeface="Arial"/>
              </a:rPr>
              <a:t>IT</a:t>
            </a:r>
            <a:r>
              <a:rPr sz="900" b="1" spc="100" dirty="0">
                <a:solidFill>
                  <a:srgbClr val="FFFFFF"/>
                </a:solidFill>
                <a:latin typeface="Arial"/>
                <a:cs typeface="Arial"/>
              </a:rPr>
              <a:t> </a:t>
            </a:r>
            <a:r>
              <a:rPr sz="900" b="1" spc="-10" dirty="0">
                <a:solidFill>
                  <a:srgbClr val="FFFFFF"/>
                </a:solidFill>
                <a:latin typeface="Arial"/>
                <a:cs typeface="Arial"/>
              </a:rPr>
              <a:t>HAPPEN</a:t>
            </a:r>
            <a:endParaRPr sz="900">
              <a:latin typeface="Arial"/>
              <a:cs typeface="Arial"/>
            </a:endParaRPr>
          </a:p>
        </p:txBody>
      </p:sp>
      <p:sp>
        <p:nvSpPr>
          <p:cNvPr id="12" name="object 12"/>
          <p:cNvSpPr txBox="1"/>
          <p:nvPr/>
        </p:nvSpPr>
        <p:spPr>
          <a:xfrm>
            <a:off x="4224447" y="7586135"/>
            <a:ext cx="1992203" cy="269304"/>
          </a:xfrm>
          <a:prstGeom prst="rect">
            <a:avLst/>
          </a:prstGeom>
        </p:spPr>
        <p:txBody>
          <a:bodyPr vert="horz" wrap="square" lIns="0" tIns="12700" rIns="0" bIns="0" rtlCol="0">
            <a:spAutoFit/>
          </a:bodyPr>
          <a:lstStyle/>
          <a:p>
            <a:pPr marL="12700">
              <a:lnSpc>
                <a:spcPts val="1030"/>
              </a:lnSpc>
              <a:spcBef>
                <a:spcPts val="100"/>
              </a:spcBef>
            </a:pPr>
            <a:r>
              <a:rPr lang="pt-BR" sz="900" b="1" dirty="0">
                <a:solidFill>
                  <a:schemeClr val="bg1"/>
                </a:solidFill>
              </a:rPr>
              <a:t>A REDE GLOBAL DE CONSULTORIA E CONTABILIDADE</a:t>
            </a:r>
            <a:endParaRPr sz="900" b="1" dirty="0">
              <a:solidFill>
                <a:schemeClr val="bg1"/>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1972" y="538042"/>
            <a:ext cx="2897964" cy="135935"/>
          </a:xfrm>
          <a:prstGeom prst="rect">
            <a:avLst/>
          </a:prstGeom>
        </p:spPr>
        <p:txBody>
          <a:bodyPr vert="horz" wrap="square" lIns="0" tIns="12700" rIns="0" bIns="0" rtlCol="0">
            <a:spAutoFit/>
          </a:bodyPr>
          <a:lstStyle/>
          <a:p>
            <a:r>
              <a:rPr lang="pt-BR" sz="800" dirty="0"/>
              <a:t>PESQUISA DA HLB COM LÍDERES EMPRESARIAIS 2026 </a:t>
            </a:r>
            <a:r>
              <a:rPr lang="pt-BR" sz="800" dirty="0">
                <a:solidFill>
                  <a:srgbClr val="FFC000"/>
                </a:solidFill>
              </a:rPr>
              <a:t>5</a:t>
            </a:r>
          </a:p>
        </p:txBody>
      </p:sp>
      <p:grpSp>
        <p:nvGrpSpPr>
          <p:cNvPr id="3" name="object 3"/>
          <p:cNvGrpSpPr/>
          <p:nvPr/>
        </p:nvGrpSpPr>
        <p:grpSpPr>
          <a:xfrm>
            <a:off x="539997" y="2462399"/>
            <a:ext cx="3151505" cy="3151505"/>
            <a:chOff x="539997" y="2462399"/>
            <a:chExt cx="3151505" cy="3151505"/>
          </a:xfrm>
        </p:grpSpPr>
        <p:pic>
          <p:nvPicPr>
            <p:cNvPr id="4" name="object 4"/>
            <p:cNvPicPr/>
            <p:nvPr/>
          </p:nvPicPr>
          <p:blipFill>
            <a:blip r:embed="rId2" cstate="print"/>
            <a:stretch>
              <a:fillRect/>
            </a:stretch>
          </p:blipFill>
          <p:spPr>
            <a:xfrm>
              <a:off x="540004" y="2462403"/>
              <a:ext cx="3151492" cy="3151504"/>
            </a:xfrm>
            <a:prstGeom prst="rect">
              <a:avLst/>
            </a:prstGeom>
          </p:spPr>
        </p:pic>
        <p:sp>
          <p:nvSpPr>
            <p:cNvPr id="5" name="object 5"/>
            <p:cNvSpPr/>
            <p:nvPr/>
          </p:nvSpPr>
          <p:spPr>
            <a:xfrm>
              <a:off x="578097" y="2500499"/>
              <a:ext cx="3075305" cy="3075305"/>
            </a:xfrm>
            <a:custGeom>
              <a:avLst/>
              <a:gdLst/>
              <a:ahLst/>
              <a:cxnLst/>
              <a:rect l="l" t="t" r="r" b="b"/>
              <a:pathLst>
                <a:path w="3075304" h="3075304">
                  <a:moveTo>
                    <a:pt x="1537652" y="3075305"/>
                  </a:moveTo>
                  <a:lnTo>
                    <a:pt x="1585472" y="3074571"/>
                  </a:lnTo>
                  <a:lnTo>
                    <a:pt x="1632933" y="3072386"/>
                  </a:lnTo>
                  <a:lnTo>
                    <a:pt x="1680013" y="3068771"/>
                  </a:lnTo>
                  <a:lnTo>
                    <a:pt x="1726692" y="3063746"/>
                  </a:lnTo>
                  <a:lnTo>
                    <a:pt x="1772947" y="3057334"/>
                  </a:lnTo>
                  <a:lnTo>
                    <a:pt x="1818757" y="3049555"/>
                  </a:lnTo>
                  <a:lnTo>
                    <a:pt x="1864101" y="3040432"/>
                  </a:lnTo>
                  <a:lnTo>
                    <a:pt x="1908957" y="3029985"/>
                  </a:lnTo>
                  <a:lnTo>
                    <a:pt x="1953305" y="3018236"/>
                  </a:lnTo>
                  <a:lnTo>
                    <a:pt x="1997121" y="3005207"/>
                  </a:lnTo>
                  <a:lnTo>
                    <a:pt x="2040386" y="2990919"/>
                  </a:lnTo>
                  <a:lnTo>
                    <a:pt x="2083078" y="2975393"/>
                  </a:lnTo>
                  <a:lnTo>
                    <a:pt x="2125174" y="2958650"/>
                  </a:lnTo>
                  <a:lnTo>
                    <a:pt x="2166655" y="2940713"/>
                  </a:lnTo>
                  <a:lnTo>
                    <a:pt x="2207498" y="2921603"/>
                  </a:lnTo>
                  <a:lnTo>
                    <a:pt x="2247681" y="2901341"/>
                  </a:lnTo>
                  <a:lnTo>
                    <a:pt x="2287185" y="2879948"/>
                  </a:lnTo>
                  <a:lnTo>
                    <a:pt x="2325986" y="2857446"/>
                  </a:lnTo>
                  <a:lnTo>
                    <a:pt x="2364064" y="2833856"/>
                  </a:lnTo>
                  <a:lnTo>
                    <a:pt x="2401397" y="2809200"/>
                  </a:lnTo>
                  <a:lnTo>
                    <a:pt x="2437964" y="2783499"/>
                  </a:lnTo>
                  <a:lnTo>
                    <a:pt x="2473743" y="2756775"/>
                  </a:lnTo>
                  <a:lnTo>
                    <a:pt x="2508713" y="2729049"/>
                  </a:lnTo>
                  <a:lnTo>
                    <a:pt x="2542853" y="2700343"/>
                  </a:lnTo>
                  <a:lnTo>
                    <a:pt x="2576140" y="2670677"/>
                  </a:lnTo>
                  <a:lnTo>
                    <a:pt x="2608555" y="2640074"/>
                  </a:lnTo>
                  <a:lnTo>
                    <a:pt x="2640074" y="2608555"/>
                  </a:lnTo>
                  <a:lnTo>
                    <a:pt x="2670677" y="2576140"/>
                  </a:lnTo>
                  <a:lnTo>
                    <a:pt x="2700343" y="2542853"/>
                  </a:lnTo>
                  <a:lnTo>
                    <a:pt x="2729049" y="2508713"/>
                  </a:lnTo>
                  <a:lnTo>
                    <a:pt x="2756775" y="2473743"/>
                  </a:lnTo>
                  <a:lnTo>
                    <a:pt x="2783499" y="2437964"/>
                  </a:lnTo>
                  <a:lnTo>
                    <a:pt x="2809200" y="2401397"/>
                  </a:lnTo>
                  <a:lnTo>
                    <a:pt x="2833856" y="2364064"/>
                  </a:lnTo>
                  <a:lnTo>
                    <a:pt x="2857446" y="2325986"/>
                  </a:lnTo>
                  <a:lnTo>
                    <a:pt x="2879948" y="2287185"/>
                  </a:lnTo>
                  <a:lnTo>
                    <a:pt x="2901341" y="2247681"/>
                  </a:lnTo>
                  <a:lnTo>
                    <a:pt x="2921603" y="2207498"/>
                  </a:lnTo>
                  <a:lnTo>
                    <a:pt x="2940713" y="2166655"/>
                  </a:lnTo>
                  <a:lnTo>
                    <a:pt x="2958650" y="2125174"/>
                  </a:lnTo>
                  <a:lnTo>
                    <a:pt x="2975393" y="2083078"/>
                  </a:lnTo>
                  <a:lnTo>
                    <a:pt x="2990919" y="2040386"/>
                  </a:lnTo>
                  <a:lnTo>
                    <a:pt x="3005207" y="1997121"/>
                  </a:lnTo>
                  <a:lnTo>
                    <a:pt x="3018236" y="1953305"/>
                  </a:lnTo>
                  <a:lnTo>
                    <a:pt x="3029985" y="1908957"/>
                  </a:lnTo>
                  <a:lnTo>
                    <a:pt x="3040432" y="1864101"/>
                  </a:lnTo>
                  <a:lnTo>
                    <a:pt x="3049555" y="1818757"/>
                  </a:lnTo>
                  <a:lnTo>
                    <a:pt x="3057334" y="1772947"/>
                  </a:lnTo>
                  <a:lnTo>
                    <a:pt x="3063746" y="1726692"/>
                  </a:lnTo>
                  <a:lnTo>
                    <a:pt x="3068771" y="1680013"/>
                  </a:lnTo>
                  <a:lnTo>
                    <a:pt x="3072386" y="1632933"/>
                  </a:lnTo>
                  <a:lnTo>
                    <a:pt x="3074571" y="1585472"/>
                  </a:lnTo>
                  <a:lnTo>
                    <a:pt x="3075305" y="1537652"/>
                  </a:lnTo>
                  <a:lnTo>
                    <a:pt x="3074571" y="1489832"/>
                  </a:lnTo>
                  <a:lnTo>
                    <a:pt x="3072386" y="1442371"/>
                  </a:lnTo>
                  <a:lnTo>
                    <a:pt x="3068771" y="1395291"/>
                  </a:lnTo>
                  <a:lnTo>
                    <a:pt x="3063746" y="1348612"/>
                  </a:lnTo>
                  <a:lnTo>
                    <a:pt x="3057334" y="1302357"/>
                  </a:lnTo>
                  <a:lnTo>
                    <a:pt x="3049555" y="1256547"/>
                  </a:lnTo>
                  <a:lnTo>
                    <a:pt x="3040432" y="1211203"/>
                  </a:lnTo>
                  <a:lnTo>
                    <a:pt x="3029985" y="1166347"/>
                  </a:lnTo>
                  <a:lnTo>
                    <a:pt x="3018236" y="1121999"/>
                  </a:lnTo>
                  <a:lnTo>
                    <a:pt x="3005207" y="1078183"/>
                  </a:lnTo>
                  <a:lnTo>
                    <a:pt x="2990919" y="1034918"/>
                  </a:lnTo>
                  <a:lnTo>
                    <a:pt x="2975393" y="992226"/>
                  </a:lnTo>
                  <a:lnTo>
                    <a:pt x="2958650" y="950130"/>
                  </a:lnTo>
                  <a:lnTo>
                    <a:pt x="2940713" y="908649"/>
                  </a:lnTo>
                  <a:lnTo>
                    <a:pt x="2921603" y="867806"/>
                  </a:lnTo>
                  <a:lnTo>
                    <a:pt x="2901341" y="827623"/>
                  </a:lnTo>
                  <a:lnTo>
                    <a:pt x="2879948" y="788119"/>
                  </a:lnTo>
                  <a:lnTo>
                    <a:pt x="2857446" y="749318"/>
                  </a:lnTo>
                  <a:lnTo>
                    <a:pt x="2833856" y="711240"/>
                  </a:lnTo>
                  <a:lnTo>
                    <a:pt x="2809200" y="673907"/>
                  </a:lnTo>
                  <a:lnTo>
                    <a:pt x="2783499" y="637340"/>
                  </a:lnTo>
                  <a:lnTo>
                    <a:pt x="2756775" y="601561"/>
                  </a:lnTo>
                  <a:lnTo>
                    <a:pt x="2729049" y="566591"/>
                  </a:lnTo>
                  <a:lnTo>
                    <a:pt x="2700343" y="532451"/>
                  </a:lnTo>
                  <a:lnTo>
                    <a:pt x="2670677" y="499164"/>
                  </a:lnTo>
                  <a:lnTo>
                    <a:pt x="2640074" y="466749"/>
                  </a:lnTo>
                  <a:lnTo>
                    <a:pt x="2608555" y="435230"/>
                  </a:lnTo>
                  <a:lnTo>
                    <a:pt x="2576140" y="404627"/>
                  </a:lnTo>
                  <a:lnTo>
                    <a:pt x="2542853" y="374961"/>
                  </a:lnTo>
                  <a:lnTo>
                    <a:pt x="2508713" y="346255"/>
                  </a:lnTo>
                  <a:lnTo>
                    <a:pt x="2473743" y="318529"/>
                  </a:lnTo>
                  <a:lnTo>
                    <a:pt x="2437964" y="291805"/>
                  </a:lnTo>
                  <a:lnTo>
                    <a:pt x="2401397" y="266104"/>
                  </a:lnTo>
                  <a:lnTo>
                    <a:pt x="2364064" y="241448"/>
                  </a:lnTo>
                  <a:lnTo>
                    <a:pt x="2325986" y="217858"/>
                  </a:lnTo>
                  <a:lnTo>
                    <a:pt x="2287185" y="195356"/>
                  </a:lnTo>
                  <a:lnTo>
                    <a:pt x="2247681" y="173963"/>
                  </a:lnTo>
                  <a:lnTo>
                    <a:pt x="2207498" y="153701"/>
                  </a:lnTo>
                  <a:lnTo>
                    <a:pt x="2166655" y="134591"/>
                  </a:lnTo>
                  <a:lnTo>
                    <a:pt x="2125174" y="116654"/>
                  </a:lnTo>
                  <a:lnTo>
                    <a:pt x="2083078" y="99911"/>
                  </a:lnTo>
                  <a:lnTo>
                    <a:pt x="2040386" y="84385"/>
                  </a:lnTo>
                  <a:lnTo>
                    <a:pt x="1997121" y="70097"/>
                  </a:lnTo>
                  <a:lnTo>
                    <a:pt x="1953305" y="57068"/>
                  </a:lnTo>
                  <a:lnTo>
                    <a:pt x="1908957" y="45319"/>
                  </a:lnTo>
                  <a:lnTo>
                    <a:pt x="1864101" y="34872"/>
                  </a:lnTo>
                  <a:lnTo>
                    <a:pt x="1818757" y="25749"/>
                  </a:lnTo>
                  <a:lnTo>
                    <a:pt x="1772947" y="17970"/>
                  </a:lnTo>
                  <a:lnTo>
                    <a:pt x="1726692" y="11558"/>
                  </a:lnTo>
                  <a:lnTo>
                    <a:pt x="1680013" y="6533"/>
                  </a:lnTo>
                  <a:lnTo>
                    <a:pt x="1632933" y="2918"/>
                  </a:lnTo>
                  <a:lnTo>
                    <a:pt x="1585472" y="733"/>
                  </a:lnTo>
                  <a:lnTo>
                    <a:pt x="1537652" y="0"/>
                  </a:lnTo>
                  <a:lnTo>
                    <a:pt x="1489832" y="733"/>
                  </a:lnTo>
                  <a:lnTo>
                    <a:pt x="1442371" y="2918"/>
                  </a:lnTo>
                  <a:lnTo>
                    <a:pt x="1395291" y="6533"/>
                  </a:lnTo>
                  <a:lnTo>
                    <a:pt x="1348612" y="11558"/>
                  </a:lnTo>
                  <a:lnTo>
                    <a:pt x="1302357" y="17970"/>
                  </a:lnTo>
                  <a:lnTo>
                    <a:pt x="1256547" y="25749"/>
                  </a:lnTo>
                  <a:lnTo>
                    <a:pt x="1211203" y="34872"/>
                  </a:lnTo>
                  <a:lnTo>
                    <a:pt x="1166347" y="45319"/>
                  </a:lnTo>
                  <a:lnTo>
                    <a:pt x="1121999" y="57068"/>
                  </a:lnTo>
                  <a:lnTo>
                    <a:pt x="1078183" y="70097"/>
                  </a:lnTo>
                  <a:lnTo>
                    <a:pt x="1034918" y="84385"/>
                  </a:lnTo>
                  <a:lnTo>
                    <a:pt x="992226" y="99911"/>
                  </a:lnTo>
                  <a:lnTo>
                    <a:pt x="950130" y="116654"/>
                  </a:lnTo>
                  <a:lnTo>
                    <a:pt x="908649" y="134591"/>
                  </a:lnTo>
                  <a:lnTo>
                    <a:pt x="867806" y="153701"/>
                  </a:lnTo>
                  <a:lnTo>
                    <a:pt x="827623" y="173963"/>
                  </a:lnTo>
                  <a:lnTo>
                    <a:pt x="788119" y="195356"/>
                  </a:lnTo>
                  <a:lnTo>
                    <a:pt x="749318" y="217858"/>
                  </a:lnTo>
                  <a:lnTo>
                    <a:pt x="711240" y="241448"/>
                  </a:lnTo>
                  <a:lnTo>
                    <a:pt x="673907" y="266104"/>
                  </a:lnTo>
                  <a:lnTo>
                    <a:pt x="637340" y="291805"/>
                  </a:lnTo>
                  <a:lnTo>
                    <a:pt x="601561" y="318529"/>
                  </a:lnTo>
                  <a:lnTo>
                    <a:pt x="566591" y="346255"/>
                  </a:lnTo>
                  <a:lnTo>
                    <a:pt x="532451" y="374961"/>
                  </a:lnTo>
                  <a:lnTo>
                    <a:pt x="499164" y="404627"/>
                  </a:lnTo>
                  <a:lnTo>
                    <a:pt x="466749" y="435230"/>
                  </a:lnTo>
                  <a:lnTo>
                    <a:pt x="435230" y="466749"/>
                  </a:lnTo>
                  <a:lnTo>
                    <a:pt x="404627" y="499164"/>
                  </a:lnTo>
                  <a:lnTo>
                    <a:pt x="374961" y="532451"/>
                  </a:lnTo>
                  <a:lnTo>
                    <a:pt x="346255" y="566591"/>
                  </a:lnTo>
                  <a:lnTo>
                    <a:pt x="318529" y="601561"/>
                  </a:lnTo>
                  <a:lnTo>
                    <a:pt x="291805" y="637340"/>
                  </a:lnTo>
                  <a:lnTo>
                    <a:pt x="266104" y="673907"/>
                  </a:lnTo>
                  <a:lnTo>
                    <a:pt x="241448" y="711240"/>
                  </a:lnTo>
                  <a:lnTo>
                    <a:pt x="217858" y="749318"/>
                  </a:lnTo>
                  <a:lnTo>
                    <a:pt x="195356" y="788119"/>
                  </a:lnTo>
                  <a:lnTo>
                    <a:pt x="173963" y="827623"/>
                  </a:lnTo>
                  <a:lnTo>
                    <a:pt x="153701" y="867806"/>
                  </a:lnTo>
                  <a:lnTo>
                    <a:pt x="134591" y="908649"/>
                  </a:lnTo>
                  <a:lnTo>
                    <a:pt x="116654" y="950130"/>
                  </a:lnTo>
                  <a:lnTo>
                    <a:pt x="99911" y="992226"/>
                  </a:lnTo>
                  <a:lnTo>
                    <a:pt x="84385" y="1034918"/>
                  </a:lnTo>
                  <a:lnTo>
                    <a:pt x="70097" y="1078183"/>
                  </a:lnTo>
                  <a:lnTo>
                    <a:pt x="57068" y="1121999"/>
                  </a:lnTo>
                  <a:lnTo>
                    <a:pt x="45319" y="1166347"/>
                  </a:lnTo>
                  <a:lnTo>
                    <a:pt x="34872" y="1211203"/>
                  </a:lnTo>
                  <a:lnTo>
                    <a:pt x="25749" y="1256547"/>
                  </a:lnTo>
                  <a:lnTo>
                    <a:pt x="17970" y="1302357"/>
                  </a:lnTo>
                  <a:lnTo>
                    <a:pt x="11558" y="1348612"/>
                  </a:lnTo>
                  <a:lnTo>
                    <a:pt x="6533" y="1395291"/>
                  </a:lnTo>
                  <a:lnTo>
                    <a:pt x="2918" y="1442371"/>
                  </a:lnTo>
                  <a:lnTo>
                    <a:pt x="733" y="1489832"/>
                  </a:lnTo>
                  <a:lnTo>
                    <a:pt x="0" y="1537652"/>
                  </a:lnTo>
                  <a:lnTo>
                    <a:pt x="733" y="1585472"/>
                  </a:lnTo>
                  <a:lnTo>
                    <a:pt x="2918" y="1632933"/>
                  </a:lnTo>
                  <a:lnTo>
                    <a:pt x="6533" y="1680013"/>
                  </a:lnTo>
                  <a:lnTo>
                    <a:pt x="11558" y="1726692"/>
                  </a:lnTo>
                  <a:lnTo>
                    <a:pt x="17970" y="1772947"/>
                  </a:lnTo>
                  <a:lnTo>
                    <a:pt x="25749" y="1818757"/>
                  </a:lnTo>
                  <a:lnTo>
                    <a:pt x="34872" y="1864101"/>
                  </a:lnTo>
                  <a:lnTo>
                    <a:pt x="45319" y="1908957"/>
                  </a:lnTo>
                  <a:lnTo>
                    <a:pt x="57068" y="1953305"/>
                  </a:lnTo>
                  <a:lnTo>
                    <a:pt x="70097" y="1997121"/>
                  </a:lnTo>
                  <a:lnTo>
                    <a:pt x="84385" y="2040386"/>
                  </a:lnTo>
                  <a:lnTo>
                    <a:pt x="99911" y="2083078"/>
                  </a:lnTo>
                  <a:lnTo>
                    <a:pt x="116654" y="2125174"/>
                  </a:lnTo>
                  <a:lnTo>
                    <a:pt x="134591" y="2166655"/>
                  </a:lnTo>
                  <a:lnTo>
                    <a:pt x="153701" y="2207498"/>
                  </a:lnTo>
                  <a:lnTo>
                    <a:pt x="173963" y="2247681"/>
                  </a:lnTo>
                  <a:lnTo>
                    <a:pt x="195356" y="2287185"/>
                  </a:lnTo>
                  <a:lnTo>
                    <a:pt x="217858" y="2325986"/>
                  </a:lnTo>
                  <a:lnTo>
                    <a:pt x="241448" y="2364064"/>
                  </a:lnTo>
                  <a:lnTo>
                    <a:pt x="266104" y="2401397"/>
                  </a:lnTo>
                  <a:lnTo>
                    <a:pt x="291805" y="2437964"/>
                  </a:lnTo>
                  <a:lnTo>
                    <a:pt x="318529" y="2473743"/>
                  </a:lnTo>
                  <a:lnTo>
                    <a:pt x="346255" y="2508713"/>
                  </a:lnTo>
                  <a:lnTo>
                    <a:pt x="374961" y="2542853"/>
                  </a:lnTo>
                  <a:lnTo>
                    <a:pt x="404627" y="2576140"/>
                  </a:lnTo>
                  <a:lnTo>
                    <a:pt x="435230" y="2608555"/>
                  </a:lnTo>
                  <a:lnTo>
                    <a:pt x="466749" y="2640074"/>
                  </a:lnTo>
                  <a:lnTo>
                    <a:pt x="499164" y="2670677"/>
                  </a:lnTo>
                  <a:lnTo>
                    <a:pt x="532451" y="2700343"/>
                  </a:lnTo>
                  <a:lnTo>
                    <a:pt x="566591" y="2729049"/>
                  </a:lnTo>
                  <a:lnTo>
                    <a:pt x="601561" y="2756775"/>
                  </a:lnTo>
                  <a:lnTo>
                    <a:pt x="637340" y="2783499"/>
                  </a:lnTo>
                  <a:lnTo>
                    <a:pt x="673907" y="2809200"/>
                  </a:lnTo>
                  <a:lnTo>
                    <a:pt x="711240" y="2833856"/>
                  </a:lnTo>
                  <a:lnTo>
                    <a:pt x="749318" y="2857446"/>
                  </a:lnTo>
                  <a:lnTo>
                    <a:pt x="788119" y="2879948"/>
                  </a:lnTo>
                  <a:lnTo>
                    <a:pt x="827623" y="2901341"/>
                  </a:lnTo>
                  <a:lnTo>
                    <a:pt x="867806" y="2921603"/>
                  </a:lnTo>
                  <a:lnTo>
                    <a:pt x="908649" y="2940713"/>
                  </a:lnTo>
                  <a:lnTo>
                    <a:pt x="950130" y="2958650"/>
                  </a:lnTo>
                  <a:lnTo>
                    <a:pt x="992226" y="2975393"/>
                  </a:lnTo>
                  <a:lnTo>
                    <a:pt x="1034918" y="2990919"/>
                  </a:lnTo>
                  <a:lnTo>
                    <a:pt x="1078183" y="3005207"/>
                  </a:lnTo>
                  <a:lnTo>
                    <a:pt x="1121999" y="3018236"/>
                  </a:lnTo>
                  <a:lnTo>
                    <a:pt x="1166347" y="3029985"/>
                  </a:lnTo>
                  <a:lnTo>
                    <a:pt x="1211203" y="3040432"/>
                  </a:lnTo>
                  <a:lnTo>
                    <a:pt x="1256547" y="3049555"/>
                  </a:lnTo>
                  <a:lnTo>
                    <a:pt x="1302357" y="3057334"/>
                  </a:lnTo>
                  <a:lnTo>
                    <a:pt x="1348612" y="3063746"/>
                  </a:lnTo>
                  <a:lnTo>
                    <a:pt x="1395291" y="3068771"/>
                  </a:lnTo>
                  <a:lnTo>
                    <a:pt x="1442371" y="3072386"/>
                  </a:lnTo>
                  <a:lnTo>
                    <a:pt x="1489832" y="3074571"/>
                  </a:lnTo>
                  <a:lnTo>
                    <a:pt x="1537652" y="3075305"/>
                  </a:lnTo>
                  <a:close/>
                </a:path>
              </a:pathLst>
            </a:custGeom>
            <a:ln w="76200">
              <a:solidFill>
                <a:srgbClr val="BACAD3"/>
              </a:solidFill>
            </a:ln>
          </p:spPr>
          <p:txBody>
            <a:bodyPr wrap="square" lIns="0" tIns="0" rIns="0" bIns="0" rtlCol="0"/>
            <a:lstStyle/>
            <a:p>
              <a:endParaRPr/>
            </a:p>
          </p:txBody>
        </p:sp>
      </p:grpSp>
      <p:sp>
        <p:nvSpPr>
          <p:cNvPr id="6" name="object 6" descr="$PPTXTitle"/>
          <p:cNvSpPr txBox="1">
            <a:spLocks noGrp="1"/>
          </p:cNvSpPr>
          <p:nvPr>
            <p:ph type="title"/>
          </p:nvPr>
        </p:nvSpPr>
        <p:spPr>
          <a:xfrm>
            <a:off x="517781" y="1351343"/>
            <a:ext cx="3832860" cy="459094"/>
          </a:xfrm>
          <a:prstGeom prst="rect">
            <a:avLst/>
          </a:prstGeom>
        </p:spPr>
        <p:txBody>
          <a:bodyPr vert="horz" wrap="square" lIns="0" tIns="88894" rIns="0" bIns="0" rtlCol="0">
            <a:spAutoFit/>
          </a:bodyPr>
          <a:lstStyle/>
          <a:p>
            <a:pPr marL="21590">
              <a:lnSpc>
                <a:spcPct val="100000"/>
              </a:lnSpc>
              <a:spcBef>
                <a:spcPts val="100"/>
              </a:spcBef>
            </a:pPr>
            <a:r>
              <a:rPr lang="pt-BR" dirty="0">
                <a:solidFill>
                  <a:schemeClr val="accent1">
                    <a:lumMod val="50000"/>
                  </a:schemeClr>
                </a:solidFill>
              </a:rPr>
              <a:t>MENSAGEM DO CEO</a:t>
            </a:r>
            <a:endParaRPr spc="195" dirty="0">
              <a:solidFill>
                <a:schemeClr val="accent1">
                  <a:lumMod val="50000"/>
                </a:schemeClr>
              </a:solidFill>
            </a:endParaRPr>
          </a:p>
        </p:txBody>
      </p:sp>
      <p:pic>
        <p:nvPicPr>
          <p:cNvPr id="7" name="object 7"/>
          <p:cNvPicPr/>
          <p:nvPr/>
        </p:nvPicPr>
        <p:blipFill>
          <a:blip r:embed="rId3" cstate="print"/>
          <a:stretch>
            <a:fillRect/>
          </a:stretch>
        </p:blipFill>
        <p:spPr>
          <a:xfrm>
            <a:off x="3780002" y="8032103"/>
            <a:ext cx="1320330" cy="394994"/>
          </a:xfrm>
          <a:prstGeom prst="rect">
            <a:avLst/>
          </a:prstGeom>
        </p:spPr>
      </p:pic>
      <p:sp>
        <p:nvSpPr>
          <p:cNvPr id="8" name="object 8"/>
          <p:cNvSpPr txBox="1"/>
          <p:nvPr/>
        </p:nvSpPr>
        <p:spPr>
          <a:xfrm>
            <a:off x="527300" y="5897637"/>
            <a:ext cx="3146425" cy="2782813"/>
          </a:xfrm>
          <a:prstGeom prst="rect">
            <a:avLst/>
          </a:prstGeom>
        </p:spPr>
        <p:txBody>
          <a:bodyPr vert="horz" wrap="square" lIns="0" tIns="12700" rIns="0" bIns="0" rtlCol="0">
            <a:spAutoFit/>
          </a:bodyPr>
          <a:lstStyle/>
          <a:p>
            <a:r>
              <a:rPr lang="pt-BR" sz="1100" dirty="0">
                <a:solidFill>
                  <a:srgbClr val="0093A7"/>
                </a:solidFill>
              </a:rPr>
              <a:t>À medida que a segunda metade da década avança, os líderes empresariais enfrentam uma pressão cada vez maior.</a:t>
            </a:r>
            <a:br>
              <a:rPr lang="pt-BR" sz="1100" dirty="0">
                <a:solidFill>
                  <a:srgbClr val="0093A7"/>
                </a:solidFill>
              </a:rPr>
            </a:br>
            <a:r>
              <a:rPr lang="pt-BR" sz="1100" dirty="0">
                <a:solidFill>
                  <a:srgbClr val="0093A7"/>
                </a:solidFill>
              </a:rPr>
              <a:t>Os níveis médios de preocupação em todo o radar de riscos atingiram 63%, o patamar mais alto desde o início desta pesquisa. As pressões financeiras predominam, seguidas de perto por vulnerabilidades operacionais e riscos políticos.</a:t>
            </a:r>
          </a:p>
          <a:p>
            <a:endParaRPr lang="pt-BR" sz="1100" dirty="0"/>
          </a:p>
          <a:p>
            <a:r>
              <a:rPr lang="pt-BR" sz="900" dirty="0"/>
              <a:t>Ainda assim, a resiliência se mantém. Apesar das condições desafiadoras, cerca de um terço a mais das empresas aumentou as margens de lucro em cinco por cento ou mais neste ano, enquanto menos líderes relataram quedas de magnitude semelhante.</a:t>
            </a:r>
          </a:p>
          <a:p>
            <a:r>
              <a:rPr lang="pt-BR" sz="900" dirty="0"/>
              <a:t>As expectativas também estão se tornando mais positivas. Cinquenta e três por cento dos respondentes acreditam que o crescimento econômico global aumentará nos próximos doze meses.</a:t>
            </a:r>
          </a:p>
        </p:txBody>
      </p:sp>
      <p:sp>
        <p:nvSpPr>
          <p:cNvPr id="9" name="object 9"/>
          <p:cNvSpPr txBox="1"/>
          <p:nvPr/>
        </p:nvSpPr>
        <p:spPr>
          <a:xfrm>
            <a:off x="3855466" y="2302858"/>
            <a:ext cx="3161030" cy="1813317"/>
          </a:xfrm>
          <a:prstGeom prst="rect">
            <a:avLst/>
          </a:prstGeom>
        </p:spPr>
        <p:txBody>
          <a:bodyPr vert="horz" wrap="square" lIns="0" tIns="12700" rIns="0" bIns="0" rtlCol="0">
            <a:spAutoFit/>
          </a:bodyPr>
          <a:lstStyle/>
          <a:p>
            <a:r>
              <a:rPr lang="pt-BR" sz="900" dirty="0"/>
              <a:t>Um dos fatores que impulsionam um desempenho mais forte é a mudança para ciclos de planejamento mais rápidos, combinados com uma execução mais ágil. Quase metade dos líderes agora opera com horizontes de planejamento adaptativos ou de curto prazo, inferiores a dois anos. Ainda assim, isso não sinaliza um recuo das ambições de longo prazo.</a:t>
            </a:r>
          </a:p>
          <a:p>
            <a:r>
              <a:rPr lang="pt-BR" sz="900" dirty="0"/>
              <a:t>Muitas organizações estão operando em duas velocidades, agindo rapidamente diante de oportunidades de curto prazo enquanto continuam investindo em iniciativas de horizonte mais longo, com maior potencial de retorno. Essa forma de coragem calculada permite que as empresas se mantenham responsivas sem perder de vista o crescimento futuro.</a:t>
            </a:r>
          </a:p>
        </p:txBody>
      </p:sp>
      <p:sp>
        <p:nvSpPr>
          <p:cNvPr id="10" name="object 10"/>
          <p:cNvSpPr txBox="1"/>
          <p:nvPr/>
        </p:nvSpPr>
        <p:spPr>
          <a:xfrm>
            <a:off x="3857316" y="4157177"/>
            <a:ext cx="3041015" cy="1951816"/>
          </a:xfrm>
          <a:prstGeom prst="rect">
            <a:avLst/>
          </a:prstGeom>
        </p:spPr>
        <p:txBody>
          <a:bodyPr vert="horz" wrap="square" lIns="0" tIns="12700" rIns="0" bIns="0" rtlCol="0">
            <a:spAutoFit/>
          </a:bodyPr>
          <a:lstStyle/>
          <a:p>
            <a:r>
              <a:rPr lang="pt-BR" sz="900" dirty="0"/>
              <a:t>A tecnologia está no centro dessa transição. A IA deixou de ser apenas um piloto para se tornar uma capacidade central, apoiando ciclos de aprendizado mais rápidos, um entendimento mais profundo do cliente e operações mais eficientes. Hoje, dois vezes e meia mais líderes relatam o uso de IA em múltiplas funções.</a:t>
            </a:r>
          </a:p>
          <a:p>
            <a:r>
              <a:rPr lang="pt-BR" sz="900" dirty="0"/>
              <a:t>No entanto, a adoção de tecnologia não se resume apenas à eficiência. O foco no cliente continua sendo uma prioridade central e agora figura entre os principais impulsionadores do crescimento. O investimento em analytics, personalização e excelência em serviços reflete um reconhecimento crescente de que o desempenho sustentável depende de compreender os clientes com maior precisão.</a:t>
            </a:r>
          </a:p>
        </p:txBody>
      </p:sp>
      <p:sp>
        <p:nvSpPr>
          <p:cNvPr id="11" name="object 11"/>
          <p:cNvSpPr txBox="1"/>
          <p:nvPr/>
        </p:nvSpPr>
        <p:spPr>
          <a:xfrm>
            <a:off x="3857316" y="6245781"/>
            <a:ext cx="3176270" cy="1397819"/>
          </a:xfrm>
          <a:prstGeom prst="rect">
            <a:avLst/>
          </a:prstGeom>
        </p:spPr>
        <p:txBody>
          <a:bodyPr vert="horz" wrap="square" lIns="0" tIns="12700" rIns="0" bIns="0" rtlCol="0">
            <a:spAutoFit/>
          </a:bodyPr>
          <a:lstStyle/>
          <a:p>
            <a:r>
              <a:rPr lang="pt-BR" sz="900" dirty="0"/>
              <a:t>Este relatório analisa como as organizações estão lidando com a volatilidade persistente e transformando a disrupção em oportunidade. Ele se baseia em mais de 1.100 respostas de líderes em mais de 45 países, além de entrevistas em profundidade com especialistas no assunto. Agradecemos a todos que contribuíram.</a:t>
            </a:r>
          </a:p>
          <a:p>
            <a:r>
              <a:rPr lang="pt-BR" sz="900" dirty="0"/>
              <a:t>Esperamos que os resultados ofereçam uma base mais sólida para decisões estratégicas no ano à frente e acolhemos com satisfação novas discussões sobre os insights apresentados aqui.</a:t>
            </a:r>
          </a:p>
        </p:txBody>
      </p:sp>
      <p:sp>
        <p:nvSpPr>
          <p:cNvPr id="12" name="object 12"/>
          <p:cNvSpPr txBox="1"/>
          <p:nvPr/>
        </p:nvSpPr>
        <p:spPr>
          <a:xfrm>
            <a:off x="3857316" y="8658539"/>
            <a:ext cx="1998980" cy="343684"/>
          </a:xfrm>
          <a:prstGeom prst="rect">
            <a:avLst/>
          </a:prstGeom>
        </p:spPr>
        <p:txBody>
          <a:bodyPr vert="horz" wrap="square" lIns="0" tIns="40640" rIns="0" bIns="0" rtlCol="0">
            <a:spAutoFit/>
          </a:bodyPr>
          <a:lstStyle/>
          <a:p>
            <a:pPr marL="12700">
              <a:lnSpc>
                <a:spcPct val="100000"/>
              </a:lnSpc>
              <a:spcBef>
                <a:spcPts val="320"/>
              </a:spcBef>
            </a:pPr>
            <a:r>
              <a:rPr sz="900" b="1" dirty="0">
                <a:solidFill>
                  <a:srgbClr val="0093A7"/>
                </a:solidFill>
                <a:latin typeface="Arial"/>
                <a:cs typeface="Arial"/>
              </a:rPr>
              <a:t>Marco</a:t>
            </a:r>
            <a:r>
              <a:rPr sz="900" b="1" spc="120" dirty="0">
                <a:solidFill>
                  <a:srgbClr val="0093A7"/>
                </a:solidFill>
                <a:latin typeface="Arial"/>
                <a:cs typeface="Arial"/>
              </a:rPr>
              <a:t> </a:t>
            </a:r>
            <a:r>
              <a:rPr sz="900" b="1" spc="-10" dirty="0">
                <a:solidFill>
                  <a:srgbClr val="0093A7"/>
                </a:solidFill>
                <a:latin typeface="Arial"/>
                <a:cs typeface="Arial"/>
              </a:rPr>
              <a:t>Donzelli</a:t>
            </a:r>
            <a:endParaRPr sz="900" dirty="0">
              <a:latin typeface="Arial"/>
              <a:cs typeface="Arial"/>
            </a:endParaRPr>
          </a:p>
          <a:p>
            <a:pPr marL="12700">
              <a:lnSpc>
                <a:spcPct val="100000"/>
              </a:lnSpc>
              <a:spcBef>
                <a:spcPts val="219"/>
              </a:spcBef>
            </a:pPr>
            <a:r>
              <a:rPr lang="pt-BR" sz="900" dirty="0"/>
              <a:t>Diretor Executivo Global, HLB</a:t>
            </a:r>
            <a:endParaRPr sz="900" dirty="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9" y="506981"/>
            <a:ext cx="3472644" cy="135935"/>
          </a:xfrm>
          <a:prstGeom prst="rect">
            <a:avLst/>
          </a:prstGeom>
        </p:spPr>
        <p:txBody>
          <a:bodyPr vert="horz" wrap="square" lIns="0" tIns="12700" rIns="0" bIns="0" rtlCol="0">
            <a:spAutoFit/>
          </a:bodyPr>
          <a:lstStyle/>
          <a:p>
            <a:pPr marL="12700">
              <a:lnSpc>
                <a:spcPct val="100000"/>
              </a:lnSpc>
              <a:spcBef>
                <a:spcPts val="100"/>
              </a:spcBef>
            </a:pPr>
            <a:r>
              <a:rPr lang="pt-BR" sz="800" dirty="0">
                <a:solidFill>
                  <a:srgbClr val="FFC000"/>
                </a:solidFill>
              </a:rPr>
              <a:t>6 </a:t>
            </a:r>
            <a:r>
              <a:rPr lang="pt-BR" sz="800" dirty="0">
                <a:solidFill>
                  <a:schemeClr val="bg1"/>
                </a:solidFill>
              </a:rPr>
              <a:t>PESQUISA DA HLB COM LÍDERES EMPRESARIAIS 2026</a:t>
            </a:r>
            <a:endParaRPr sz="800" dirty="0">
              <a:solidFill>
                <a:schemeClr val="bg1"/>
              </a:solidFill>
              <a:latin typeface="Tahoma"/>
              <a:cs typeface="Tahoma"/>
            </a:endParaRPr>
          </a:p>
        </p:txBody>
      </p:sp>
      <p:sp>
        <p:nvSpPr>
          <p:cNvPr id="4" name="object 4" descr="$PPTXTitle"/>
          <p:cNvSpPr txBox="1">
            <a:spLocks noGrp="1"/>
          </p:cNvSpPr>
          <p:nvPr>
            <p:ph type="title"/>
          </p:nvPr>
        </p:nvSpPr>
        <p:spPr>
          <a:xfrm>
            <a:off x="517781" y="1397057"/>
            <a:ext cx="3659324" cy="843820"/>
          </a:xfrm>
          <a:prstGeom prst="rect">
            <a:avLst/>
          </a:prstGeom>
        </p:spPr>
        <p:txBody>
          <a:bodyPr vert="horz" wrap="square" lIns="0" tIns="104139" rIns="0" bIns="0" rtlCol="0">
            <a:spAutoFit/>
          </a:bodyPr>
          <a:lstStyle/>
          <a:p>
            <a:r>
              <a:rPr lang="pt-BR" dirty="0"/>
              <a:t>VIVENDO COM A VOLATILIDADE</a:t>
            </a:r>
          </a:p>
        </p:txBody>
      </p:sp>
      <p:sp>
        <p:nvSpPr>
          <p:cNvPr id="5" name="object 5"/>
          <p:cNvSpPr/>
          <p:nvPr/>
        </p:nvSpPr>
        <p:spPr>
          <a:xfrm>
            <a:off x="177203" y="2337549"/>
            <a:ext cx="3822700" cy="2258695"/>
          </a:xfrm>
          <a:custGeom>
            <a:avLst/>
            <a:gdLst/>
            <a:ahLst/>
            <a:cxnLst/>
            <a:rect l="l" t="t" r="r" b="b"/>
            <a:pathLst>
              <a:path w="3822700" h="2258695">
                <a:moveTo>
                  <a:pt x="3822191" y="0"/>
                </a:moveTo>
                <a:lnTo>
                  <a:pt x="0" y="0"/>
                </a:lnTo>
                <a:lnTo>
                  <a:pt x="0" y="2258568"/>
                </a:lnTo>
                <a:lnTo>
                  <a:pt x="3822191" y="2258568"/>
                </a:lnTo>
                <a:lnTo>
                  <a:pt x="3822191" y="0"/>
                </a:lnTo>
                <a:close/>
              </a:path>
            </a:pathLst>
          </a:custGeom>
          <a:solidFill>
            <a:srgbClr val="231F20">
              <a:alpha val="75000"/>
            </a:srgbClr>
          </a:solidFill>
        </p:spPr>
        <p:txBody>
          <a:bodyPr wrap="square" lIns="0" tIns="0" rIns="0" bIns="0" rtlCol="0"/>
          <a:lstStyle/>
          <a:p>
            <a:endParaRPr/>
          </a:p>
        </p:txBody>
      </p:sp>
      <p:sp>
        <p:nvSpPr>
          <p:cNvPr id="6" name="object 6"/>
          <p:cNvSpPr txBox="1"/>
          <p:nvPr/>
        </p:nvSpPr>
        <p:spPr>
          <a:xfrm>
            <a:off x="517780" y="2607893"/>
            <a:ext cx="3659325" cy="1836465"/>
          </a:xfrm>
          <a:prstGeom prst="rect">
            <a:avLst/>
          </a:prstGeom>
        </p:spPr>
        <p:txBody>
          <a:bodyPr vert="horz" wrap="square" lIns="0" tIns="12700" rIns="0" bIns="0" rtlCol="0">
            <a:spAutoFit/>
          </a:bodyPr>
          <a:lstStyle/>
          <a:p>
            <a:pPr marL="12700" marR="496570">
              <a:lnSpc>
                <a:spcPct val="121300"/>
              </a:lnSpc>
              <a:spcBef>
                <a:spcPts val="100"/>
              </a:spcBef>
            </a:pPr>
            <a:r>
              <a:rPr lang="pt-BR" sz="1100" dirty="0">
                <a:solidFill>
                  <a:schemeClr val="bg1"/>
                </a:solidFill>
              </a:rPr>
              <a:t>A disrupção tornou-se parte da rotina da década de 2020. A década começou com avanços extraordinários na adoção digital, impulsionados por novas tecnologias e ciclos de inovação mais rápidos. No entanto, uma pandemia global rapidamente contrabalançou esses ganhos, juntamente com a reorganização das cadeias de suprimentos e um aumento da inflação que pressionou as operações em todo o mundo.</a:t>
            </a:r>
            <a:endParaRPr sz="1100" dirty="0">
              <a:solidFill>
                <a:schemeClr val="bg1"/>
              </a:solidFill>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89729" y="506981"/>
            <a:ext cx="2743554"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50" dirty="0">
                <a:solidFill>
                  <a:srgbClr val="FDB913"/>
                </a:solidFill>
                <a:latin typeface="Arial"/>
                <a:cs typeface="Arial"/>
              </a:rPr>
              <a:t>7</a:t>
            </a:r>
            <a:endParaRPr sz="800" dirty="0">
              <a:latin typeface="Arial"/>
              <a:cs typeface="Arial"/>
            </a:endParaRPr>
          </a:p>
        </p:txBody>
      </p:sp>
      <p:grpSp>
        <p:nvGrpSpPr>
          <p:cNvPr id="3" name="object 3"/>
          <p:cNvGrpSpPr/>
          <p:nvPr/>
        </p:nvGrpSpPr>
        <p:grpSpPr>
          <a:xfrm>
            <a:off x="2803502" y="4540450"/>
            <a:ext cx="3865245" cy="3390265"/>
            <a:chOff x="2803502" y="4540450"/>
            <a:chExt cx="3865245" cy="3390265"/>
          </a:xfrm>
        </p:grpSpPr>
        <p:sp>
          <p:nvSpPr>
            <p:cNvPr id="4" name="object 4"/>
            <p:cNvSpPr/>
            <p:nvPr/>
          </p:nvSpPr>
          <p:spPr>
            <a:xfrm>
              <a:off x="3032208" y="5642098"/>
              <a:ext cx="3617595" cy="1515110"/>
            </a:xfrm>
            <a:custGeom>
              <a:avLst/>
              <a:gdLst/>
              <a:ahLst/>
              <a:cxnLst/>
              <a:rect l="l" t="t" r="r" b="b"/>
              <a:pathLst>
                <a:path w="3617595" h="1515109">
                  <a:moveTo>
                    <a:pt x="902652" y="0"/>
                  </a:moveTo>
                  <a:lnTo>
                    <a:pt x="0" y="1271130"/>
                  </a:lnTo>
                </a:path>
                <a:path w="3617595" h="1515109">
                  <a:moveTo>
                    <a:pt x="1792604" y="423710"/>
                  </a:moveTo>
                  <a:lnTo>
                    <a:pt x="909002" y="0"/>
                  </a:lnTo>
                </a:path>
                <a:path w="3617595" h="1515109">
                  <a:moveTo>
                    <a:pt x="2714320" y="1514703"/>
                  </a:moveTo>
                  <a:lnTo>
                    <a:pt x="1805304" y="423710"/>
                  </a:lnTo>
                </a:path>
                <a:path w="3617595" h="1515109">
                  <a:moveTo>
                    <a:pt x="3616972" y="1271130"/>
                  </a:moveTo>
                  <a:lnTo>
                    <a:pt x="2714320" y="1514703"/>
                  </a:lnTo>
                </a:path>
              </a:pathLst>
            </a:custGeom>
            <a:ln w="38100">
              <a:solidFill>
                <a:srgbClr val="005D77"/>
              </a:solidFill>
            </a:ln>
          </p:spPr>
          <p:txBody>
            <a:bodyPr wrap="square" lIns="0" tIns="0" rIns="0" bIns="0" rtlCol="0"/>
            <a:lstStyle/>
            <a:p>
              <a:endParaRPr/>
            </a:p>
          </p:txBody>
        </p:sp>
        <p:sp>
          <p:nvSpPr>
            <p:cNvPr id="5" name="object 5"/>
            <p:cNvSpPr/>
            <p:nvPr/>
          </p:nvSpPr>
          <p:spPr>
            <a:xfrm>
              <a:off x="3025858" y="5048899"/>
              <a:ext cx="3618229" cy="508634"/>
            </a:xfrm>
            <a:custGeom>
              <a:avLst/>
              <a:gdLst/>
              <a:ahLst/>
              <a:cxnLst/>
              <a:rect l="l" t="t" r="r" b="b"/>
              <a:pathLst>
                <a:path w="3618229" h="508635">
                  <a:moveTo>
                    <a:pt x="909002" y="84747"/>
                  </a:moveTo>
                  <a:lnTo>
                    <a:pt x="0" y="0"/>
                  </a:lnTo>
                </a:path>
                <a:path w="3618229" h="508635">
                  <a:moveTo>
                    <a:pt x="1814829" y="338975"/>
                  </a:moveTo>
                  <a:lnTo>
                    <a:pt x="909002" y="84747"/>
                  </a:lnTo>
                </a:path>
                <a:path w="3618229" h="508635">
                  <a:moveTo>
                    <a:pt x="2714320" y="338975"/>
                  </a:moveTo>
                  <a:lnTo>
                    <a:pt x="1811654" y="338975"/>
                  </a:lnTo>
                </a:path>
                <a:path w="3618229" h="508635">
                  <a:moveTo>
                    <a:pt x="3617620" y="508457"/>
                  </a:moveTo>
                  <a:lnTo>
                    <a:pt x="2720670" y="338975"/>
                  </a:lnTo>
                </a:path>
              </a:pathLst>
            </a:custGeom>
            <a:ln w="38100">
              <a:solidFill>
                <a:srgbClr val="FDB913"/>
              </a:solidFill>
            </a:ln>
          </p:spPr>
          <p:txBody>
            <a:bodyPr wrap="square" lIns="0" tIns="0" rIns="0" bIns="0" rtlCol="0"/>
            <a:lstStyle/>
            <a:p>
              <a:endParaRPr/>
            </a:p>
          </p:txBody>
        </p:sp>
        <p:sp>
          <p:nvSpPr>
            <p:cNvPr id="6" name="object 6"/>
            <p:cNvSpPr/>
            <p:nvPr/>
          </p:nvSpPr>
          <p:spPr>
            <a:xfrm>
              <a:off x="3025853" y="4559494"/>
              <a:ext cx="0" cy="3339465"/>
            </a:xfrm>
            <a:custGeom>
              <a:avLst/>
              <a:gdLst/>
              <a:ahLst/>
              <a:cxnLst/>
              <a:rect l="l" t="t" r="r" b="b"/>
              <a:pathLst>
                <a:path h="3339465">
                  <a:moveTo>
                    <a:pt x="0" y="3338893"/>
                  </a:moveTo>
                  <a:lnTo>
                    <a:pt x="0" y="0"/>
                  </a:lnTo>
                </a:path>
              </a:pathLst>
            </a:custGeom>
            <a:ln w="12700">
              <a:solidFill>
                <a:srgbClr val="BACAD3"/>
              </a:solidFill>
              <a:prstDash val="dot"/>
            </a:ln>
          </p:spPr>
          <p:txBody>
            <a:bodyPr wrap="square" lIns="0" tIns="0" rIns="0" bIns="0" rtlCol="0"/>
            <a:lstStyle/>
            <a:p>
              <a:endParaRPr/>
            </a:p>
          </p:txBody>
        </p:sp>
        <p:sp>
          <p:nvSpPr>
            <p:cNvPr id="7" name="object 7"/>
            <p:cNvSpPr/>
            <p:nvPr/>
          </p:nvSpPr>
          <p:spPr>
            <a:xfrm>
              <a:off x="3019501" y="4540453"/>
              <a:ext cx="12700" cy="3390265"/>
            </a:xfrm>
            <a:custGeom>
              <a:avLst/>
              <a:gdLst/>
              <a:ahLst/>
              <a:cxnLst/>
              <a:rect l="l" t="t" r="r" b="b"/>
              <a:pathLst>
                <a:path w="12700" h="3390265">
                  <a:moveTo>
                    <a:pt x="12700" y="3383330"/>
                  </a:moveTo>
                  <a:lnTo>
                    <a:pt x="10833" y="3378847"/>
                  </a:lnTo>
                  <a:lnTo>
                    <a:pt x="6350" y="3376980"/>
                  </a:lnTo>
                  <a:lnTo>
                    <a:pt x="1854" y="3378847"/>
                  </a:lnTo>
                  <a:lnTo>
                    <a:pt x="0" y="3383330"/>
                  </a:lnTo>
                  <a:lnTo>
                    <a:pt x="1854" y="3387826"/>
                  </a:lnTo>
                  <a:lnTo>
                    <a:pt x="6350" y="3389680"/>
                  </a:lnTo>
                  <a:lnTo>
                    <a:pt x="10833" y="3387826"/>
                  </a:lnTo>
                  <a:lnTo>
                    <a:pt x="12700" y="3383330"/>
                  </a:lnTo>
                  <a:close/>
                </a:path>
                <a:path w="12700" h="3390265">
                  <a:moveTo>
                    <a:pt x="12700" y="6350"/>
                  </a:moveTo>
                  <a:lnTo>
                    <a:pt x="10833" y="1866"/>
                  </a:lnTo>
                  <a:lnTo>
                    <a:pt x="6350" y="0"/>
                  </a:lnTo>
                  <a:lnTo>
                    <a:pt x="1854" y="1866"/>
                  </a:lnTo>
                  <a:lnTo>
                    <a:pt x="0" y="6350"/>
                  </a:lnTo>
                  <a:lnTo>
                    <a:pt x="1854" y="10845"/>
                  </a:lnTo>
                  <a:lnTo>
                    <a:pt x="6350" y="12700"/>
                  </a:lnTo>
                  <a:lnTo>
                    <a:pt x="10833" y="10845"/>
                  </a:lnTo>
                  <a:lnTo>
                    <a:pt x="12700" y="6350"/>
                  </a:lnTo>
                  <a:close/>
                </a:path>
              </a:pathLst>
            </a:custGeom>
            <a:solidFill>
              <a:srgbClr val="BACAD3"/>
            </a:solidFill>
          </p:spPr>
          <p:txBody>
            <a:bodyPr wrap="square" lIns="0" tIns="0" rIns="0" bIns="0" rtlCol="0"/>
            <a:lstStyle/>
            <a:p>
              <a:endParaRPr/>
            </a:p>
          </p:txBody>
        </p:sp>
        <p:sp>
          <p:nvSpPr>
            <p:cNvPr id="8" name="object 8"/>
            <p:cNvSpPr/>
            <p:nvPr/>
          </p:nvSpPr>
          <p:spPr>
            <a:xfrm>
              <a:off x="3934862" y="4559494"/>
              <a:ext cx="0" cy="3339465"/>
            </a:xfrm>
            <a:custGeom>
              <a:avLst/>
              <a:gdLst/>
              <a:ahLst/>
              <a:cxnLst/>
              <a:rect l="l" t="t" r="r" b="b"/>
              <a:pathLst>
                <a:path h="3339465">
                  <a:moveTo>
                    <a:pt x="0" y="3338893"/>
                  </a:moveTo>
                  <a:lnTo>
                    <a:pt x="0" y="0"/>
                  </a:lnTo>
                </a:path>
              </a:pathLst>
            </a:custGeom>
            <a:ln w="12700">
              <a:solidFill>
                <a:srgbClr val="BACAD3"/>
              </a:solidFill>
              <a:prstDash val="dot"/>
            </a:ln>
          </p:spPr>
          <p:txBody>
            <a:bodyPr wrap="square" lIns="0" tIns="0" rIns="0" bIns="0" rtlCol="0"/>
            <a:lstStyle/>
            <a:p>
              <a:endParaRPr/>
            </a:p>
          </p:txBody>
        </p:sp>
        <p:sp>
          <p:nvSpPr>
            <p:cNvPr id="9" name="object 9"/>
            <p:cNvSpPr/>
            <p:nvPr/>
          </p:nvSpPr>
          <p:spPr>
            <a:xfrm>
              <a:off x="3928503" y="4540453"/>
              <a:ext cx="12700" cy="3390265"/>
            </a:xfrm>
            <a:custGeom>
              <a:avLst/>
              <a:gdLst/>
              <a:ahLst/>
              <a:cxnLst/>
              <a:rect l="l" t="t" r="r" b="b"/>
              <a:pathLst>
                <a:path w="12700" h="3390265">
                  <a:moveTo>
                    <a:pt x="12700" y="3383330"/>
                  </a:moveTo>
                  <a:lnTo>
                    <a:pt x="10845" y="3378847"/>
                  </a:lnTo>
                  <a:lnTo>
                    <a:pt x="6350" y="3376980"/>
                  </a:lnTo>
                  <a:lnTo>
                    <a:pt x="1866" y="3378847"/>
                  </a:lnTo>
                  <a:lnTo>
                    <a:pt x="0" y="3383330"/>
                  </a:lnTo>
                  <a:lnTo>
                    <a:pt x="1866" y="3387826"/>
                  </a:lnTo>
                  <a:lnTo>
                    <a:pt x="6350" y="3389680"/>
                  </a:lnTo>
                  <a:lnTo>
                    <a:pt x="10845" y="3387826"/>
                  </a:lnTo>
                  <a:lnTo>
                    <a:pt x="12700" y="3383330"/>
                  </a:lnTo>
                  <a:close/>
                </a:path>
                <a:path w="12700" h="3390265">
                  <a:moveTo>
                    <a:pt x="12700" y="6350"/>
                  </a:moveTo>
                  <a:lnTo>
                    <a:pt x="10845" y="1866"/>
                  </a:lnTo>
                  <a:lnTo>
                    <a:pt x="6350" y="0"/>
                  </a:lnTo>
                  <a:lnTo>
                    <a:pt x="1866" y="1866"/>
                  </a:lnTo>
                  <a:lnTo>
                    <a:pt x="0" y="6350"/>
                  </a:lnTo>
                  <a:lnTo>
                    <a:pt x="1866" y="10845"/>
                  </a:lnTo>
                  <a:lnTo>
                    <a:pt x="6350" y="12700"/>
                  </a:lnTo>
                  <a:lnTo>
                    <a:pt x="10845" y="10845"/>
                  </a:lnTo>
                  <a:lnTo>
                    <a:pt x="12700" y="6350"/>
                  </a:lnTo>
                  <a:close/>
                </a:path>
              </a:pathLst>
            </a:custGeom>
            <a:solidFill>
              <a:srgbClr val="BACAD3"/>
            </a:solidFill>
          </p:spPr>
          <p:txBody>
            <a:bodyPr wrap="square" lIns="0" tIns="0" rIns="0" bIns="0" rtlCol="0"/>
            <a:lstStyle/>
            <a:p>
              <a:endParaRPr/>
            </a:p>
          </p:txBody>
        </p:sp>
        <p:sp>
          <p:nvSpPr>
            <p:cNvPr id="10" name="object 10"/>
            <p:cNvSpPr/>
            <p:nvPr/>
          </p:nvSpPr>
          <p:spPr>
            <a:xfrm>
              <a:off x="4831170" y="4559494"/>
              <a:ext cx="0" cy="3339465"/>
            </a:xfrm>
            <a:custGeom>
              <a:avLst/>
              <a:gdLst/>
              <a:ahLst/>
              <a:cxnLst/>
              <a:rect l="l" t="t" r="r" b="b"/>
              <a:pathLst>
                <a:path h="3339465">
                  <a:moveTo>
                    <a:pt x="0" y="3338893"/>
                  </a:moveTo>
                  <a:lnTo>
                    <a:pt x="0" y="0"/>
                  </a:lnTo>
                </a:path>
              </a:pathLst>
            </a:custGeom>
            <a:ln w="12700">
              <a:solidFill>
                <a:srgbClr val="BACAD3"/>
              </a:solidFill>
              <a:prstDash val="dot"/>
            </a:ln>
          </p:spPr>
          <p:txBody>
            <a:bodyPr wrap="square" lIns="0" tIns="0" rIns="0" bIns="0" rtlCol="0"/>
            <a:lstStyle/>
            <a:p>
              <a:endParaRPr/>
            </a:p>
          </p:txBody>
        </p:sp>
        <p:sp>
          <p:nvSpPr>
            <p:cNvPr id="11" name="object 11"/>
            <p:cNvSpPr/>
            <p:nvPr/>
          </p:nvSpPr>
          <p:spPr>
            <a:xfrm>
              <a:off x="4824819" y="4540453"/>
              <a:ext cx="12700" cy="3390265"/>
            </a:xfrm>
            <a:custGeom>
              <a:avLst/>
              <a:gdLst/>
              <a:ahLst/>
              <a:cxnLst/>
              <a:rect l="l" t="t" r="r" b="b"/>
              <a:pathLst>
                <a:path w="12700" h="3390265">
                  <a:moveTo>
                    <a:pt x="12700" y="3383330"/>
                  </a:moveTo>
                  <a:lnTo>
                    <a:pt x="10833" y="3378847"/>
                  </a:lnTo>
                  <a:lnTo>
                    <a:pt x="6350" y="3376980"/>
                  </a:lnTo>
                  <a:lnTo>
                    <a:pt x="1854" y="3378847"/>
                  </a:lnTo>
                  <a:lnTo>
                    <a:pt x="0" y="3383330"/>
                  </a:lnTo>
                  <a:lnTo>
                    <a:pt x="1854" y="3387826"/>
                  </a:lnTo>
                  <a:lnTo>
                    <a:pt x="6350" y="3389680"/>
                  </a:lnTo>
                  <a:lnTo>
                    <a:pt x="10833" y="3387826"/>
                  </a:lnTo>
                  <a:lnTo>
                    <a:pt x="12700" y="3383330"/>
                  </a:lnTo>
                  <a:close/>
                </a:path>
                <a:path w="12700" h="3390265">
                  <a:moveTo>
                    <a:pt x="12700" y="6350"/>
                  </a:moveTo>
                  <a:lnTo>
                    <a:pt x="10833" y="1866"/>
                  </a:lnTo>
                  <a:lnTo>
                    <a:pt x="6350" y="0"/>
                  </a:lnTo>
                  <a:lnTo>
                    <a:pt x="1854" y="1866"/>
                  </a:lnTo>
                  <a:lnTo>
                    <a:pt x="0" y="6350"/>
                  </a:lnTo>
                  <a:lnTo>
                    <a:pt x="1854" y="10845"/>
                  </a:lnTo>
                  <a:lnTo>
                    <a:pt x="6350" y="12700"/>
                  </a:lnTo>
                  <a:lnTo>
                    <a:pt x="10833" y="10845"/>
                  </a:lnTo>
                  <a:lnTo>
                    <a:pt x="12700" y="6350"/>
                  </a:lnTo>
                  <a:close/>
                </a:path>
              </a:pathLst>
            </a:custGeom>
            <a:solidFill>
              <a:srgbClr val="BACAD3"/>
            </a:solidFill>
          </p:spPr>
          <p:txBody>
            <a:bodyPr wrap="square" lIns="0" tIns="0" rIns="0" bIns="0" rtlCol="0"/>
            <a:lstStyle/>
            <a:p>
              <a:endParaRPr/>
            </a:p>
          </p:txBody>
        </p:sp>
        <p:sp>
          <p:nvSpPr>
            <p:cNvPr id="12" name="object 12"/>
            <p:cNvSpPr/>
            <p:nvPr/>
          </p:nvSpPr>
          <p:spPr>
            <a:xfrm>
              <a:off x="5740177" y="4559494"/>
              <a:ext cx="0" cy="3339465"/>
            </a:xfrm>
            <a:custGeom>
              <a:avLst/>
              <a:gdLst/>
              <a:ahLst/>
              <a:cxnLst/>
              <a:rect l="l" t="t" r="r" b="b"/>
              <a:pathLst>
                <a:path h="3339465">
                  <a:moveTo>
                    <a:pt x="0" y="3338893"/>
                  </a:moveTo>
                  <a:lnTo>
                    <a:pt x="0" y="0"/>
                  </a:lnTo>
                </a:path>
              </a:pathLst>
            </a:custGeom>
            <a:ln w="12700">
              <a:solidFill>
                <a:srgbClr val="BACAD3"/>
              </a:solidFill>
              <a:prstDash val="dot"/>
            </a:ln>
          </p:spPr>
          <p:txBody>
            <a:bodyPr wrap="square" lIns="0" tIns="0" rIns="0" bIns="0" rtlCol="0"/>
            <a:lstStyle/>
            <a:p>
              <a:endParaRPr/>
            </a:p>
          </p:txBody>
        </p:sp>
        <p:sp>
          <p:nvSpPr>
            <p:cNvPr id="13" name="object 13"/>
            <p:cNvSpPr/>
            <p:nvPr/>
          </p:nvSpPr>
          <p:spPr>
            <a:xfrm>
              <a:off x="5733821" y="4540453"/>
              <a:ext cx="12700" cy="3390265"/>
            </a:xfrm>
            <a:custGeom>
              <a:avLst/>
              <a:gdLst/>
              <a:ahLst/>
              <a:cxnLst/>
              <a:rect l="l" t="t" r="r" b="b"/>
              <a:pathLst>
                <a:path w="12700" h="3390265">
                  <a:moveTo>
                    <a:pt x="12700" y="3383330"/>
                  </a:moveTo>
                  <a:lnTo>
                    <a:pt x="10845" y="3378847"/>
                  </a:lnTo>
                  <a:lnTo>
                    <a:pt x="6350" y="3376980"/>
                  </a:lnTo>
                  <a:lnTo>
                    <a:pt x="1854" y="3378847"/>
                  </a:lnTo>
                  <a:lnTo>
                    <a:pt x="0" y="3383330"/>
                  </a:lnTo>
                  <a:lnTo>
                    <a:pt x="1854" y="3387826"/>
                  </a:lnTo>
                  <a:lnTo>
                    <a:pt x="6350" y="3389680"/>
                  </a:lnTo>
                  <a:lnTo>
                    <a:pt x="10845" y="3387826"/>
                  </a:lnTo>
                  <a:lnTo>
                    <a:pt x="12700" y="3383330"/>
                  </a:lnTo>
                  <a:close/>
                </a:path>
                <a:path w="12700" h="3390265">
                  <a:moveTo>
                    <a:pt x="12700" y="6350"/>
                  </a:moveTo>
                  <a:lnTo>
                    <a:pt x="10845" y="1866"/>
                  </a:lnTo>
                  <a:lnTo>
                    <a:pt x="6350" y="0"/>
                  </a:lnTo>
                  <a:lnTo>
                    <a:pt x="1854" y="1866"/>
                  </a:lnTo>
                  <a:lnTo>
                    <a:pt x="0" y="6350"/>
                  </a:lnTo>
                  <a:lnTo>
                    <a:pt x="1854" y="10845"/>
                  </a:lnTo>
                  <a:lnTo>
                    <a:pt x="6350" y="12700"/>
                  </a:lnTo>
                  <a:lnTo>
                    <a:pt x="10845" y="10845"/>
                  </a:lnTo>
                  <a:lnTo>
                    <a:pt x="12700" y="6350"/>
                  </a:lnTo>
                  <a:close/>
                </a:path>
              </a:pathLst>
            </a:custGeom>
            <a:solidFill>
              <a:srgbClr val="BACAD3"/>
            </a:solidFill>
          </p:spPr>
          <p:txBody>
            <a:bodyPr wrap="square" lIns="0" tIns="0" rIns="0" bIns="0" rtlCol="0"/>
            <a:lstStyle/>
            <a:p>
              <a:endParaRPr/>
            </a:p>
          </p:txBody>
        </p:sp>
        <p:sp>
          <p:nvSpPr>
            <p:cNvPr id="14" name="object 14"/>
            <p:cNvSpPr/>
            <p:nvPr/>
          </p:nvSpPr>
          <p:spPr>
            <a:xfrm>
              <a:off x="6655536" y="4559494"/>
              <a:ext cx="0" cy="3339465"/>
            </a:xfrm>
            <a:custGeom>
              <a:avLst/>
              <a:gdLst/>
              <a:ahLst/>
              <a:cxnLst/>
              <a:rect l="l" t="t" r="r" b="b"/>
              <a:pathLst>
                <a:path h="3339465">
                  <a:moveTo>
                    <a:pt x="0" y="3338893"/>
                  </a:moveTo>
                  <a:lnTo>
                    <a:pt x="0" y="0"/>
                  </a:lnTo>
                </a:path>
              </a:pathLst>
            </a:custGeom>
            <a:ln w="12700">
              <a:solidFill>
                <a:srgbClr val="BACAD3"/>
              </a:solidFill>
              <a:prstDash val="dot"/>
            </a:ln>
          </p:spPr>
          <p:txBody>
            <a:bodyPr wrap="square" lIns="0" tIns="0" rIns="0" bIns="0" rtlCol="0"/>
            <a:lstStyle/>
            <a:p>
              <a:endParaRPr/>
            </a:p>
          </p:txBody>
        </p:sp>
        <p:sp>
          <p:nvSpPr>
            <p:cNvPr id="15" name="object 15"/>
            <p:cNvSpPr/>
            <p:nvPr/>
          </p:nvSpPr>
          <p:spPr>
            <a:xfrm>
              <a:off x="6649186" y="4540453"/>
              <a:ext cx="12700" cy="3390265"/>
            </a:xfrm>
            <a:custGeom>
              <a:avLst/>
              <a:gdLst/>
              <a:ahLst/>
              <a:cxnLst/>
              <a:rect l="l" t="t" r="r" b="b"/>
              <a:pathLst>
                <a:path w="12700" h="3390265">
                  <a:moveTo>
                    <a:pt x="12700" y="3383330"/>
                  </a:moveTo>
                  <a:lnTo>
                    <a:pt x="10833" y="3378847"/>
                  </a:lnTo>
                  <a:lnTo>
                    <a:pt x="6350" y="3376980"/>
                  </a:lnTo>
                  <a:lnTo>
                    <a:pt x="1854" y="3378847"/>
                  </a:lnTo>
                  <a:lnTo>
                    <a:pt x="0" y="3383330"/>
                  </a:lnTo>
                  <a:lnTo>
                    <a:pt x="1854" y="3387826"/>
                  </a:lnTo>
                  <a:lnTo>
                    <a:pt x="6350" y="3389680"/>
                  </a:lnTo>
                  <a:lnTo>
                    <a:pt x="10833" y="3387826"/>
                  </a:lnTo>
                  <a:lnTo>
                    <a:pt x="12700" y="3383330"/>
                  </a:lnTo>
                  <a:close/>
                </a:path>
                <a:path w="12700" h="3390265">
                  <a:moveTo>
                    <a:pt x="12700" y="6350"/>
                  </a:moveTo>
                  <a:lnTo>
                    <a:pt x="10833" y="1866"/>
                  </a:lnTo>
                  <a:lnTo>
                    <a:pt x="6350" y="0"/>
                  </a:lnTo>
                  <a:lnTo>
                    <a:pt x="1854" y="1866"/>
                  </a:lnTo>
                  <a:lnTo>
                    <a:pt x="0" y="6350"/>
                  </a:lnTo>
                  <a:lnTo>
                    <a:pt x="1854" y="10845"/>
                  </a:lnTo>
                  <a:lnTo>
                    <a:pt x="6350" y="12700"/>
                  </a:lnTo>
                  <a:lnTo>
                    <a:pt x="10833" y="10845"/>
                  </a:lnTo>
                  <a:lnTo>
                    <a:pt x="12700" y="6350"/>
                  </a:lnTo>
                  <a:close/>
                </a:path>
              </a:pathLst>
            </a:custGeom>
            <a:solidFill>
              <a:srgbClr val="BACAD3"/>
            </a:solidFill>
          </p:spPr>
          <p:txBody>
            <a:bodyPr wrap="square" lIns="0" tIns="0" rIns="0" bIns="0" rtlCol="0"/>
            <a:lstStyle/>
            <a:p>
              <a:endParaRPr/>
            </a:p>
          </p:txBody>
        </p:sp>
        <p:sp>
          <p:nvSpPr>
            <p:cNvPr id="16" name="object 16"/>
            <p:cNvSpPr/>
            <p:nvPr/>
          </p:nvSpPr>
          <p:spPr>
            <a:xfrm>
              <a:off x="2822552" y="6716275"/>
              <a:ext cx="394335" cy="394335"/>
            </a:xfrm>
            <a:custGeom>
              <a:avLst/>
              <a:gdLst/>
              <a:ahLst/>
              <a:cxnLst/>
              <a:rect l="l" t="t" r="r" b="b"/>
              <a:pathLst>
                <a:path w="394335" h="394334">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005D77"/>
            </a:solidFill>
          </p:spPr>
          <p:txBody>
            <a:bodyPr wrap="square" lIns="0" tIns="0" rIns="0" bIns="0" rtlCol="0"/>
            <a:lstStyle/>
            <a:p>
              <a:endParaRPr/>
            </a:p>
          </p:txBody>
        </p:sp>
        <p:sp>
          <p:nvSpPr>
            <p:cNvPr id="17" name="object 17"/>
            <p:cNvSpPr/>
            <p:nvPr/>
          </p:nvSpPr>
          <p:spPr>
            <a:xfrm>
              <a:off x="2822552" y="6716275"/>
              <a:ext cx="394335" cy="394335"/>
            </a:xfrm>
            <a:custGeom>
              <a:avLst/>
              <a:gdLst/>
              <a:ahLst/>
              <a:cxnLst/>
              <a:rect l="l" t="t" r="r" b="b"/>
              <a:pathLst>
                <a:path w="394335" h="394334">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005D77"/>
              </a:solidFill>
            </a:ln>
          </p:spPr>
          <p:txBody>
            <a:bodyPr wrap="square" lIns="0" tIns="0" rIns="0" bIns="0" rtlCol="0"/>
            <a:lstStyle/>
            <a:p>
              <a:endParaRPr/>
            </a:p>
          </p:txBody>
        </p:sp>
      </p:grpSp>
      <p:pic>
        <p:nvPicPr>
          <p:cNvPr id="18" name="object 18"/>
          <p:cNvPicPr/>
          <p:nvPr/>
        </p:nvPicPr>
        <p:blipFill>
          <a:blip r:embed="rId2" cstate="print"/>
          <a:stretch>
            <a:fillRect/>
          </a:stretch>
        </p:blipFill>
        <p:spPr>
          <a:xfrm>
            <a:off x="0" y="0"/>
            <a:ext cx="2114994" cy="10692003"/>
          </a:xfrm>
          <a:prstGeom prst="rect">
            <a:avLst/>
          </a:prstGeom>
        </p:spPr>
      </p:pic>
      <p:sp>
        <p:nvSpPr>
          <p:cNvPr id="19" name="object 19"/>
          <p:cNvSpPr/>
          <p:nvPr/>
        </p:nvSpPr>
        <p:spPr>
          <a:xfrm>
            <a:off x="2654999" y="3384616"/>
            <a:ext cx="4365625" cy="0"/>
          </a:xfrm>
          <a:custGeom>
            <a:avLst/>
            <a:gdLst/>
            <a:ahLst/>
            <a:cxnLst/>
            <a:rect l="l" t="t" r="r" b="b"/>
            <a:pathLst>
              <a:path w="4365625">
                <a:moveTo>
                  <a:pt x="0" y="0"/>
                </a:moveTo>
                <a:lnTo>
                  <a:pt x="4365002" y="0"/>
                </a:lnTo>
              </a:path>
            </a:pathLst>
          </a:custGeom>
          <a:ln w="6350">
            <a:solidFill>
              <a:srgbClr val="005D77"/>
            </a:solidFill>
          </a:ln>
        </p:spPr>
        <p:txBody>
          <a:bodyPr wrap="square" lIns="0" tIns="0" rIns="0" bIns="0" rtlCol="0"/>
          <a:lstStyle/>
          <a:p>
            <a:endParaRPr/>
          </a:p>
        </p:txBody>
      </p:sp>
      <p:sp>
        <p:nvSpPr>
          <p:cNvPr id="20" name="object 20"/>
          <p:cNvSpPr txBox="1"/>
          <p:nvPr/>
        </p:nvSpPr>
        <p:spPr>
          <a:xfrm>
            <a:off x="2647246" y="8057423"/>
            <a:ext cx="813504" cy="271869"/>
          </a:xfrm>
          <a:prstGeom prst="rect">
            <a:avLst/>
          </a:prstGeom>
        </p:spPr>
        <p:txBody>
          <a:bodyPr vert="horz" wrap="square" lIns="0" tIns="12700" rIns="0" bIns="0" rtlCol="0">
            <a:spAutoFit/>
          </a:bodyPr>
          <a:lstStyle/>
          <a:p>
            <a:pPr marL="217804" marR="5080" indent="-205740" algn="ctr">
              <a:lnSpc>
                <a:spcPct val="100000"/>
              </a:lnSpc>
              <a:spcBef>
                <a:spcPts val="100"/>
              </a:spcBef>
            </a:pPr>
            <a:r>
              <a:rPr lang="pt-BR" sz="800" b="1" dirty="0"/>
              <a:t>Questões de</a:t>
            </a:r>
          </a:p>
          <a:p>
            <a:pPr marL="217804" marR="5080" indent="-205740" algn="ctr">
              <a:lnSpc>
                <a:spcPct val="100000"/>
              </a:lnSpc>
              <a:spcBef>
                <a:spcPts val="100"/>
              </a:spcBef>
            </a:pPr>
            <a:r>
              <a:rPr lang="pt-BR" sz="800" b="1" dirty="0"/>
              <a:t>cibersegurança</a:t>
            </a:r>
            <a:endParaRPr sz="800" b="1" dirty="0">
              <a:latin typeface="Arial"/>
              <a:cs typeface="Arial"/>
            </a:endParaRPr>
          </a:p>
        </p:txBody>
      </p:sp>
      <p:sp>
        <p:nvSpPr>
          <p:cNvPr id="21" name="object 21"/>
          <p:cNvSpPr txBox="1"/>
          <p:nvPr/>
        </p:nvSpPr>
        <p:spPr>
          <a:xfrm>
            <a:off x="3622199" y="8057423"/>
            <a:ext cx="612775" cy="259045"/>
          </a:xfrm>
          <a:prstGeom prst="rect">
            <a:avLst/>
          </a:prstGeom>
        </p:spPr>
        <p:txBody>
          <a:bodyPr vert="horz" wrap="square" lIns="0" tIns="12700" rIns="0" bIns="0" rtlCol="0">
            <a:spAutoFit/>
          </a:bodyPr>
          <a:lstStyle/>
          <a:p>
            <a:pPr algn="ctr"/>
            <a:r>
              <a:rPr lang="pt-BR" sz="800" b="1" dirty="0"/>
              <a:t>Incerteza econômica</a:t>
            </a:r>
          </a:p>
        </p:txBody>
      </p:sp>
      <p:sp>
        <p:nvSpPr>
          <p:cNvPr id="22" name="object 22"/>
          <p:cNvSpPr txBox="1"/>
          <p:nvPr/>
        </p:nvSpPr>
        <p:spPr>
          <a:xfrm>
            <a:off x="4582850" y="8053613"/>
            <a:ext cx="509905" cy="151323"/>
          </a:xfrm>
          <a:prstGeom prst="rect">
            <a:avLst/>
          </a:prstGeom>
        </p:spPr>
        <p:txBody>
          <a:bodyPr vert="horz" wrap="square" lIns="0" tIns="12700" rIns="0" bIns="0" rtlCol="0">
            <a:spAutoFit/>
          </a:bodyPr>
          <a:lstStyle/>
          <a:p>
            <a:pPr marL="12700" algn="ctr">
              <a:lnSpc>
                <a:spcPct val="100000"/>
              </a:lnSpc>
              <a:spcBef>
                <a:spcPts val="100"/>
              </a:spcBef>
            </a:pPr>
            <a:r>
              <a:rPr lang="pt-BR" sz="900" b="1" dirty="0"/>
              <a:t>Inflação</a:t>
            </a:r>
            <a:endParaRPr sz="900" b="1" dirty="0">
              <a:latin typeface="Arial"/>
              <a:cs typeface="Arial"/>
            </a:endParaRPr>
          </a:p>
        </p:txBody>
      </p:sp>
      <p:sp>
        <p:nvSpPr>
          <p:cNvPr id="23" name="object 23"/>
          <p:cNvSpPr txBox="1"/>
          <p:nvPr/>
        </p:nvSpPr>
        <p:spPr>
          <a:xfrm>
            <a:off x="5428327" y="8025724"/>
            <a:ext cx="636905" cy="428322"/>
          </a:xfrm>
          <a:prstGeom prst="rect">
            <a:avLst/>
          </a:prstGeom>
        </p:spPr>
        <p:txBody>
          <a:bodyPr vert="horz" wrap="square" lIns="0" tIns="12700" rIns="0" bIns="0" rtlCol="0">
            <a:spAutoFit/>
          </a:bodyPr>
          <a:lstStyle/>
          <a:p>
            <a:pPr algn="ctr"/>
            <a:r>
              <a:rPr lang="pt-BR" sz="900" b="1" dirty="0"/>
              <a:t>Interrupção nos fluxos comerciais</a:t>
            </a:r>
          </a:p>
        </p:txBody>
      </p:sp>
      <p:sp>
        <p:nvSpPr>
          <p:cNvPr id="24" name="object 24"/>
          <p:cNvSpPr txBox="1"/>
          <p:nvPr/>
        </p:nvSpPr>
        <p:spPr>
          <a:xfrm>
            <a:off x="6289235" y="8025724"/>
            <a:ext cx="732790" cy="289823"/>
          </a:xfrm>
          <a:prstGeom prst="rect">
            <a:avLst/>
          </a:prstGeom>
        </p:spPr>
        <p:txBody>
          <a:bodyPr vert="horz" wrap="square" lIns="0" tIns="12700" rIns="0" bIns="0" rtlCol="0">
            <a:spAutoFit/>
          </a:bodyPr>
          <a:lstStyle/>
          <a:p>
            <a:pPr algn="ctr"/>
            <a:r>
              <a:rPr lang="pt-BR" sz="900" b="1" dirty="0"/>
              <a:t>Risco geopolítico</a:t>
            </a:r>
          </a:p>
        </p:txBody>
      </p:sp>
      <p:sp>
        <p:nvSpPr>
          <p:cNvPr id="25" name="object 25"/>
          <p:cNvSpPr/>
          <p:nvPr/>
        </p:nvSpPr>
        <p:spPr>
          <a:xfrm>
            <a:off x="2674049" y="4015371"/>
            <a:ext cx="180340" cy="0"/>
          </a:xfrm>
          <a:custGeom>
            <a:avLst/>
            <a:gdLst/>
            <a:ahLst/>
            <a:cxnLst/>
            <a:rect l="l" t="t" r="r" b="b"/>
            <a:pathLst>
              <a:path w="180339">
                <a:moveTo>
                  <a:pt x="0" y="0"/>
                </a:moveTo>
                <a:lnTo>
                  <a:pt x="179997" y="0"/>
                </a:lnTo>
              </a:path>
            </a:pathLst>
          </a:custGeom>
          <a:ln w="38100">
            <a:solidFill>
              <a:srgbClr val="FDB913"/>
            </a:solidFill>
          </a:ln>
        </p:spPr>
        <p:txBody>
          <a:bodyPr wrap="square" lIns="0" tIns="0" rIns="0" bIns="0" rtlCol="0"/>
          <a:lstStyle/>
          <a:p>
            <a:endParaRPr/>
          </a:p>
        </p:txBody>
      </p:sp>
      <p:sp>
        <p:nvSpPr>
          <p:cNvPr id="26" name="object 26"/>
          <p:cNvSpPr/>
          <p:nvPr/>
        </p:nvSpPr>
        <p:spPr>
          <a:xfrm>
            <a:off x="3196361" y="4015371"/>
            <a:ext cx="180340" cy="0"/>
          </a:xfrm>
          <a:custGeom>
            <a:avLst/>
            <a:gdLst/>
            <a:ahLst/>
            <a:cxnLst/>
            <a:rect l="l" t="t" r="r" b="b"/>
            <a:pathLst>
              <a:path w="180339">
                <a:moveTo>
                  <a:pt x="0" y="0"/>
                </a:moveTo>
                <a:lnTo>
                  <a:pt x="179997" y="0"/>
                </a:lnTo>
              </a:path>
            </a:pathLst>
          </a:custGeom>
          <a:ln w="38100">
            <a:solidFill>
              <a:srgbClr val="005D77"/>
            </a:solidFill>
          </a:ln>
        </p:spPr>
        <p:txBody>
          <a:bodyPr wrap="square" lIns="0" tIns="0" rIns="0" bIns="0" rtlCol="0"/>
          <a:lstStyle/>
          <a:p>
            <a:endParaRPr/>
          </a:p>
        </p:txBody>
      </p:sp>
      <p:sp>
        <p:nvSpPr>
          <p:cNvPr id="27" name="object 27"/>
          <p:cNvSpPr txBox="1"/>
          <p:nvPr/>
        </p:nvSpPr>
        <p:spPr>
          <a:xfrm>
            <a:off x="2642299" y="1437751"/>
            <a:ext cx="4201795" cy="2567369"/>
          </a:xfrm>
          <a:prstGeom prst="rect">
            <a:avLst/>
          </a:prstGeom>
        </p:spPr>
        <p:txBody>
          <a:bodyPr vert="horz" wrap="square" lIns="0" tIns="12700" rIns="0" bIns="0" rtlCol="0">
            <a:spAutoFit/>
          </a:bodyPr>
          <a:lstStyle/>
          <a:p>
            <a:r>
              <a:rPr lang="pt-BR" sz="1200" dirty="0"/>
              <a:t>Dois anos após a pandemia, o padrão se repetiu. Avanços revolucionários em IA generativa coincidiram com a retomada de tensões comerciais e conflitos armados. Após o maior ano eleitoral global e o retorno do Donald Trump para um segundo mandato, novas alianças e rupturas internacionais emergiram.</a:t>
            </a:r>
          </a:p>
          <a:p>
            <a:r>
              <a:rPr lang="pt-BR" sz="1200" dirty="0"/>
              <a:t>Os líderes agora operam em um movimento quase constante de vai-e-vem, alternando entre períodos de impulso e pressão ao longo de poucos trimestres — ou até meses. Em 2026, os líderes se sentem mais preocupados com disrupções em três eixos: tecnológico, econômico e político.</a:t>
            </a:r>
          </a:p>
          <a:p>
            <a:endParaRPr sz="900" dirty="0">
              <a:latin typeface="Tahoma"/>
              <a:cs typeface="Tahoma"/>
            </a:endParaRPr>
          </a:p>
          <a:p>
            <a:pPr marL="12700">
              <a:lnSpc>
                <a:spcPct val="100000"/>
              </a:lnSpc>
            </a:pPr>
            <a:r>
              <a:rPr lang="pt-BR" sz="1200" b="1" dirty="0">
                <a:solidFill>
                  <a:srgbClr val="0093A7"/>
                </a:solidFill>
              </a:rPr>
              <a:t>RETROSPECTIVA DO RADAR DE RISCOS 2026 VS 2020</a:t>
            </a:r>
          </a:p>
          <a:p>
            <a:pPr marL="12700">
              <a:lnSpc>
                <a:spcPct val="100000"/>
              </a:lnSpc>
            </a:pPr>
            <a:r>
              <a:rPr lang="pt-BR" sz="900" dirty="0"/>
              <a:t>Como os cinco principais riscos atuais se comparam ao início da década.</a:t>
            </a:r>
          </a:p>
          <a:p>
            <a:pPr marL="12700">
              <a:lnSpc>
                <a:spcPct val="100000"/>
              </a:lnSpc>
            </a:pPr>
            <a:endParaRPr lang="pt-BR" sz="900" spc="30" dirty="0">
              <a:solidFill>
                <a:srgbClr val="414042"/>
              </a:solidFill>
              <a:latin typeface="Tahoma"/>
              <a:cs typeface="Tahoma"/>
            </a:endParaRPr>
          </a:p>
          <a:p>
            <a:pPr marL="12700">
              <a:lnSpc>
                <a:spcPct val="100000"/>
              </a:lnSpc>
            </a:pPr>
            <a:r>
              <a:rPr sz="700" spc="30" dirty="0">
                <a:solidFill>
                  <a:srgbClr val="414042"/>
                </a:solidFill>
                <a:latin typeface="Tahoma"/>
                <a:cs typeface="Tahoma"/>
              </a:rPr>
              <a:t>2026</a:t>
            </a:r>
            <a:r>
              <a:rPr lang="pt-BR" sz="700" spc="30" dirty="0">
                <a:solidFill>
                  <a:srgbClr val="414042"/>
                </a:solidFill>
                <a:latin typeface="Tahoma"/>
                <a:cs typeface="Tahoma"/>
              </a:rPr>
              <a:t>          </a:t>
            </a:r>
            <a:r>
              <a:rPr sz="700" spc="40" dirty="0">
                <a:solidFill>
                  <a:srgbClr val="414042"/>
                </a:solidFill>
                <a:latin typeface="Tahoma"/>
                <a:cs typeface="Tahoma"/>
              </a:rPr>
              <a:t>2020</a:t>
            </a:r>
            <a:endParaRPr sz="700" dirty="0">
              <a:latin typeface="Tahoma"/>
              <a:cs typeface="Tahoma"/>
            </a:endParaRPr>
          </a:p>
        </p:txBody>
      </p:sp>
      <p:sp>
        <p:nvSpPr>
          <p:cNvPr id="28" name="object 28"/>
          <p:cNvSpPr txBox="1"/>
          <p:nvPr/>
        </p:nvSpPr>
        <p:spPr>
          <a:xfrm>
            <a:off x="2886619" y="6826231"/>
            <a:ext cx="26606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52%</a:t>
            </a:r>
            <a:endParaRPr sz="900">
              <a:latin typeface="Arial"/>
              <a:cs typeface="Arial"/>
            </a:endParaRPr>
          </a:p>
        </p:txBody>
      </p:sp>
      <p:grpSp>
        <p:nvGrpSpPr>
          <p:cNvPr id="29" name="object 29"/>
          <p:cNvGrpSpPr/>
          <p:nvPr/>
        </p:nvGrpSpPr>
        <p:grpSpPr>
          <a:xfrm>
            <a:off x="6439533" y="6697226"/>
            <a:ext cx="432434" cy="432434"/>
            <a:chOff x="6439533" y="6697226"/>
            <a:chExt cx="432434" cy="432434"/>
          </a:xfrm>
        </p:grpSpPr>
        <p:sp>
          <p:nvSpPr>
            <p:cNvPr id="30" name="object 30"/>
            <p:cNvSpPr/>
            <p:nvPr/>
          </p:nvSpPr>
          <p:spPr>
            <a:xfrm>
              <a:off x="6458583" y="6716276"/>
              <a:ext cx="394335" cy="394335"/>
            </a:xfrm>
            <a:custGeom>
              <a:avLst/>
              <a:gdLst/>
              <a:ahLst/>
              <a:cxnLst/>
              <a:rect l="l" t="t" r="r" b="b"/>
              <a:pathLst>
                <a:path w="394334" h="394334">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005D77"/>
            </a:solidFill>
          </p:spPr>
          <p:txBody>
            <a:bodyPr wrap="square" lIns="0" tIns="0" rIns="0" bIns="0" rtlCol="0"/>
            <a:lstStyle/>
            <a:p>
              <a:endParaRPr/>
            </a:p>
          </p:txBody>
        </p:sp>
        <p:sp>
          <p:nvSpPr>
            <p:cNvPr id="31" name="object 31"/>
            <p:cNvSpPr/>
            <p:nvPr/>
          </p:nvSpPr>
          <p:spPr>
            <a:xfrm>
              <a:off x="6458583" y="6716276"/>
              <a:ext cx="394335" cy="394335"/>
            </a:xfrm>
            <a:custGeom>
              <a:avLst/>
              <a:gdLst/>
              <a:ahLst/>
              <a:cxnLst/>
              <a:rect l="l" t="t" r="r" b="b"/>
              <a:pathLst>
                <a:path w="394334" h="394334">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005D77"/>
              </a:solidFill>
            </a:ln>
          </p:spPr>
          <p:txBody>
            <a:bodyPr wrap="square" lIns="0" tIns="0" rIns="0" bIns="0" rtlCol="0"/>
            <a:lstStyle/>
            <a:p>
              <a:endParaRPr/>
            </a:p>
          </p:txBody>
        </p:sp>
      </p:grpSp>
      <p:sp>
        <p:nvSpPr>
          <p:cNvPr id="32" name="object 32"/>
          <p:cNvSpPr txBox="1"/>
          <p:nvPr/>
        </p:nvSpPr>
        <p:spPr>
          <a:xfrm>
            <a:off x="6522651" y="6826231"/>
            <a:ext cx="26606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52%</a:t>
            </a:r>
            <a:endParaRPr sz="900">
              <a:latin typeface="Arial"/>
              <a:cs typeface="Arial"/>
            </a:endParaRPr>
          </a:p>
        </p:txBody>
      </p:sp>
      <p:grpSp>
        <p:nvGrpSpPr>
          <p:cNvPr id="33" name="object 33"/>
          <p:cNvGrpSpPr/>
          <p:nvPr/>
        </p:nvGrpSpPr>
        <p:grpSpPr>
          <a:xfrm>
            <a:off x="3717535" y="5421951"/>
            <a:ext cx="432434" cy="432434"/>
            <a:chOff x="3717535" y="5421951"/>
            <a:chExt cx="432434" cy="432434"/>
          </a:xfrm>
        </p:grpSpPr>
        <p:sp>
          <p:nvSpPr>
            <p:cNvPr id="34" name="object 34"/>
            <p:cNvSpPr/>
            <p:nvPr/>
          </p:nvSpPr>
          <p:spPr>
            <a:xfrm>
              <a:off x="3736585" y="5441001"/>
              <a:ext cx="394335" cy="394335"/>
            </a:xfrm>
            <a:custGeom>
              <a:avLst/>
              <a:gdLst/>
              <a:ahLst/>
              <a:cxnLst/>
              <a:rect l="l" t="t" r="r" b="b"/>
              <a:pathLst>
                <a:path w="394335"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005D77"/>
            </a:solidFill>
          </p:spPr>
          <p:txBody>
            <a:bodyPr wrap="square" lIns="0" tIns="0" rIns="0" bIns="0" rtlCol="0"/>
            <a:lstStyle/>
            <a:p>
              <a:endParaRPr/>
            </a:p>
          </p:txBody>
        </p:sp>
        <p:sp>
          <p:nvSpPr>
            <p:cNvPr id="35" name="object 35"/>
            <p:cNvSpPr/>
            <p:nvPr/>
          </p:nvSpPr>
          <p:spPr>
            <a:xfrm>
              <a:off x="3736585" y="5441001"/>
              <a:ext cx="394335" cy="394335"/>
            </a:xfrm>
            <a:custGeom>
              <a:avLst/>
              <a:gdLst/>
              <a:ahLst/>
              <a:cxnLst/>
              <a:rect l="l" t="t" r="r" b="b"/>
              <a:pathLst>
                <a:path w="394335"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005D77"/>
              </a:solidFill>
            </a:ln>
          </p:spPr>
          <p:txBody>
            <a:bodyPr wrap="square" lIns="0" tIns="0" rIns="0" bIns="0" rtlCol="0"/>
            <a:lstStyle/>
            <a:p>
              <a:endParaRPr/>
            </a:p>
          </p:txBody>
        </p:sp>
      </p:grpSp>
      <p:sp>
        <p:nvSpPr>
          <p:cNvPr id="36" name="object 36"/>
          <p:cNvSpPr txBox="1"/>
          <p:nvPr/>
        </p:nvSpPr>
        <p:spPr>
          <a:xfrm>
            <a:off x="3799338" y="5550956"/>
            <a:ext cx="26860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Arial"/>
                <a:cs typeface="Arial"/>
              </a:rPr>
              <a:t>67%</a:t>
            </a:r>
            <a:endParaRPr sz="900">
              <a:latin typeface="Arial"/>
              <a:cs typeface="Arial"/>
            </a:endParaRPr>
          </a:p>
        </p:txBody>
      </p:sp>
      <p:grpSp>
        <p:nvGrpSpPr>
          <p:cNvPr id="37" name="object 37"/>
          <p:cNvGrpSpPr/>
          <p:nvPr/>
        </p:nvGrpSpPr>
        <p:grpSpPr>
          <a:xfrm>
            <a:off x="4616493" y="5845659"/>
            <a:ext cx="432434" cy="432434"/>
            <a:chOff x="4616493" y="5845659"/>
            <a:chExt cx="432434" cy="432434"/>
          </a:xfrm>
        </p:grpSpPr>
        <p:sp>
          <p:nvSpPr>
            <p:cNvPr id="38" name="object 38"/>
            <p:cNvSpPr/>
            <p:nvPr/>
          </p:nvSpPr>
          <p:spPr>
            <a:xfrm>
              <a:off x="4635543" y="5864709"/>
              <a:ext cx="394335" cy="394335"/>
            </a:xfrm>
            <a:custGeom>
              <a:avLst/>
              <a:gdLst/>
              <a:ahLst/>
              <a:cxnLst/>
              <a:rect l="l" t="t" r="r" b="b"/>
              <a:pathLst>
                <a:path w="394335"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005D77"/>
            </a:solidFill>
          </p:spPr>
          <p:txBody>
            <a:bodyPr wrap="square" lIns="0" tIns="0" rIns="0" bIns="0" rtlCol="0"/>
            <a:lstStyle/>
            <a:p>
              <a:endParaRPr/>
            </a:p>
          </p:txBody>
        </p:sp>
        <p:sp>
          <p:nvSpPr>
            <p:cNvPr id="39" name="object 39"/>
            <p:cNvSpPr/>
            <p:nvPr/>
          </p:nvSpPr>
          <p:spPr>
            <a:xfrm>
              <a:off x="4635543" y="5864709"/>
              <a:ext cx="394335" cy="394335"/>
            </a:xfrm>
            <a:custGeom>
              <a:avLst/>
              <a:gdLst/>
              <a:ahLst/>
              <a:cxnLst/>
              <a:rect l="l" t="t" r="r" b="b"/>
              <a:pathLst>
                <a:path w="394335"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005D77"/>
              </a:solidFill>
            </a:ln>
          </p:spPr>
          <p:txBody>
            <a:bodyPr wrap="square" lIns="0" tIns="0" rIns="0" bIns="0" rtlCol="0"/>
            <a:lstStyle/>
            <a:p>
              <a:endParaRPr/>
            </a:p>
          </p:txBody>
        </p:sp>
      </p:grpSp>
      <p:sp>
        <p:nvSpPr>
          <p:cNvPr id="40" name="object 40"/>
          <p:cNvSpPr txBox="1"/>
          <p:nvPr/>
        </p:nvSpPr>
        <p:spPr>
          <a:xfrm>
            <a:off x="4670671" y="5974665"/>
            <a:ext cx="318770" cy="162560"/>
          </a:xfrm>
          <a:prstGeom prst="rect">
            <a:avLst/>
          </a:prstGeom>
        </p:spPr>
        <p:txBody>
          <a:bodyPr vert="horz" wrap="square" lIns="0" tIns="12700" rIns="0" bIns="0" rtlCol="0">
            <a:spAutoFit/>
          </a:bodyPr>
          <a:lstStyle/>
          <a:p>
            <a:pPr marL="12700">
              <a:lnSpc>
                <a:spcPct val="100000"/>
              </a:lnSpc>
              <a:spcBef>
                <a:spcPts val="100"/>
              </a:spcBef>
            </a:pPr>
            <a:r>
              <a:rPr sz="900" b="1" spc="-20" dirty="0">
                <a:solidFill>
                  <a:srgbClr val="FFFFFF"/>
                </a:solidFill>
                <a:latin typeface="Arial"/>
                <a:cs typeface="Arial"/>
              </a:rPr>
              <a:t>63%*</a:t>
            </a:r>
            <a:endParaRPr sz="900">
              <a:latin typeface="Arial"/>
              <a:cs typeface="Arial"/>
            </a:endParaRPr>
          </a:p>
        </p:txBody>
      </p:sp>
      <p:grpSp>
        <p:nvGrpSpPr>
          <p:cNvPr id="41" name="object 41"/>
          <p:cNvGrpSpPr/>
          <p:nvPr/>
        </p:nvGrpSpPr>
        <p:grpSpPr>
          <a:xfrm>
            <a:off x="5525500" y="6870855"/>
            <a:ext cx="432434" cy="432434"/>
            <a:chOff x="5525500" y="6870855"/>
            <a:chExt cx="432434" cy="432434"/>
          </a:xfrm>
        </p:grpSpPr>
        <p:sp>
          <p:nvSpPr>
            <p:cNvPr id="42" name="object 42"/>
            <p:cNvSpPr/>
            <p:nvPr/>
          </p:nvSpPr>
          <p:spPr>
            <a:xfrm>
              <a:off x="5544550" y="6889905"/>
              <a:ext cx="394335" cy="394335"/>
            </a:xfrm>
            <a:custGeom>
              <a:avLst/>
              <a:gdLst/>
              <a:ahLst/>
              <a:cxnLst/>
              <a:rect l="l" t="t" r="r" b="b"/>
              <a:pathLst>
                <a:path w="394335" h="394334">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005D77"/>
            </a:solidFill>
          </p:spPr>
          <p:txBody>
            <a:bodyPr wrap="square" lIns="0" tIns="0" rIns="0" bIns="0" rtlCol="0"/>
            <a:lstStyle/>
            <a:p>
              <a:endParaRPr/>
            </a:p>
          </p:txBody>
        </p:sp>
        <p:sp>
          <p:nvSpPr>
            <p:cNvPr id="43" name="object 43"/>
            <p:cNvSpPr/>
            <p:nvPr/>
          </p:nvSpPr>
          <p:spPr>
            <a:xfrm>
              <a:off x="5544550" y="6889905"/>
              <a:ext cx="394335" cy="394335"/>
            </a:xfrm>
            <a:custGeom>
              <a:avLst/>
              <a:gdLst/>
              <a:ahLst/>
              <a:cxnLst/>
              <a:rect l="l" t="t" r="r" b="b"/>
              <a:pathLst>
                <a:path w="394335" h="394334">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005D77"/>
              </a:solidFill>
            </a:ln>
          </p:spPr>
          <p:txBody>
            <a:bodyPr wrap="square" lIns="0" tIns="0" rIns="0" bIns="0" rtlCol="0"/>
            <a:lstStyle/>
            <a:p>
              <a:endParaRPr/>
            </a:p>
          </p:txBody>
        </p:sp>
      </p:grpSp>
      <p:sp>
        <p:nvSpPr>
          <p:cNvPr id="44" name="object 44"/>
          <p:cNvSpPr txBox="1"/>
          <p:nvPr/>
        </p:nvSpPr>
        <p:spPr>
          <a:xfrm>
            <a:off x="5599841" y="6999860"/>
            <a:ext cx="277495" cy="162560"/>
          </a:xfrm>
          <a:prstGeom prst="rect">
            <a:avLst/>
          </a:prstGeom>
        </p:spPr>
        <p:txBody>
          <a:bodyPr vert="horz" wrap="square" lIns="0" tIns="12700" rIns="0" bIns="0" rtlCol="0">
            <a:spAutoFit/>
          </a:bodyPr>
          <a:lstStyle/>
          <a:p>
            <a:pPr marL="12700">
              <a:lnSpc>
                <a:spcPct val="100000"/>
              </a:lnSpc>
              <a:spcBef>
                <a:spcPts val="100"/>
              </a:spcBef>
            </a:pPr>
            <a:r>
              <a:rPr sz="900" b="1" spc="30" dirty="0">
                <a:solidFill>
                  <a:srgbClr val="FFFFFF"/>
                </a:solidFill>
                <a:latin typeface="Arial"/>
                <a:cs typeface="Arial"/>
              </a:rPr>
              <a:t>49%</a:t>
            </a:r>
            <a:endParaRPr sz="900">
              <a:latin typeface="Arial"/>
              <a:cs typeface="Arial"/>
            </a:endParaRPr>
          </a:p>
        </p:txBody>
      </p:sp>
      <p:grpSp>
        <p:nvGrpSpPr>
          <p:cNvPr id="45" name="object 45"/>
          <p:cNvGrpSpPr/>
          <p:nvPr/>
        </p:nvGrpSpPr>
        <p:grpSpPr>
          <a:xfrm>
            <a:off x="6427480" y="5341354"/>
            <a:ext cx="432434" cy="432434"/>
            <a:chOff x="6427480" y="5341354"/>
            <a:chExt cx="432434" cy="432434"/>
          </a:xfrm>
        </p:grpSpPr>
        <p:sp>
          <p:nvSpPr>
            <p:cNvPr id="46" name="object 46"/>
            <p:cNvSpPr/>
            <p:nvPr/>
          </p:nvSpPr>
          <p:spPr>
            <a:xfrm>
              <a:off x="6446530" y="5360404"/>
              <a:ext cx="394335" cy="394335"/>
            </a:xfrm>
            <a:custGeom>
              <a:avLst/>
              <a:gdLst/>
              <a:ahLst/>
              <a:cxnLst/>
              <a:rect l="l" t="t" r="r" b="b"/>
              <a:pathLst>
                <a:path w="394334"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FDB913"/>
            </a:solidFill>
          </p:spPr>
          <p:txBody>
            <a:bodyPr wrap="square" lIns="0" tIns="0" rIns="0" bIns="0" rtlCol="0"/>
            <a:lstStyle/>
            <a:p>
              <a:endParaRPr/>
            </a:p>
          </p:txBody>
        </p:sp>
        <p:sp>
          <p:nvSpPr>
            <p:cNvPr id="47" name="object 47"/>
            <p:cNvSpPr/>
            <p:nvPr/>
          </p:nvSpPr>
          <p:spPr>
            <a:xfrm>
              <a:off x="6446530" y="5360404"/>
              <a:ext cx="394335" cy="394335"/>
            </a:xfrm>
            <a:custGeom>
              <a:avLst/>
              <a:gdLst/>
              <a:ahLst/>
              <a:cxnLst/>
              <a:rect l="l" t="t" r="r" b="b"/>
              <a:pathLst>
                <a:path w="394334"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FDB913"/>
              </a:solidFill>
            </a:ln>
          </p:spPr>
          <p:txBody>
            <a:bodyPr wrap="square" lIns="0" tIns="0" rIns="0" bIns="0" rtlCol="0"/>
            <a:lstStyle/>
            <a:p>
              <a:endParaRPr/>
            </a:p>
          </p:txBody>
        </p:sp>
      </p:grpSp>
      <p:sp>
        <p:nvSpPr>
          <p:cNvPr id="48" name="object 48"/>
          <p:cNvSpPr txBox="1"/>
          <p:nvPr/>
        </p:nvSpPr>
        <p:spPr>
          <a:xfrm>
            <a:off x="6507797" y="5470359"/>
            <a:ext cx="27178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14042"/>
                </a:solidFill>
                <a:latin typeface="Arial"/>
                <a:cs typeface="Arial"/>
              </a:rPr>
              <a:t>68%</a:t>
            </a:r>
            <a:endParaRPr sz="900">
              <a:latin typeface="Arial"/>
              <a:cs typeface="Arial"/>
            </a:endParaRPr>
          </a:p>
        </p:txBody>
      </p:sp>
      <p:grpSp>
        <p:nvGrpSpPr>
          <p:cNvPr id="49" name="object 49"/>
          <p:cNvGrpSpPr/>
          <p:nvPr/>
        </p:nvGrpSpPr>
        <p:grpSpPr>
          <a:xfrm>
            <a:off x="3717535" y="4914001"/>
            <a:ext cx="432434" cy="432434"/>
            <a:chOff x="3717535" y="4914001"/>
            <a:chExt cx="432434" cy="432434"/>
          </a:xfrm>
        </p:grpSpPr>
        <p:sp>
          <p:nvSpPr>
            <p:cNvPr id="50" name="object 50"/>
            <p:cNvSpPr/>
            <p:nvPr/>
          </p:nvSpPr>
          <p:spPr>
            <a:xfrm>
              <a:off x="3736585" y="4933051"/>
              <a:ext cx="394335" cy="394335"/>
            </a:xfrm>
            <a:custGeom>
              <a:avLst/>
              <a:gdLst/>
              <a:ahLst/>
              <a:cxnLst/>
              <a:rect l="l" t="t" r="r" b="b"/>
              <a:pathLst>
                <a:path w="394335"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FDB913"/>
            </a:solidFill>
          </p:spPr>
          <p:txBody>
            <a:bodyPr wrap="square" lIns="0" tIns="0" rIns="0" bIns="0" rtlCol="0"/>
            <a:lstStyle/>
            <a:p>
              <a:endParaRPr/>
            </a:p>
          </p:txBody>
        </p:sp>
        <p:sp>
          <p:nvSpPr>
            <p:cNvPr id="51" name="object 51"/>
            <p:cNvSpPr/>
            <p:nvPr/>
          </p:nvSpPr>
          <p:spPr>
            <a:xfrm>
              <a:off x="3736585" y="4933051"/>
              <a:ext cx="394335" cy="394335"/>
            </a:xfrm>
            <a:custGeom>
              <a:avLst/>
              <a:gdLst/>
              <a:ahLst/>
              <a:cxnLst/>
              <a:rect l="l" t="t" r="r" b="b"/>
              <a:pathLst>
                <a:path w="394335"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FDB913"/>
              </a:solidFill>
            </a:ln>
          </p:spPr>
          <p:txBody>
            <a:bodyPr wrap="square" lIns="0" tIns="0" rIns="0" bIns="0" rtlCol="0"/>
            <a:lstStyle/>
            <a:p>
              <a:endParaRPr/>
            </a:p>
          </p:txBody>
        </p:sp>
      </p:grpSp>
      <p:sp>
        <p:nvSpPr>
          <p:cNvPr id="52" name="object 52"/>
          <p:cNvSpPr txBox="1"/>
          <p:nvPr/>
        </p:nvSpPr>
        <p:spPr>
          <a:xfrm>
            <a:off x="3804616" y="5043007"/>
            <a:ext cx="26352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14042"/>
                </a:solidFill>
                <a:latin typeface="Arial"/>
                <a:cs typeface="Arial"/>
              </a:rPr>
              <a:t>73%</a:t>
            </a:r>
            <a:endParaRPr sz="900">
              <a:latin typeface="Arial"/>
              <a:cs typeface="Arial"/>
            </a:endParaRPr>
          </a:p>
        </p:txBody>
      </p:sp>
      <p:grpSp>
        <p:nvGrpSpPr>
          <p:cNvPr id="53" name="object 53"/>
          <p:cNvGrpSpPr/>
          <p:nvPr/>
        </p:nvGrpSpPr>
        <p:grpSpPr>
          <a:xfrm>
            <a:off x="2809852" y="4837046"/>
            <a:ext cx="432434" cy="432434"/>
            <a:chOff x="2809852" y="4837046"/>
            <a:chExt cx="432434" cy="432434"/>
          </a:xfrm>
        </p:grpSpPr>
        <p:sp>
          <p:nvSpPr>
            <p:cNvPr id="54" name="object 54"/>
            <p:cNvSpPr/>
            <p:nvPr/>
          </p:nvSpPr>
          <p:spPr>
            <a:xfrm>
              <a:off x="2828902" y="4856096"/>
              <a:ext cx="394335" cy="394335"/>
            </a:xfrm>
            <a:custGeom>
              <a:avLst/>
              <a:gdLst/>
              <a:ahLst/>
              <a:cxnLst/>
              <a:rect l="l" t="t" r="r" b="b"/>
              <a:pathLst>
                <a:path w="394335"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FDB913"/>
            </a:solidFill>
          </p:spPr>
          <p:txBody>
            <a:bodyPr wrap="square" lIns="0" tIns="0" rIns="0" bIns="0" rtlCol="0"/>
            <a:lstStyle/>
            <a:p>
              <a:endParaRPr/>
            </a:p>
          </p:txBody>
        </p:sp>
        <p:sp>
          <p:nvSpPr>
            <p:cNvPr id="55" name="object 55"/>
            <p:cNvSpPr/>
            <p:nvPr/>
          </p:nvSpPr>
          <p:spPr>
            <a:xfrm>
              <a:off x="2828902" y="4856096"/>
              <a:ext cx="394335" cy="394335"/>
            </a:xfrm>
            <a:custGeom>
              <a:avLst/>
              <a:gdLst/>
              <a:ahLst/>
              <a:cxnLst/>
              <a:rect l="l" t="t" r="r" b="b"/>
              <a:pathLst>
                <a:path w="394335"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FDB913"/>
              </a:solidFill>
            </a:ln>
          </p:spPr>
          <p:txBody>
            <a:bodyPr wrap="square" lIns="0" tIns="0" rIns="0" bIns="0" rtlCol="0"/>
            <a:lstStyle/>
            <a:p>
              <a:endParaRPr/>
            </a:p>
          </p:txBody>
        </p:sp>
      </p:grpSp>
      <p:sp>
        <p:nvSpPr>
          <p:cNvPr id="56" name="object 56"/>
          <p:cNvSpPr txBox="1"/>
          <p:nvPr/>
        </p:nvSpPr>
        <p:spPr>
          <a:xfrm>
            <a:off x="2894111" y="4966055"/>
            <a:ext cx="26352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14042"/>
                </a:solidFill>
                <a:latin typeface="Arial"/>
                <a:cs typeface="Arial"/>
              </a:rPr>
              <a:t>74%</a:t>
            </a:r>
            <a:endParaRPr sz="900">
              <a:latin typeface="Arial"/>
              <a:cs typeface="Arial"/>
            </a:endParaRPr>
          </a:p>
        </p:txBody>
      </p:sp>
      <p:grpSp>
        <p:nvGrpSpPr>
          <p:cNvPr id="57" name="object 57"/>
          <p:cNvGrpSpPr/>
          <p:nvPr/>
        </p:nvGrpSpPr>
        <p:grpSpPr>
          <a:xfrm>
            <a:off x="4613842" y="5171870"/>
            <a:ext cx="432434" cy="432434"/>
            <a:chOff x="4613842" y="5171870"/>
            <a:chExt cx="432434" cy="432434"/>
          </a:xfrm>
        </p:grpSpPr>
        <p:sp>
          <p:nvSpPr>
            <p:cNvPr id="58" name="object 58"/>
            <p:cNvSpPr/>
            <p:nvPr/>
          </p:nvSpPr>
          <p:spPr>
            <a:xfrm>
              <a:off x="4632892" y="5190920"/>
              <a:ext cx="394335" cy="394335"/>
            </a:xfrm>
            <a:custGeom>
              <a:avLst/>
              <a:gdLst/>
              <a:ahLst/>
              <a:cxnLst/>
              <a:rect l="l" t="t" r="r" b="b"/>
              <a:pathLst>
                <a:path w="394335"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FDB913"/>
            </a:solidFill>
          </p:spPr>
          <p:txBody>
            <a:bodyPr wrap="square" lIns="0" tIns="0" rIns="0" bIns="0" rtlCol="0"/>
            <a:lstStyle/>
            <a:p>
              <a:endParaRPr/>
            </a:p>
          </p:txBody>
        </p:sp>
        <p:sp>
          <p:nvSpPr>
            <p:cNvPr id="59" name="object 59"/>
            <p:cNvSpPr/>
            <p:nvPr/>
          </p:nvSpPr>
          <p:spPr>
            <a:xfrm>
              <a:off x="4632892" y="5190920"/>
              <a:ext cx="394335" cy="394335"/>
            </a:xfrm>
            <a:custGeom>
              <a:avLst/>
              <a:gdLst/>
              <a:ahLst/>
              <a:cxnLst/>
              <a:rect l="l" t="t" r="r" b="b"/>
              <a:pathLst>
                <a:path w="394335"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FDB913"/>
              </a:solidFill>
            </a:ln>
          </p:spPr>
          <p:txBody>
            <a:bodyPr wrap="square" lIns="0" tIns="0" rIns="0" bIns="0" rtlCol="0"/>
            <a:lstStyle/>
            <a:p>
              <a:endParaRPr/>
            </a:p>
          </p:txBody>
        </p:sp>
      </p:grpSp>
      <p:sp>
        <p:nvSpPr>
          <p:cNvPr id="60" name="object 60"/>
          <p:cNvSpPr txBox="1"/>
          <p:nvPr/>
        </p:nvSpPr>
        <p:spPr>
          <a:xfrm>
            <a:off x="4694694" y="5300877"/>
            <a:ext cx="27622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14042"/>
                </a:solidFill>
                <a:latin typeface="Arial"/>
                <a:cs typeface="Arial"/>
              </a:rPr>
              <a:t>70%</a:t>
            </a:r>
            <a:endParaRPr sz="900">
              <a:latin typeface="Arial"/>
              <a:cs typeface="Arial"/>
            </a:endParaRPr>
          </a:p>
        </p:txBody>
      </p:sp>
      <p:grpSp>
        <p:nvGrpSpPr>
          <p:cNvPr id="61" name="object 61"/>
          <p:cNvGrpSpPr/>
          <p:nvPr/>
        </p:nvGrpSpPr>
        <p:grpSpPr>
          <a:xfrm>
            <a:off x="5522851" y="5171870"/>
            <a:ext cx="432434" cy="432434"/>
            <a:chOff x="5522851" y="5171870"/>
            <a:chExt cx="432434" cy="432434"/>
          </a:xfrm>
        </p:grpSpPr>
        <p:sp>
          <p:nvSpPr>
            <p:cNvPr id="62" name="object 62"/>
            <p:cNvSpPr/>
            <p:nvPr/>
          </p:nvSpPr>
          <p:spPr>
            <a:xfrm>
              <a:off x="5541901" y="5190920"/>
              <a:ext cx="394335" cy="394335"/>
            </a:xfrm>
            <a:custGeom>
              <a:avLst/>
              <a:gdLst/>
              <a:ahLst/>
              <a:cxnLst/>
              <a:rect l="l" t="t" r="r" b="b"/>
              <a:pathLst>
                <a:path w="394335" h="394335">
                  <a:moveTo>
                    <a:pt x="196951" y="0"/>
                  </a:move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close/>
                </a:path>
              </a:pathLst>
            </a:custGeom>
            <a:solidFill>
              <a:srgbClr val="FDB913"/>
            </a:solidFill>
          </p:spPr>
          <p:txBody>
            <a:bodyPr wrap="square" lIns="0" tIns="0" rIns="0" bIns="0" rtlCol="0"/>
            <a:lstStyle/>
            <a:p>
              <a:endParaRPr/>
            </a:p>
          </p:txBody>
        </p:sp>
        <p:sp>
          <p:nvSpPr>
            <p:cNvPr id="63" name="object 63"/>
            <p:cNvSpPr/>
            <p:nvPr/>
          </p:nvSpPr>
          <p:spPr>
            <a:xfrm>
              <a:off x="5541901" y="5190920"/>
              <a:ext cx="394335" cy="394335"/>
            </a:xfrm>
            <a:custGeom>
              <a:avLst/>
              <a:gdLst/>
              <a:ahLst/>
              <a:cxnLst/>
              <a:rect l="l" t="t" r="r" b="b"/>
              <a:pathLst>
                <a:path w="394335" h="394335">
                  <a:moveTo>
                    <a:pt x="196951" y="393903"/>
                  </a:moveTo>
                  <a:lnTo>
                    <a:pt x="242055" y="388692"/>
                  </a:lnTo>
                  <a:lnTo>
                    <a:pt x="283489" y="373854"/>
                  </a:lnTo>
                  <a:lnTo>
                    <a:pt x="320061" y="350579"/>
                  </a:lnTo>
                  <a:lnTo>
                    <a:pt x="350579" y="320061"/>
                  </a:lnTo>
                  <a:lnTo>
                    <a:pt x="373854" y="283489"/>
                  </a:lnTo>
                  <a:lnTo>
                    <a:pt x="388692" y="242055"/>
                  </a:lnTo>
                  <a:lnTo>
                    <a:pt x="393903" y="196951"/>
                  </a:lnTo>
                  <a:lnTo>
                    <a:pt x="388692" y="151847"/>
                  </a:lnTo>
                  <a:lnTo>
                    <a:pt x="373854" y="110414"/>
                  </a:lnTo>
                  <a:lnTo>
                    <a:pt x="350579" y="73842"/>
                  </a:lnTo>
                  <a:lnTo>
                    <a:pt x="320061" y="43323"/>
                  </a:lnTo>
                  <a:lnTo>
                    <a:pt x="283489" y="20049"/>
                  </a:lnTo>
                  <a:lnTo>
                    <a:pt x="242055" y="5210"/>
                  </a:lnTo>
                  <a:lnTo>
                    <a:pt x="196951" y="0"/>
                  </a:lnTo>
                  <a:lnTo>
                    <a:pt x="151847" y="5210"/>
                  </a:lnTo>
                  <a:lnTo>
                    <a:pt x="110414" y="20049"/>
                  </a:lnTo>
                  <a:lnTo>
                    <a:pt x="73842" y="43323"/>
                  </a:lnTo>
                  <a:lnTo>
                    <a:pt x="43323" y="73842"/>
                  </a:lnTo>
                  <a:lnTo>
                    <a:pt x="20049" y="110414"/>
                  </a:lnTo>
                  <a:lnTo>
                    <a:pt x="5210" y="151847"/>
                  </a:lnTo>
                  <a:lnTo>
                    <a:pt x="0" y="196951"/>
                  </a:lnTo>
                  <a:lnTo>
                    <a:pt x="5210" y="242055"/>
                  </a:lnTo>
                  <a:lnTo>
                    <a:pt x="20049" y="283489"/>
                  </a:lnTo>
                  <a:lnTo>
                    <a:pt x="43323" y="320061"/>
                  </a:lnTo>
                  <a:lnTo>
                    <a:pt x="73842" y="350579"/>
                  </a:lnTo>
                  <a:lnTo>
                    <a:pt x="110414" y="373854"/>
                  </a:lnTo>
                  <a:lnTo>
                    <a:pt x="151847" y="388692"/>
                  </a:lnTo>
                  <a:lnTo>
                    <a:pt x="196951" y="393903"/>
                  </a:lnTo>
                  <a:close/>
                </a:path>
              </a:pathLst>
            </a:custGeom>
            <a:ln w="38100">
              <a:solidFill>
                <a:srgbClr val="FDB913"/>
              </a:solidFill>
            </a:ln>
          </p:spPr>
          <p:txBody>
            <a:bodyPr wrap="square" lIns="0" tIns="0" rIns="0" bIns="0" rtlCol="0"/>
            <a:lstStyle/>
            <a:p>
              <a:endParaRPr/>
            </a:p>
          </p:txBody>
        </p:sp>
      </p:grpSp>
      <p:sp>
        <p:nvSpPr>
          <p:cNvPr id="64" name="object 64"/>
          <p:cNvSpPr txBox="1"/>
          <p:nvPr/>
        </p:nvSpPr>
        <p:spPr>
          <a:xfrm>
            <a:off x="5603702" y="5300877"/>
            <a:ext cx="276225"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414042"/>
                </a:solidFill>
                <a:latin typeface="Arial"/>
                <a:cs typeface="Arial"/>
              </a:rPr>
              <a:t>70%</a:t>
            </a:r>
            <a:endParaRPr sz="900">
              <a:latin typeface="Arial"/>
              <a:cs typeface="Arial"/>
            </a:endParaRPr>
          </a:p>
        </p:txBody>
      </p:sp>
      <p:sp>
        <p:nvSpPr>
          <p:cNvPr id="65" name="object 65"/>
          <p:cNvSpPr/>
          <p:nvPr/>
        </p:nvSpPr>
        <p:spPr>
          <a:xfrm>
            <a:off x="5383847" y="8726411"/>
            <a:ext cx="723900" cy="723900"/>
          </a:xfrm>
          <a:custGeom>
            <a:avLst/>
            <a:gdLst/>
            <a:ahLst/>
            <a:cxnLst/>
            <a:rect l="l" t="t" r="r" b="b"/>
            <a:pathLst>
              <a:path w="723900" h="723900">
                <a:moveTo>
                  <a:pt x="723595" y="0"/>
                </a:moveTo>
                <a:lnTo>
                  <a:pt x="0" y="0"/>
                </a:lnTo>
                <a:lnTo>
                  <a:pt x="0" y="723595"/>
                </a:lnTo>
                <a:lnTo>
                  <a:pt x="723595" y="723595"/>
                </a:lnTo>
                <a:lnTo>
                  <a:pt x="723595" y="0"/>
                </a:lnTo>
                <a:close/>
              </a:path>
            </a:pathLst>
          </a:custGeom>
          <a:solidFill>
            <a:srgbClr val="BACAD3"/>
          </a:solidFill>
        </p:spPr>
        <p:txBody>
          <a:bodyPr wrap="square" lIns="0" tIns="0" rIns="0" bIns="0" rtlCol="0"/>
          <a:lstStyle/>
          <a:p>
            <a:endParaRPr/>
          </a:p>
        </p:txBody>
      </p:sp>
      <p:sp>
        <p:nvSpPr>
          <p:cNvPr id="66" name="object 66"/>
          <p:cNvSpPr/>
          <p:nvPr/>
        </p:nvSpPr>
        <p:spPr>
          <a:xfrm>
            <a:off x="4473016" y="8726411"/>
            <a:ext cx="723900" cy="723900"/>
          </a:xfrm>
          <a:custGeom>
            <a:avLst/>
            <a:gdLst/>
            <a:ahLst/>
            <a:cxnLst/>
            <a:rect l="l" t="t" r="r" b="b"/>
            <a:pathLst>
              <a:path w="723900" h="723900">
                <a:moveTo>
                  <a:pt x="723595" y="0"/>
                </a:moveTo>
                <a:lnTo>
                  <a:pt x="0" y="0"/>
                </a:lnTo>
                <a:lnTo>
                  <a:pt x="0" y="723595"/>
                </a:lnTo>
                <a:lnTo>
                  <a:pt x="723595" y="723595"/>
                </a:lnTo>
                <a:lnTo>
                  <a:pt x="723595" y="0"/>
                </a:lnTo>
                <a:close/>
              </a:path>
            </a:pathLst>
          </a:custGeom>
          <a:solidFill>
            <a:srgbClr val="BACAD3"/>
          </a:solidFill>
        </p:spPr>
        <p:txBody>
          <a:bodyPr wrap="square" lIns="0" tIns="0" rIns="0" bIns="0" rtlCol="0"/>
          <a:lstStyle/>
          <a:p>
            <a:endParaRPr/>
          </a:p>
        </p:txBody>
      </p:sp>
      <p:sp>
        <p:nvSpPr>
          <p:cNvPr id="67" name="object 67"/>
          <p:cNvSpPr/>
          <p:nvPr/>
        </p:nvSpPr>
        <p:spPr>
          <a:xfrm>
            <a:off x="3565829" y="8726411"/>
            <a:ext cx="723900" cy="723900"/>
          </a:xfrm>
          <a:custGeom>
            <a:avLst/>
            <a:gdLst/>
            <a:ahLst/>
            <a:cxnLst/>
            <a:rect l="l" t="t" r="r" b="b"/>
            <a:pathLst>
              <a:path w="723900" h="723900">
                <a:moveTo>
                  <a:pt x="723595" y="0"/>
                </a:moveTo>
                <a:lnTo>
                  <a:pt x="0" y="0"/>
                </a:lnTo>
                <a:lnTo>
                  <a:pt x="0" y="723595"/>
                </a:lnTo>
                <a:lnTo>
                  <a:pt x="723595" y="723595"/>
                </a:lnTo>
                <a:lnTo>
                  <a:pt x="723595" y="0"/>
                </a:lnTo>
                <a:close/>
              </a:path>
            </a:pathLst>
          </a:custGeom>
          <a:solidFill>
            <a:srgbClr val="BACAD3"/>
          </a:solidFill>
        </p:spPr>
        <p:txBody>
          <a:bodyPr wrap="square" lIns="0" tIns="0" rIns="0" bIns="0" rtlCol="0"/>
          <a:lstStyle/>
          <a:p>
            <a:endParaRPr/>
          </a:p>
        </p:txBody>
      </p:sp>
      <p:sp>
        <p:nvSpPr>
          <p:cNvPr id="68" name="object 68"/>
          <p:cNvSpPr/>
          <p:nvPr/>
        </p:nvSpPr>
        <p:spPr>
          <a:xfrm>
            <a:off x="6295529" y="8726411"/>
            <a:ext cx="723900" cy="723900"/>
          </a:xfrm>
          <a:custGeom>
            <a:avLst/>
            <a:gdLst/>
            <a:ahLst/>
            <a:cxnLst/>
            <a:rect l="l" t="t" r="r" b="b"/>
            <a:pathLst>
              <a:path w="723900" h="723900">
                <a:moveTo>
                  <a:pt x="723595" y="0"/>
                </a:moveTo>
                <a:lnTo>
                  <a:pt x="0" y="0"/>
                </a:lnTo>
                <a:lnTo>
                  <a:pt x="0" y="723595"/>
                </a:lnTo>
                <a:lnTo>
                  <a:pt x="723595" y="723595"/>
                </a:lnTo>
                <a:lnTo>
                  <a:pt x="723595" y="0"/>
                </a:lnTo>
                <a:close/>
              </a:path>
            </a:pathLst>
          </a:custGeom>
          <a:solidFill>
            <a:srgbClr val="BACAD3"/>
          </a:solidFill>
        </p:spPr>
        <p:txBody>
          <a:bodyPr wrap="square" lIns="0" tIns="0" rIns="0" bIns="0" rtlCol="0"/>
          <a:lstStyle/>
          <a:p>
            <a:endParaRPr/>
          </a:p>
        </p:txBody>
      </p:sp>
      <p:sp>
        <p:nvSpPr>
          <p:cNvPr id="69" name="object 69"/>
          <p:cNvSpPr/>
          <p:nvPr/>
        </p:nvSpPr>
        <p:spPr>
          <a:xfrm>
            <a:off x="2654999" y="8549575"/>
            <a:ext cx="729615" cy="0"/>
          </a:xfrm>
          <a:custGeom>
            <a:avLst/>
            <a:gdLst/>
            <a:ahLst/>
            <a:cxnLst/>
            <a:rect l="l" t="t" r="r" b="b"/>
            <a:pathLst>
              <a:path w="729614">
                <a:moveTo>
                  <a:pt x="0" y="0"/>
                </a:moveTo>
                <a:lnTo>
                  <a:pt x="729005" y="0"/>
                </a:lnTo>
              </a:path>
            </a:pathLst>
          </a:custGeom>
          <a:ln w="6350">
            <a:solidFill>
              <a:srgbClr val="BACAD3"/>
            </a:solidFill>
          </a:ln>
        </p:spPr>
        <p:txBody>
          <a:bodyPr wrap="square" lIns="0" tIns="0" rIns="0" bIns="0" rtlCol="0"/>
          <a:lstStyle/>
          <a:p>
            <a:endParaRPr/>
          </a:p>
        </p:txBody>
      </p:sp>
      <p:sp>
        <p:nvSpPr>
          <p:cNvPr id="70" name="object 70"/>
          <p:cNvSpPr/>
          <p:nvPr/>
        </p:nvSpPr>
        <p:spPr>
          <a:xfrm>
            <a:off x="3564008" y="8549575"/>
            <a:ext cx="729615" cy="0"/>
          </a:xfrm>
          <a:custGeom>
            <a:avLst/>
            <a:gdLst/>
            <a:ahLst/>
            <a:cxnLst/>
            <a:rect l="l" t="t" r="r" b="b"/>
            <a:pathLst>
              <a:path w="729614">
                <a:moveTo>
                  <a:pt x="0" y="0"/>
                </a:moveTo>
                <a:lnTo>
                  <a:pt x="729005" y="0"/>
                </a:lnTo>
              </a:path>
            </a:pathLst>
          </a:custGeom>
          <a:ln w="6350">
            <a:solidFill>
              <a:srgbClr val="BACAD3"/>
            </a:solidFill>
          </a:ln>
        </p:spPr>
        <p:txBody>
          <a:bodyPr wrap="square" lIns="0" tIns="0" rIns="0" bIns="0" rtlCol="0"/>
          <a:lstStyle/>
          <a:p>
            <a:endParaRPr/>
          </a:p>
        </p:txBody>
      </p:sp>
      <p:sp>
        <p:nvSpPr>
          <p:cNvPr id="71" name="object 71"/>
          <p:cNvSpPr/>
          <p:nvPr/>
        </p:nvSpPr>
        <p:spPr>
          <a:xfrm>
            <a:off x="4473016" y="8549575"/>
            <a:ext cx="729615" cy="0"/>
          </a:xfrm>
          <a:custGeom>
            <a:avLst/>
            <a:gdLst/>
            <a:ahLst/>
            <a:cxnLst/>
            <a:rect l="l" t="t" r="r" b="b"/>
            <a:pathLst>
              <a:path w="729614">
                <a:moveTo>
                  <a:pt x="0" y="0"/>
                </a:moveTo>
                <a:lnTo>
                  <a:pt x="729005" y="0"/>
                </a:lnTo>
              </a:path>
            </a:pathLst>
          </a:custGeom>
          <a:ln w="6350">
            <a:solidFill>
              <a:srgbClr val="BACAD3"/>
            </a:solidFill>
          </a:ln>
        </p:spPr>
        <p:txBody>
          <a:bodyPr wrap="square" lIns="0" tIns="0" rIns="0" bIns="0" rtlCol="0"/>
          <a:lstStyle/>
          <a:p>
            <a:endParaRPr/>
          </a:p>
        </p:txBody>
      </p:sp>
      <p:sp>
        <p:nvSpPr>
          <p:cNvPr id="72" name="object 72"/>
          <p:cNvSpPr/>
          <p:nvPr/>
        </p:nvSpPr>
        <p:spPr>
          <a:xfrm>
            <a:off x="5382023" y="8549575"/>
            <a:ext cx="729615" cy="0"/>
          </a:xfrm>
          <a:custGeom>
            <a:avLst/>
            <a:gdLst/>
            <a:ahLst/>
            <a:cxnLst/>
            <a:rect l="l" t="t" r="r" b="b"/>
            <a:pathLst>
              <a:path w="729614">
                <a:moveTo>
                  <a:pt x="0" y="0"/>
                </a:moveTo>
                <a:lnTo>
                  <a:pt x="729005" y="0"/>
                </a:lnTo>
              </a:path>
            </a:pathLst>
          </a:custGeom>
          <a:ln w="6350">
            <a:solidFill>
              <a:srgbClr val="BACAD3"/>
            </a:solidFill>
          </a:ln>
        </p:spPr>
        <p:txBody>
          <a:bodyPr wrap="square" lIns="0" tIns="0" rIns="0" bIns="0" rtlCol="0"/>
          <a:lstStyle/>
          <a:p>
            <a:endParaRPr/>
          </a:p>
        </p:txBody>
      </p:sp>
      <p:sp>
        <p:nvSpPr>
          <p:cNvPr id="73" name="object 73"/>
          <p:cNvSpPr/>
          <p:nvPr/>
        </p:nvSpPr>
        <p:spPr>
          <a:xfrm>
            <a:off x="6291031" y="8549575"/>
            <a:ext cx="729615" cy="0"/>
          </a:xfrm>
          <a:custGeom>
            <a:avLst/>
            <a:gdLst/>
            <a:ahLst/>
            <a:cxnLst/>
            <a:rect l="l" t="t" r="r" b="b"/>
            <a:pathLst>
              <a:path w="729615">
                <a:moveTo>
                  <a:pt x="0" y="0"/>
                </a:moveTo>
                <a:lnTo>
                  <a:pt x="729005" y="0"/>
                </a:lnTo>
              </a:path>
            </a:pathLst>
          </a:custGeom>
          <a:ln w="6350">
            <a:solidFill>
              <a:srgbClr val="BACAD3"/>
            </a:solidFill>
          </a:ln>
        </p:spPr>
        <p:txBody>
          <a:bodyPr wrap="square" lIns="0" tIns="0" rIns="0" bIns="0" rtlCol="0"/>
          <a:lstStyle/>
          <a:p>
            <a:endParaRPr/>
          </a:p>
        </p:txBody>
      </p:sp>
      <p:sp>
        <p:nvSpPr>
          <p:cNvPr id="74" name="object 74"/>
          <p:cNvSpPr txBox="1"/>
          <p:nvPr/>
        </p:nvSpPr>
        <p:spPr>
          <a:xfrm>
            <a:off x="3565829" y="8726411"/>
            <a:ext cx="723900" cy="72390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25"/>
              </a:spcBef>
            </a:pPr>
            <a:endParaRPr sz="1000">
              <a:latin typeface="Times New Roman"/>
              <a:cs typeface="Times New Roman"/>
            </a:endParaRPr>
          </a:p>
          <a:p>
            <a:pPr marL="201930">
              <a:lnSpc>
                <a:spcPct val="100000"/>
              </a:lnSpc>
            </a:pPr>
            <a:r>
              <a:rPr sz="1000" spc="-20" dirty="0">
                <a:solidFill>
                  <a:srgbClr val="005D77"/>
                </a:solidFill>
                <a:latin typeface="Verdana"/>
                <a:cs typeface="Verdana"/>
              </a:rPr>
              <a:t>6pps</a:t>
            </a:r>
            <a:endParaRPr sz="1000">
              <a:latin typeface="Verdana"/>
              <a:cs typeface="Verdana"/>
            </a:endParaRPr>
          </a:p>
        </p:txBody>
      </p:sp>
      <p:sp>
        <p:nvSpPr>
          <p:cNvPr id="75" name="object 75"/>
          <p:cNvSpPr txBox="1"/>
          <p:nvPr/>
        </p:nvSpPr>
        <p:spPr>
          <a:xfrm>
            <a:off x="4473016" y="8726411"/>
            <a:ext cx="723900" cy="72390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25"/>
              </a:spcBef>
            </a:pPr>
            <a:endParaRPr sz="1000">
              <a:latin typeface="Times New Roman"/>
              <a:cs typeface="Times New Roman"/>
            </a:endParaRPr>
          </a:p>
          <a:p>
            <a:pPr marL="206375">
              <a:lnSpc>
                <a:spcPct val="100000"/>
              </a:lnSpc>
            </a:pPr>
            <a:r>
              <a:rPr sz="1000" spc="-20" dirty="0">
                <a:solidFill>
                  <a:srgbClr val="005D77"/>
                </a:solidFill>
                <a:latin typeface="Verdana"/>
                <a:cs typeface="Verdana"/>
              </a:rPr>
              <a:t>7pps</a:t>
            </a:r>
            <a:endParaRPr sz="1000">
              <a:latin typeface="Verdana"/>
              <a:cs typeface="Verdana"/>
            </a:endParaRPr>
          </a:p>
        </p:txBody>
      </p:sp>
      <p:sp>
        <p:nvSpPr>
          <p:cNvPr id="76" name="object 76"/>
          <p:cNvSpPr txBox="1"/>
          <p:nvPr/>
        </p:nvSpPr>
        <p:spPr>
          <a:xfrm>
            <a:off x="5383847" y="8726411"/>
            <a:ext cx="723900" cy="72390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25"/>
              </a:spcBef>
            </a:pPr>
            <a:endParaRPr sz="1000">
              <a:latin typeface="Times New Roman"/>
              <a:cs typeface="Times New Roman"/>
            </a:endParaRPr>
          </a:p>
          <a:p>
            <a:pPr marL="179705">
              <a:lnSpc>
                <a:spcPct val="100000"/>
              </a:lnSpc>
            </a:pPr>
            <a:r>
              <a:rPr sz="1000" spc="-10" dirty="0">
                <a:solidFill>
                  <a:srgbClr val="005D77"/>
                </a:solidFill>
                <a:latin typeface="Verdana"/>
                <a:cs typeface="Verdana"/>
              </a:rPr>
              <a:t>21pps</a:t>
            </a:r>
            <a:endParaRPr sz="1000">
              <a:latin typeface="Verdana"/>
              <a:cs typeface="Verdana"/>
            </a:endParaRPr>
          </a:p>
        </p:txBody>
      </p:sp>
      <p:sp>
        <p:nvSpPr>
          <p:cNvPr id="77" name="object 77"/>
          <p:cNvSpPr txBox="1"/>
          <p:nvPr/>
        </p:nvSpPr>
        <p:spPr>
          <a:xfrm>
            <a:off x="6295529" y="8726411"/>
            <a:ext cx="723900" cy="72390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25"/>
              </a:spcBef>
            </a:pPr>
            <a:endParaRPr sz="1000">
              <a:latin typeface="Times New Roman"/>
              <a:cs typeface="Times New Roman"/>
            </a:endParaRPr>
          </a:p>
          <a:p>
            <a:pPr marL="177800">
              <a:lnSpc>
                <a:spcPct val="100000"/>
              </a:lnSpc>
            </a:pPr>
            <a:r>
              <a:rPr sz="1000" spc="-10" dirty="0">
                <a:solidFill>
                  <a:srgbClr val="005D77"/>
                </a:solidFill>
                <a:latin typeface="Verdana"/>
                <a:cs typeface="Verdana"/>
              </a:rPr>
              <a:t>16pps</a:t>
            </a:r>
            <a:endParaRPr sz="1000">
              <a:latin typeface="Verdana"/>
              <a:cs typeface="Verdana"/>
            </a:endParaRPr>
          </a:p>
        </p:txBody>
      </p:sp>
      <p:sp>
        <p:nvSpPr>
          <p:cNvPr id="78" name="object 78"/>
          <p:cNvSpPr/>
          <p:nvPr/>
        </p:nvSpPr>
        <p:spPr>
          <a:xfrm>
            <a:off x="2654998" y="8726411"/>
            <a:ext cx="723900" cy="723900"/>
          </a:xfrm>
          <a:custGeom>
            <a:avLst/>
            <a:gdLst/>
            <a:ahLst/>
            <a:cxnLst/>
            <a:rect l="l" t="t" r="r" b="b"/>
            <a:pathLst>
              <a:path w="723900" h="723900">
                <a:moveTo>
                  <a:pt x="723595" y="0"/>
                </a:moveTo>
                <a:lnTo>
                  <a:pt x="0" y="0"/>
                </a:lnTo>
                <a:lnTo>
                  <a:pt x="0" y="723595"/>
                </a:lnTo>
                <a:lnTo>
                  <a:pt x="723595" y="723595"/>
                </a:lnTo>
                <a:lnTo>
                  <a:pt x="723595" y="0"/>
                </a:lnTo>
                <a:close/>
              </a:path>
            </a:pathLst>
          </a:custGeom>
          <a:solidFill>
            <a:srgbClr val="BACAD3"/>
          </a:solidFill>
        </p:spPr>
        <p:txBody>
          <a:bodyPr wrap="square" lIns="0" tIns="0" rIns="0" bIns="0" rtlCol="0"/>
          <a:lstStyle/>
          <a:p>
            <a:endParaRPr/>
          </a:p>
        </p:txBody>
      </p:sp>
      <p:sp>
        <p:nvSpPr>
          <p:cNvPr id="79" name="object 79"/>
          <p:cNvSpPr txBox="1"/>
          <p:nvPr/>
        </p:nvSpPr>
        <p:spPr>
          <a:xfrm>
            <a:off x="2654998" y="8726411"/>
            <a:ext cx="723900" cy="72390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25"/>
              </a:spcBef>
            </a:pPr>
            <a:endParaRPr sz="1000">
              <a:latin typeface="Times New Roman"/>
              <a:cs typeface="Times New Roman"/>
            </a:endParaRPr>
          </a:p>
          <a:p>
            <a:pPr marL="167640">
              <a:lnSpc>
                <a:spcPct val="100000"/>
              </a:lnSpc>
            </a:pPr>
            <a:r>
              <a:rPr sz="1000" spc="-10" dirty="0">
                <a:solidFill>
                  <a:srgbClr val="005D77"/>
                </a:solidFill>
                <a:latin typeface="Verdana"/>
                <a:cs typeface="Verdana"/>
              </a:rPr>
              <a:t>22pps</a:t>
            </a:r>
            <a:endParaRPr sz="1000">
              <a:latin typeface="Verdana"/>
              <a:cs typeface="Verdana"/>
            </a:endParaRPr>
          </a:p>
        </p:txBody>
      </p:sp>
      <p:sp>
        <p:nvSpPr>
          <p:cNvPr id="80" name="object 80"/>
          <p:cNvSpPr/>
          <p:nvPr/>
        </p:nvSpPr>
        <p:spPr>
          <a:xfrm>
            <a:off x="3019557" y="8816405"/>
            <a:ext cx="269240" cy="266065"/>
          </a:xfrm>
          <a:custGeom>
            <a:avLst/>
            <a:gdLst/>
            <a:ahLst/>
            <a:cxnLst/>
            <a:rect l="l" t="t" r="r" b="b"/>
            <a:pathLst>
              <a:path w="269239" h="266065">
                <a:moveTo>
                  <a:pt x="257444" y="38"/>
                </a:moveTo>
                <a:lnTo>
                  <a:pt x="95291" y="0"/>
                </a:lnTo>
                <a:lnTo>
                  <a:pt x="77054" y="18008"/>
                </a:lnTo>
                <a:lnTo>
                  <a:pt x="78487" y="25017"/>
                </a:lnTo>
                <a:lnTo>
                  <a:pt x="82396" y="30741"/>
                </a:lnTo>
                <a:lnTo>
                  <a:pt x="88192" y="34601"/>
                </a:lnTo>
                <a:lnTo>
                  <a:pt x="95291" y="36017"/>
                </a:lnTo>
                <a:lnTo>
                  <a:pt x="206873" y="36017"/>
                </a:lnTo>
                <a:lnTo>
                  <a:pt x="6315" y="234111"/>
                </a:lnTo>
                <a:lnTo>
                  <a:pt x="1858" y="239743"/>
                </a:lnTo>
                <a:lnTo>
                  <a:pt x="0" y="246395"/>
                </a:lnTo>
                <a:lnTo>
                  <a:pt x="803" y="253253"/>
                </a:lnTo>
                <a:lnTo>
                  <a:pt x="4333" y="259499"/>
                </a:lnTo>
                <a:lnTo>
                  <a:pt x="10034" y="263903"/>
                </a:lnTo>
                <a:lnTo>
                  <a:pt x="16771" y="265741"/>
                </a:lnTo>
                <a:lnTo>
                  <a:pt x="23716" y="264949"/>
                </a:lnTo>
                <a:lnTo>
                  <a:pt x="30038" y="261467"/>
                </a:lnTo>
                <a:lnTo>
                  <a:pt x="232578" y="61404"/>
                </a:lnTo>
                <a:lnTo>
                  <a:pt x="232578" y="170726"/>
                </a:lnTo>
                <a:lnTo>
                  <a:pt x="234011" y="177735"/>
                </a:lnTo>
                <a:lnTo>
                  <a:pt x="237920" y="183459"/>
                </a:lnTo>
                <a:lnTo>
                  <a:pt x="243717" y="187319"/>
                </a:lnTo>
                <a:lnTo>
                  <a:pt x="250815" y="188734"/>
                </a:lnTo>
                <a:lnTo>
                  <a:pt x="257906" y="187319"/>
                </a:lnTo>
                <a:lnTo>
                  <a:pt x="263699" y="183459"/>
                </a:lnTo>
                <a:lnTo>
                  <a:pt x="267606" y="177735"/>
                </a:lnTo>
                <a:lnTo>
                  <a:pt x="269039" y="170726"/>
                </a:lnTo>
                <a:lnTo>
                  <a:pt x="269039" y="18186"/>
                </a:lnTo>
                <a:lnTo>
                  <a:pt x="268811" y="15722"/>
                </a:lnTo>
                <a:lnTo>
                  <a:pt x="268062" y="13334"/>
                </a:lnTo>
                <a:lnTo>
                  <a:pt x="266855" y="11163"/>
                </a:lnTo>
                <a:lnTo>
                  <a:pt x="264061" y="4444"/>
                </a:lnTo>
                <a:lnTo>
                  <a:pt x="257444" y="38"/>
                </a:lnTo>
                <a:close/>
              </a:path>
            </a:pathLst>
          </a:custGeom>
          <a:solidFill>
            <a:srgbClr val="FFFFFF"/>
          </a:solidFill>
        </p:spPr>
        <p:txBody>
          <a:bodyPr wrap="square" lIns="0" tIns="0" rIns="0" bIns="0" rtlCol="0"/>
          <a:lstStyle/>
          <a:p>
            <a:endParaRPr/>
          </a:p>
        </p:txBody>
      </p:sp>
      <p:sp>
        <p:nvSpPr>
          <p:cNvPr id="81" name="object 81"/>
          <p:cNvSpPr/>
          <p:nvPr/>
        </p:nvSpPr>
        <p:spPr>
          <a:xfrm>
            <a:off x="4837572" y="8816405"/>
            <a:ext cx="269240" cy="266065"/>
          </a:xfrm>
          <a:custGeom>
            <a:avLst/>
            <a:gdLst/>
            <a:ahLst/>
            <a:cxnLst/>
            <a:rect l="l" t="t" r="r" b="b"/>
            <a:pathLst>
              <a:path w="269239" h="266065">
                <a:moveTo>
                  <a:pt x="257444" y="38"/>
                </a:moveTo>
                <a:lnTo>
                  <a:pt x="95291" y="0"/>
                </a:lnTo>
                <a:lnTo>
                  <a:pt x="77054" y="18008"/>
                </a:lnTo>
                <a:lnTo>
                  <a:pt x="78487" y="25017"/>
                </a:lnTo>
                <a:lnTo>
                  <a:pt x="82396" y="30741"/>
                </a:lnTo>
                <a:lnTo>
                  <a:pt x="88192" y="34601"/>
                </a:lnTo>
                <a:lnTo>
                  <a:pt x="95291" y="36017"/>
                </a:lnTo>
                <a:lnTo>
                  <a:pt x="206873" y="36017"/>
                </a:lnTo>
                <a:lnTo>
                  <a:pt x="6315" y="234111"/>
                </a:lnTo>
                <a:lnTo>
                  <a:pt x="1858" y="239743"/>
                </a:lnTo>
                <a:lnTo>
                  <a:pt x="0" y="246395"/>
                </a:lnTo>
                <a:lnTo>
                  <a:pt x="803" y="253253"/>
                </a:lnTo>
                <a:lnTo>
                  <a:pt x="4333" y="259499"/>
                </a:lnTo>
                <a:lnTo>
                  <a:pt x="10034" y="263903"/>
                </a:lnTo>
                <a:lnTo>
                  <a:pt x="16771" y="265741"/>
                </a:lnTo>
                <a:lnTo>
                  <a:pt x="23716" y="264949"/>
                </a:lnTo>
                <a:lnTo>
                  <a:pt x="30038" y="261467"/>
                </a:lnTo>
                <a:lnTo>
                  <a:pt x="232578" y="61404"/>
                </a:lnTo>
                <a:lnTo>
                  <a:pt x="232578" y="170726"/>
                </a:lnTo>
                <a:lnTo>
                  <a:pt x="234011" y="177735"/>
                </a:lnTo>
                <a:lnTo>
                  <a:pt x="237920" y="183459"/>
                </a:lnTo>
                <a:lnTo>
                  <a:pt x="243717" y="187319"/>
                </a:lnTo>
                <a:lnTo>
                  <a:pt x="250815" y="188734"/>
                </a:lnTo>
                <a:lnTo>
                  <a:pt x="257906" y="187319"/>
                </a:lnTo>
                <a:lnTo>
                  <a:pt x="263699" y="183459"/>
                </a:lnTo>
                <a:lnTo>
                  <a:pt x="267606" y="177735"/>
                </a:lnTo>
                <a:lnTo>
                  <a:pt x="269039" y="170726"/>
                </a:lnTo>
                <a:lnTo>
                  <a:pt x="269039" y="18186"/>
                </a:lnTo>
                <a:lnTo>
                  <a:pt x="268811" y="15722"/>
                </a:lnTo>
                <a:lnTo>
                  <a:pt x="268062" y="13334"/>
                </a:lnTo>
                <a:lnTo>
                  <a:pt x="266855" y="11163"/>
                </a:lnTo>
                <a:lnTo>
                  <a:pt x="264061" y="4444"/>
                </a:lnTo>
                <a:lnTo>
                  <a:pt x="257444" y="38"/>
                </a:lnTo>
                <a:close/>
              </a:path>
            </a:pathLst>
          </a:custGeom>
          <a:solidFill>
            <a:srgbClr val="FFFFFF"/>
          </a:solidFill>
        </p:spPr>
        <p:txBody>
          <a:bodyPr wrap="square" lIns="0" tIns="0" rIns="0" bIns="0" rtlCol="0"/>
          <a:lstStyle/>
          <a:p>
            <a:endParaRPr/>
          </a:p>
        </p:txBody>
      </p:sp>
      <p:sp>
        <p:nvSpPr>
          <p:cNvPr id="82" name="object 82"/>
          <p:cNvSpPr/>
          <p:nvPr/>
        </p:nvSpPr>
        <p:spPr>
          <a:xfrm>
            <a:off x="3930382" y="8816405"/>
            <a:ext cx="269240" cy="266065"/>
          </a:xfrm>
          <a:custGeom>
            <a:avLst/>
            <a:gdLst/>
            <a:ahLst/>
            <a:cxnLst/>
            <a:rect l="l" t="t" r="r" b="b"/>
            <a:pathLst>
              <a:path w="269239" h="266065">
                <a:moveTo>
                  <a:pt x="257444" y="38"/>
                </a:moveTo>
                <a:lnTo>
                  <a:pt x="95291" y="0"/>
                </a:lnTo>
                <a:lnTo>
                  <a:pt x="77054" y="18008"/>
                </a:lnTo>
                <a:lnTo>
                  <a:pt x="78487" y="25017"/>
                </a:lnTo>
                <a:lnTo>
                  <a:pt x="82396" y="30741"/>
                </a:lnTo>
                <a:lnTo>
                  <a:pt x="88192" y="34601"/>
                </a:lnTo>
                <a:lnTo>
                  <a:pt x="95291" y="36017"/>
                </a:lnTo>
                <a:lnTo>
                  <a:pt x="206873" y="36017"/>
                </a:lnTo>
                <a:lnTo>
                  <a:pt x="6315" y="234111"/>
                </a:lnTo>
                <a:lnTo>
                  <a:pt x="1858" y="239743"/>
                </a:lnTo>
                <a:lnTo>
                  <a:pt x="0" y="246395"/>
                </a:lnTo>
                <a:lnTo>
                  <a:pt x="803" y="253253"/>
                </a:lnTo>
                <a:lnTo>
                  <a:pt x="4333" y="259499"/>
                </a:lnTo>
                <a:lnTo>
                  <a:pt x="10034" y="263903"/>
                </a:lnTo>
                <a:lnTo>
                  <a:pt x="16771" y="265741"/>
                </a:lnTo>
                <a:lnTo>
                  <a:pt x="23716" y="264949"/>
                </a:lnTo>
                <a:lnTo>
                  <a:pt x="30038" y="261467"/>
                </a:lnTo>
                <a:lnTo>
                  <a:pt x="232578" y="61404"/>
                </a:lnTo>
                <a:lnTo>
                  <a:pt x="232578" y="170726"/>
                </a:lnTo>
                <a:lnTo>
                  <a:pt x="234011" y="177735"/>
                </a:lnTo>
                <a:lnTo>
                  <a:pt x="237920" y="183459"/>
                </a:lnTo>
                <a:lnTo>
                  <a:pt x="243717" y="187319"/>
                </a:lnTo>
                <a:lnTo>
                  <a:pt x="250815" y="188734"/>
                </a:lnTo>
                <a:lnTo>
                  <a:pt x="257906" y="187319"/>
                </a:lnTo>
                <a:lnTo>
                  <a:pt x="263699" y="183459"/>
                </a:lnTo>
                <a:lnTo>
                  <a:pt x="267606" y="177735"/>
                </a:lnTo>
                <a:lnTo>
                  <a:pt x="269039" y="170726"/>
                </a:lnTo>
                <a:lnTo>
                  <a:pt x="269039" y="18186"/>
                </a:lnTo>
                <a:lnTo>
                  <a:pt x="268811" y="15722"/>
                </a:lnTo>
                <a:lnTo>
                  <a:pt x="268062" y="13334"/>
                </a:lnTo>
                <a:lnTo>
                  <a:pt x="266855" y="11163"/>
                </a:lnTo>
                <a:lnTo>
                  <a:pt x="264061" y="4444"/>
                </a:lnTo>
                <a:lnTo>
                  <a:pt x="257444" y="38"/>
                </a:lnTo>
                <a:close/>
              </a:path>
            </a:pathLst>
          </a:custGeom>
          <a:solidFill>
            <a:srgbClr val="FFFFFF"/>
          </a:solidFill>
        </p:spPr>
        <p:txBody>
          <a:bodyPr wrap="square" lIns="0" tIns="0" rIns="0" bIns="0" rtlCol="0"/>
          <a:lstStyle/>
          <a:p>
            <a:endParaRPr/>
          </a:p>
        </p:txBody>
      </p:sp>
      <p:sp>
        <p:nvSpPr>
          <p:cNvPr id="83" name="object 83"/>
          <p:cNvSpPr/>
          <p:nvPr/>
        </p:nvSpPr>
        <p:spPr>
          <a:xfrm>
            <a:off x="5748399" y="8816405"/>
            <a:ext cx="269240" cy="266065"/>
          </a:xfrm>
          <a:custGeom>
            <a:avLst/>
            <a:gdLst/>
            <a:ahLst/>
            <a:cxnLst/>
            <a:rect l="l" t="t" r="r" b="b"/>
            <a:pathLst>
              <a:path w="269239" h="266065">
                <a:moveTo>
                  <a:pt x="257444" y="38"/>
                </a:moveTo>
                <a:lnTo>
                  <a:pt x="95291" y="0"/>
                </a:lnTo>
                <a:lnTo>
                  <a:pt x="77054" y="18008"/>
                </a:lnTo>
                <a:lnTo>
                  <a:pt x="78487" y="25017"/>
                </a:lnTo>
                <a:lnTo>
                  <a:pt x="82396" y="30741"/>
                </a:lnTo>
                <a:lnTo>
                  <a:pt x="88192" y="34601"/>
                </a:lnTo>
                <a:lnTo>
                  <a:pt x="95291" y="36017"/>
                </a:lnTo>
                <a:lnTo>
                  <a:pt x="206873" y="36017"/>
                </a:lnTo>
                <a:lnTo>
                  <a:pt x="6315" y="234111"/>
                </a:lnTo>
                <a:lnTo>
                  <a:pt x="1858" y="239743"/>
                </a:lnTo>
                <a:lnTo>
                  <a:pt x="0" y="246395"/>
                </a:lnTo>
                <a:lnTo>
                  <a:pt x="803" y="253253"/>
                </a:lnTo>
                <a:lnTo>
                  <a:pt x="4333" y="259499"/>
                </a:lnTo>
                <a:lnTo>
                  <a:pt x="10034" y="263903"/>
                </a:lnTo>
                <a:lnTo>
                  <a:pt x="16771" y="265741"/>
                </a:lnTo>
                <a:lnTo>
                  <a:pt x="23716" y="264949"/>
                </a:lnTo>
                <a:lnTo>
                  <a:pt x="30038" y="261467"/>
                </a:lnTo>
                <a:lnTo>
                  <a:pt x="232578" y="61404"/>
                </a:lnTo>
                <a:lnTo>
                  <a:pt x="232578" y="170726"/>
                </a:lnTo>
                <a:lnTo>
                  <a:pt x="234011" y="177735"/>
                </a:lnTo>
                <a:lnTo>
                  <a:pt x="237920" y="183459"/>
                </a:lnTo>
                <a:lnTo>
                  <a:pt x="243717" y="187319"/>
                </a:lnTo>
                <a:lnTo>
                  <a:pt x="250815" y="188734"/>
                </a:lnTo>
                <a:lnTo>
                  <a:pt x="257906" y="187319"/>
                </a:lnTo>
                <a:lnTo>
                  <a:pt x="263699" y="183459"/>
                </a:lnTo>
                <a:lnTo>
                  <a:pt x="267606" y="177735"/>
                </a:lnTo>
                <a:lnTo>
                  <a:pt x="269039" y="170726"/>
                </a:lnTo>
                <a:lnTo>
                  <a:pt x="269039" y="18186"/>
                </a:lnTo>
                <a:lnTo>
                  <a:pt x="268811" y="15722"/>
                </a:lnTo>
                <a:lnTo>
                  <a:pt x="268062" y="13334"/>
                </a:lnTo>
                <a:lnTo>
                  <a:pt x="266855" y="11163"/>
                </a:lnTo>
                <a:lnTo>
                  <a:pt x="264061" y="4444"/>
                </a:lnTo>
                <a:lnTo>
                  <a:pt x="257444" y="38"/>
                </a:lnTo>
                <a:close/>
              </a:path>
            </a:pathLst>
          </a:custGeom>
          <a:solidFill>
            <a:srgbClr val="FFFFFF"/>
          </a:solidFill>
        </p:spPr>
        <p:txBody>
          <a:bodyPr wrap="square" lIns="0" tIns="0" rIns="0" bIns="0" rtlCol="0"/>
          <a:lstStyle/>
          <a:p>
            <a:endParaRPr/>
          </a:p>
        </p:txBody>
      </p:sp>
      <p:sp>
        <p:nvSpPr>
          <p:cNvPr id="84" name="object 84"/>
          <p:cNvSpPr/>
          <p:nvPr/>
        </p:nvSpPr>
        <p:spPr>
          <a:xfrm>
            <a:off x="6660087" y="8816405"/>
            <a:ext cx="269240" cy="266065"/>
          </a:xfrm>
          <a:custGeom>
            <a:avLst/>
            <a:gdLst/>
            <a:ahLst/>
            <a:cxnLst/>
            <a:rect l="l" t="t" r="r" b="b"/>
            <a:pathLst>
              <a:path w="269240" h="266065">
                <a:moveTo>
                  <a:pt x="257444" y="38"/>
                </a:moveTo>
                <a:lnTo>
                  <a:pt x="95291" y="0"/>
                </a:lnTo>
                <a:lnTo>
                  <a:pt x="77054" y="18008"/>
                </a:lnTo>
                <a:lnTo>
                  <a:pt x="78487" y="25017"/>
                </a:lnTo>
                <a:lnTo>
                  <a:pt x="82396" y="30741"/>
                </a:lnTo>
                <a:lnTo>
                  <a:pt x="88192" y="34601"/>
                </a:lnTo>
                <a:lnTo>
                  <a:pt x="95291" y="36017"/>
                </a:lnTo>
                <a:lnTo>
                  <a:pt x="206873" y="36017"/>
                </a:lnTo>
                <a:lnTo>
                  <a:pt x="6315" y="234111"/>
                </a:lnTo>
                <a:lnTo>
                  <a:pt x="1858" y="239743"/>
                </a:lnTo>
                <a:lnTo>
                  <a:pt x="0" y="246395"/>
                </a:lnTo>
                <a:lnTo>
                  <a:pt x="803" y="253253"/>
                </a:lnTo>
                <a:lnTo>
                  <a:pt x="4333" y="259499"/>
                </a:lnTo>
                <a:lnTo>
                  <a:pt x="10034" y="263903"/>
                </a:lnTo>
                <a:lnTo>
                  <a:pt x="16771" y="265741"/>
                </a:lnTo>
                <a:lnTo>
                  <a:pt x="23716" y="264949"/>
                </a:lnTo>
                <a:lnTo>
                  <a:pt x="30038" y="261467"/>
                </a:lnTo>
                <a:lnTo>
                  <a:pt x="232578" y="61404"/>
                </a:lnTo>
                <a:lnTo>
                  <a:pt x="232578" y="170726"/>
                </a:lnTo>
                <a:lnTo>
                  <a:pt x="234011" y="177735"/>
                </a:lnTo>
                <a:lnTo>
                  <a:pt x="237920" y="183459"/>
                </a:lnTo>
                <a:lnTo>
                  <a:pt x="243717" y="187319"/>
                </a:lnTo>
                <a:lnTo>
                  <a:pt x="250815" y="188734"/>
                </a:lnTo>
                <a:lnTo>
                  <a:pt x="257906" y="187319"/>
                </a:lnTo>
                <a:lnTo>
                  <a:pt x="263699" y="183459"/>
                </a:lnTo>
                <a:lnTo>
                  <a:pt x="267606" y="177735"/>
                </a:lnTo>
                <a:lnTo>
                  <a:pt x="269039" y="170726"/>
                </a:lnTo>
                <a:lnTo>
                  <a:pt x="269039" y="18186"/>
                </a:lnTo>
                <a:lnTo>
                  <a:pt x="268811" y="15722"/>
                </a:lnTo>
                <a:lnTo>
                  <a:pt x="268062" y="13334"/>
                </a:lnTo>
                <a:lnTo>
                  <a:pt x="266855" y="11163"/>
                </a:lnTo>
                <a:lnTo>
                  <a:pt x="264061" y="4444"/>
                </a:lnTo>
                <a:lnTo>
                  <a:pt x="257444" y="38"/>
                </a:lnTo>
                <a:close/>
              </a:path>
            </a:pathLst>
          </a:custGeom>
          <a:solidFill>
            <a:srgbClr val="FFFFFF"/>
          </a:solidFill>
        </p:spPr>
        <p:txBody>
          <a:bodyPr wrap="square" lIns="0" tIns="0" rIns="0" bIns="0" rtlCol="0"/>
          <a:lstStyle/>
          <a:p>
            <a:endParaRPr/>
          </a:p>
        </p:txBody>
      </p:sp>
      <p:sp>
        <p:nvSpPr>
          <p:cNvPr id="85" name="object 85"/>
          <p:cNvSpPr/>
          <p:nvPr/>
        </p:nvSpPr>
        <p:spPr>
          <a:xfrm>
            <a:off x="2654999" y="7923777"/>
            <a:ext cx="4365625" cy="0"/>
          </a:xfrm>
          <a:custGeom>
            <a:avLst/>
            <a:gdLst/>
            <a:ahLst/>
            <a:cxnLst/>
            <a:rect l="l" t="t" r="r" b="b"/>
            <a:pathLst>
              <a:path w="4365625">
                <a:moveTo>
                  <a:pt x="0" y="0"/>
                </a:moveTo>
                <a:lnTo>
                  <a:pt x="4365040" y="0"/>
                </a:lnTo>
              </a:path>
            </a:pathLst>
          </a:custGeom>
          <a:ln w="6350">
            <a:solidFill>
              <a:srgbClr val="005D77"/>
            </a:solidFill>
          </a:ln>
        </p:spPr>
        <p:txBody>
          <a:bodyPr wrap="square" lIns="0" tIns="0" rIns="0" bIns="0" rtlCol="0"/>
          <a:lstStyle/>
          <a:p>
            <a:endParaRPr/>
          </a:p>
        </p:txBody>
      </p:sp>
      <p:sp>
        <p:nvSpPr>
          <p:cNvPr id="86" name="object 86"/>
          <p:cNvSpPr txBox="1"/>
          <p:nvPr/>
        </p:nvSpPr>
        <p:spPr>
          <a:xfrm>
            <a:off x="2642299" y="9590632"/>
            <a:ext cx="3235037" cy="135935"/>
          </a:xfrm>
          <a:prstGeom prst="rect">
            <a:avLst/>
          </a:prstGeom>
        </p:spPr>
        <p:txBody>
          <a:bodyPr vert="horz" wrap="square" lIns="0" tIns="12700" rIns="0" bIns="0" rtlCol="0">
            <a:spAutoFit/>
          </a:bodyPr>
          <a:lstStyle/>
          <a:p>
            <a:pPr marL="12700">
              <a:lnSpc>
                <a:spcPct val="100000"/>
              </a:lnSpc>
              <a:spcBef>
                <a:spcPts val="100"/>
              </a:spcBef>
            </a:pPr>
            <a:r>
              <a:rPr lang="pt-BR" sz="800" dirty="0"/>
              <a:t>*A inflação foi introduzida como um risco monitorado em 2022</a:t>
            </a:r>
            <a:endParaRPr sz="700" dirty="0">
              <a:latin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7259" y="506981"/>
            <a:ext cx="2938710" cy="135935"/>
          </a:xfrm>
          <a:prstGeom prst="rect">
            <a:avLst/>
          </a:prstGeom>
        </p:spPr>
        <p:txBody>
          <a:bodyPr vert="horz" wrap="square" lIns="0" tIns="12700" rIns="0" bIns="0" rtlCol="0">
            <a:spAutoFit/>
          </a:bodyPr>
          <a:lstStyle/>
          <a:p>
            <a:pPr marL="12700">
              <a:lnSpc>
                <a:spcPct val="100000"/>
              </a:lnSpc>
              <a:spcBef>
                <a:spcPts val="100"/>
              </a:spcBef>
            </a:pPr>
            <a:r>
              <a:rPr sz="800" b="1" spc="50" dirty="0">
                <a:solidFill>
                  <a:srgbClr val="FDB913"/>
                </a:solidFill>
                <a:latin typeface="Arial"/>
                <a:cs typeface="Arial"/>
              </a:rPr>
              <a:t>8</a:t>
            </a:r>
            <a:r>
              <a:rPr sz="800" b="1" spc="290" dirty="0">
                <a:solidFill>
                  <a:srgbClr val="FDB913"/>
                </a:solidFill>
                <a:latin typeface="Arial"/>
                <a:cs typeface="Arial"/>
              </a:rPr>
              <a:t> </a:t>
            </a:r>
            <a:r>
              <a:rPr lang="pt-BR" sz="800" dirty="0"/>
              <a:t>PESQUISA HLB COM LÍDERES EMPRESARIAIS 2026</a:t>
            </a:r>
            <a:endParaRPr sz="800" dirty="0">
              <a:solidFill>
                <a:schemeClr val="tx1"/>
              </a:solidFill>
              <a:latin typeface="Tahoma"/>
              <a:cs typeface="Tahoma"/>
            </a:endParaRPr>
          </a:p>
        </p:txBody>
      </p:sp>
      <p:sp>
        <p:nvSpPr>
          <p:cNvPr id="3" name="object 3"/>
          <p:cNvSpPr txBox="1"/>
          <p:nvPr/>
        </p:nvSpPr>
        <p:spPr>
          <a:xfrm>
            <a:off x="527259" y="1437751"/>
            <a:ext cx="3150235" cy="737446"/>
          </a:xfrm>
          <a:prstGeom prst="rect">
            <a:avLst/>
          </a:prstGeom>
        </p:spPr>
        <p:txBody>
          <a:bodyPr vert="horz" wrap="square" lIns="0" tIns="12700" rIns="0" bIns="0" rtlCol="0">
            <a:spAutoFit/>
          </a:bodyPr>
          <a:lstStyle/>
          <a:p>
            <a:pPr marL="12700" marR="5080">
              <a:lnSpc>
                <a:spcPct val="120300"/>
              </a:lnSpc>
              <a:spcBef>
                <a:spcPts val="100"/>
              </a:spcBef>
            </a:pPr>
            <a:r>
              <a:rPr lang="pt-BR" sz="800" dirty="0"/>
              <a:t>Esses riscos não são novos. Na verdade, eles atuam como agravantes contínuos, acompanhando os líderes ao longo da década. “Hoje, a mudança é apenas constante. Mais rápida. Constantemente mais rápida”, observa Michael Hinshaw, autor, palestrante, fundador e presidente da McorpCX.</a:t>
            </a:r>
            <a:endParaRPr sz="800" dirty="0">
              <a:latin typeface="Tahoma"/>
              <a:cs typeface="Tahoma"/>
            </a:endParaRPr>
          </a:p>
        </p:txBody>
      </p:sp>
      <p:sp>
        <p:nvSpPr>
          <p:cNvPr id="4" name="object 4"/>
          <p:cNvSpPr txBox="1"/>
          <p:nvPr/>
        </p:nvSpPr>
        <p:spPr>
          <a:xfrm>
            <a:off x="527259" y="2371012"/>
            <a:ext cx="3161030" cy="2214773"/>
          </a:xfrm>
          <a:prstGeom prst="rect">
            <a:avLst/>
          </a:prstGeom>
        </p:spPr>
        <p:txBody>
          <a:bodyPr vert="horz" wrap="square" lIns="0" tIns="12700" rIns="0" bIns="0" rtlCol="0">
            <a:spAutoFit/>
          </a:bodyPr>
          <a:lstStyle/>
          <a:p>
            <a:pPr marL="12700" marR="435609">
              <a:lnSpc>
                <a:spcPct val="120300"/>
              </a:lnSpc>
              <a:spcBef>
                <a:spcPts val="100"/>
              </a:spcBef>
            </a:pPr>
            <a:r>
              <a:rPr lang="pt-BR" sz="800" dirty="0"/>
              <a:t>Ciclos rápidos de notícias frequentemente intensificam a percepção de mudança. Michael Ballé, coach executivo lean, consultor e autor publicado, acredita que a era da informação causou grandes danos à função de planejamento. “O lema das empresas tem sido: ‘falhe rápido, quebre coisas’. Mas agora, é na maior parte apenas quebrar coisas”, observa ele, enquanto algumas empresas enfrentam expectativas mais rigorosas de seus stakeholders. Segundo Ballé, as empresas não são mais avaliadas apenas pelo EBITDA e outros indicadores financeiros, mas principalmente pela narrativa construída em torno deles. Naturalmente, isso aumenta ainda mais a volatilidade, à medida que algumas empresas apresentam avaliações infladas, enquanto outras permanecem subvalorizadas.</a:t>
            </a:r>
            <a:endParaRPr sz="800" dirty="0">
              <a:latin typeface="Tahoma"/>
              <a:cs typeface="Tahoma"/>
            </a:endParaRPr>
          </a:p>
        </p:txBody>
      </p:sp>
      <p:sp>
        <p:nvSpPr>
          <p:cNvPr id="5" name="object 5"/>
          <p:cNvSpPr txBox="1"/>
          <p:nvPr/>
        </p:nvSpPr>
        <p:spPr>
          <a:xfrm>
            <a:off x="527259" y="4624664"/>
            <a:ext cx="2985135" cy="382156"/>
          </a:xfrm>
          <a:prstGeom prst="rect">
            <a:avLst/>
          </a:prstGeom>
        </p:spPr>
        <p:txBody>
          <a:bodyPr vert="horz" wrap="square" lIns="0" tIns="12700" rIns="0" bIns="0" rtlCol="0">
            <a:spAutoFit/>
          </a:bodyPr>
          <a:lstStyle/>
          <a:p>
            <a:r>
              <a:rPr lang="pt-BR" sz="800" dirty="0">
                <a:solidFill>
                  <a:schemeClr val="tx1"/>
                </a:solidFill>
              </a:rPr>
              <a:t>Ainda assim, os líderes permanecem otimistas. A maioria trata as pressões constantes como forças a serem gerenciadas e, às vezes, aproveitadas. Evidências dessa resposta são o</a:t>
            </a:r>
          </a:p>
        </p:txBody>
      </p:sp>
      <p:sp>
        <p:nvSpPr>
          <p:cNvPr id="6" name="object 6"/>
          <p:cNvSpPr txBox="1"/>
          <p:nvPr/>
        </p:nvSpPr>
        <p:spPr>
          <a:xfrm>
            <a:off x="3805160" y="1430366"/>
            <a:ext cx="3152775" cy="441980"/>
          </a:xfrm>
          <a:prstGeom prst="rect">
            <a:avLst/>
          </a:prstGeom>
        </p:spPr>
        <p:txBody>
          <a:bodyPr vert="horz" wrap="square" lIns="0" tIns="12700" rIns="0" bIns="0" rtlCol="0">
            <a:spAutoFit/>
          </a:bodyPr>
          <a:lstStyle/>
          <a:p>
            <a:pPr marL="12700" marR="5080">
              <a:lnSpc>
                <a:spcPct val="120300"/>
              </a:lnSpc>
              <a:spcBef>
                <a:spcPts val="100"/>
              </a:spcBef>
            </a:pPr>
            <a:r>
              <a:rPr lang="pt-BR" sz="800" dirty="0"/>
              <a:t>a crescente proporção de líderes que estão muito confiantes em relação ao aumento de receitas, passando de 35% para 42% ano a ano. E isso não é apenas pensamento positivo.</a:t>
            </a:r>
            <a:endParaRPr sz="800" dirty="0">
              <a:latin typeface="Tahoma"/>
              <a:cs typeface="Tahoma"/>
            </a:endParaRPr>
          </a:p>
        </p:txBody>
      </p:sp>
      <p:sp>
        <p:nvSpPr>
          <p:cNvPr id="7" name="object 7"/>
          <p:cNvSpPr txBox="1"/>
          <p:nvPr/>
        </p:nvSpPr>
        <p:spPr>
          <a:xfrm>
            <a:off x="3818494" y="1916720"/>
            <a:ext cx="3088005" cy="533479"/>
          </a:xfrm>
          <a:prstGeom prst="rect">
            <a:avLst/>
          </a:prstGeom>
        </p:spPr>
        <p:txBody>
          <a:bodyPr vert="horz" wrap="square" lIns="0" tIns="40640" rIns="0" bIns="0" rtlCol="0">
            <a:spAutoFit/>
          </a:bodyPr>
          <a:lstStyle/>
          <a:p>
            <a:pPr marL="12700">
              <a:lnSpc>
                <a:spcPct val="100000"/>
              </a:lnSpc>
              <a:spcBef>
                <a:spcPts val="320"/>
              </a:spcBef>
            </a:pPr>
            <a:r>
              <a:rPr lang="pt-BR" sz="800" dirty="0"/>
              <a:t>Esse trecho mostra que, mesmo em meio à volatilidade e aos desafios, os líderes estão mais confiantes quanto ao crescimento da receita, refletindo resiliência e estratégias eficazes, e não apenas otimismo sem fundamento.</a:t>
            </a:r>
            <a:endParaRPr sz="800" dirty="0">
              <a:latin typeface="Tahoma"/>
              <a:cs typeface="Tahoma"/>
            </a:endParaRPr>
          </a:p>
        </p:txBody>
      </p:sp>
      <p:sp>
        <p:nvSpPr>
          <p:cNvPr id="8" name="object 8"/>
          <p:cNvSpPr txBox="1"/>
          <p:nvPr/>
        </p:nvSpPr>
        <p:spPr>
          <a:xfrm>
            <a:off x="3805160" y="2519409"/>
            <a:ext cx="2980690" cy="737446"/>
          </a:xfrm>
          <a:prstGeom prst="rect">
            <a:avLst/>
          </a:prstGeom>
        </p:spPr>
        <p:txBody>
          <a:bodyPr vert="horz" wrap="square" lIns="0" tIns="12700" rIns="0" bIns="0" rtlCol="0">
            <a:spAutoFit/>
          </a:bodyPr>
          <a:lstStyle/>
          <a:p>
            <a:pPr marL="12700" marR="5080">
              <a:lnSpc>
                <a:spcPct val="120300"/>
              </a:lnSpc>
              <a:spcBef>
                <a:spcPts val="100"/>
              </a:spcBef>
            </a:pPr>
            <a:r>
              <a:rPr lang="pt-BR" sz="800" dirty="0"/>
              <a:t>A confiança geral também está aumentando. A parcela de líderes que prevêem um crescimento global em 2026 subiu sete pontos, elevando o otimismo para 53%. Há algumas variações regionais no sentimento; líderes em mercados recém-industrializados mostram-se ainda mais confiantes.</a:t>
            </a:r>
            <a:endParaRPr sz="800" dirty="0">
              <a:latin typeface="Tahoma"/>
              <a:cs typeface="Tahoma"/>
            </a:endParaRPr>
          </a:p>
        </p:txBody>
      </p:sp>
      <p:sp>
        <p:nvSpPr>
          <p:cNvPr id="9" name="object 9"/>
          <p:cNvSpPr txBox="1"/>
          <p:nvPr/>
        </p:nvSpPr>
        <p:spPr>
          <a:xfrm>
            <a:off x="3805160" y="3289091"/>
            <a:ext cx="3114675" cy="589713"/>
          </a:xfrm>
          <a:prstGeom prst="rect">
            <a:avLst/>
          </a:prstGeom>
        </p:spPr>
        <p:txBody>
          <a:bodyPr vert="horz" wrap="square" lIns="0" tIns="12700" rIns="0" bIns="0" rtlCol="0">
            <a:spAutoFit/>
          </a:bodyPr>
          <a:lstStyle/>
          <a:p>
            <a:pPr marL="12700" marR="5080">
              <a:lnSpc>
                <a:spcPct val="120300"/>
              </a:lnSpc>
              <a:spcBef>
                <a:spcPts val="100"/>
              </a:spcBef>
            </a:pPr>
            <a:r>
              <a:rPr lang="pt-BR" sz="800" dirty="0"/>
              <a:t>Na prática, estamos vendo mais empresas prosperarem em meio à volatilidade graças a melhorias direcionadas em três áreas: ciclos de planejamento mais rápidos, agilidade potencializada pela tecnologia e crescimento orientado pelo cliente.</a:t>
            </a:r>
            <a:endParaRPr sz="800" dirty="0">
              <a:latin typeface="Tahoma"/>
              <a:cs typeface="Tahoma"/>
            </a:endParaRPr>
          </a:p>
        </p:txBody>
      </p:sp>
      <p:sp>
        <p:nvSpPr>
          <p:cNvPr id="10" name="object 10"/>
          <p:cNvSpPr/>
          <p:nvPr/>
        </p:nvSpPr>
        <p:spPr>
          <a:xfrm>
            <a:off x="540000" y="5493178"/>
            <a:ext cx="6480175" cy="0"/>
          </a:xfrm>
          <a:custGeom>
            <a:avLst/>
            <a:gdLst/>
            <a:ahLst/>
            <a:cxnLst/>
            <a:rect l="l" t="t" r="r" b="b"/>
            <a:pathLst>
              <a:path w="6480175">
                <a:moveTo>
                  <a:pt x="0" y="0"/>
                </a:moveTo>
                <a:lnTo>
                  <a:pt x="6479997" y="0"/>
                </a:lnTo>
              </a:path>
            </a:pathLst>
          </a:custGeom>
          <a:ln w="6350">
            <a:solidFill>
              <a:srgbClr val="005D77"/>
            </a:solidFill>
          </a:ln>
        </p:spPr>
        <p:txBody>
          <a:bodyPr wrap="square" lIns="0" tIns="0" rIns="0" bIns="0" rtlCol="0"/>
          <a:lstStyle/>
          <a:p>
            <a:endParaRPr/>
          </a:p>
        </p:txBody>
      </p:sp>
      <p:sp>
        <p:nvSpPr>
          <p:cNvPr id="11" name="object 11"/>
          <p:cNvSpPr txBox="1"/>
          <p:nvPr/>
        </p:nvSpPr>
        <p:spPr>
          <a:xfrm>
            <a:off x="527300" y="5472161"/>
            <a:ext cx="6221730" cy="501419"/>
          </a:xfrm>
          <a:prstGeom prst="rect">
            <a:avLst/>
          </a:prstGeom>
        </p:spPr>
        <p:txBody>
          <a:bodyPr vert="horz" wrap="square" lIns="0" tIns="87630" rIns="0" bIns="0" rtlCol="0">
            <a:spAutoFit/>
          </a:bodyPr>
          <a:lstStyle/>
          <a:p>
            <a:pPr marL="12700">
              <a:lnSpc>
                <a:spcPct val="100000"/>
              </a:lnSpc>
              <a:spcBef>
                <a:spcPts val="690"/>
              </a:spcBef>
            </a:pPr>
            <a:r>
              <a:rPr lang="pt-BR" sz="1200" b="1" dirty="0">
                <a:solidFill>
                  <a:srgbClr val="0093A7"/>
                </a:solidFill>
              </a:rPr>
              <a:t>MAIS EMPRESAS FORTALECERAM SUAS MARGENS DE LUCRO ESTE ANO</a:t>
            </a:r>
          </a:p>
          <a:p>
            <a:pPr marL="12700">
              <a:lnSpc>
                <a:spcPct val="100000"/>
              </a:lnSpc>
              <a:spcBef>
                <a:spcPts val="690"/>
              </a:spcBef>
            </a:pPr>
            <a:r>
              <a:rPr lang="pt-BR" sz="900" dirty="0"/>
              <a:t>P: No último ano fiscal, como sua margem de lucro mudou?</a:t>
            </a:r>
            <a:endParaRPr sz="900" dirty="0">
              <a:latin typeface="Tahoma"/>
              <a:cs typeface="Tahoma"/>
            </a:endParaRPr>
          </a:p>
        </p:txBody>
      </p:sp>
      <p:pic>
        <p:nvPicPr>
          <p:cNvPr id="12" name="object 12"/>
          <p:cNvPicPr/>
          <p:nvPr/>
        </p:nvPicPr>
        <p:blipFill>
          <a:blip r:embed="rId2" cstate="print"/>
          <a:stretch>
            <a:fillRect/>
          </a:stretch>
        </p:blipFill>
        <p:spPr>
          <a:xfrm>
            <a:off x="675944" y="8294408"/>
            <a:ext cx="287997" cy="806399"/>
          </a:xfrm>
          <a:prstGeom prst="rect">
            <a:avLst/>
          </a:prstGeom>
        </p:spPr>
      </p:pic>
      <p:sp>
        <p:nvSpPr>
          <p:cNvPr id="13" name="object 13"/>
          <p:cNvSpPr txBox="1"/>
          <p:nvPr/>
        </p:nvSpPr>
        <p:spPr>
          <a:xfrm>
            <a:off x="731006" y="8353468"/>
            <a:ext cx="175895" cy="19494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7%</a:t>
            </a:r>
            <a:endParaRPr sz="900">
              <a:latin typeface="Arial"/>
              <a:cs typeface="Arial"/>
            </a:endParaRPr>
          </a:p>
        </p:txBody>
      </p:sp>
      <p:sp>
        <p:nvSpPr>
          <p:cNvPr id="14" name="object 14"/>
          <p:cNvSpPr/>
          <p:nvPr/>
        </p:nvSpPr>
        <p:spPr>
          <a:xfrm>
            <a:off x="1016088" y="8755202"/>
            <a:ext cx="288290" cy="346075"/>
          </a:xfrm>
          <a:custGeom>
            <a:avLst/>
            <a:gdLst/>
            <a:ahLst/>
            <a:cxnLst/>
            <a:rect l="l" t="t" r="r" b="b"/>
            <a:pathLst>
              <a:path w="288290" h="346075">
                <a:moveTo>
                  <a:pt x="287997" y="0"/>
                </a:moveTo>
                <a:lnTo>
                  <a:pt x="0" y="0"/>
                </a:lnTo>
                <a:lnTo>
                  <a:pt x="0" y="345605"/>
                </a:lnTo>
                <a:lnTo>
                  <a:pt x="287997" y="345605"/>
                </a:lnTo>
                <a:lnTo>
                  <a:pt x="287997" y="0"/>
                </a:lnTo>
                <a:close/>
              </a:path>
            </a:pathLst>
          </a:custGeom>
          <a:solidFill>
            <a:srgbClr val="FDB913"/>
          </a:solidFill>
        </p:spPr>
        <p:txBody>
          <a:bodyPr wrap="square" lIns="0" tIns="0" rIns="0" bIns="0" rtlCol="0"/>
          <a:lstStyle/>
          <a:p>
            <a:endParaRPr/>
          </a:p>
        </p:txBody>
      </p:sp>
      <p:sp>
        <p:nvSpPr>
          <p:cNvPr id="15" name="object 15"/>
          <p:cNvSpPr txBox="1"/>
          <p:nvPr/>
        </p:nvSpPr>
        <p:spPr>
          <a:xfrm>
            <a:off x="1071156" y="8814499"/>
            <a:ext cx="175895" cy="19494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414042"/>
                </a:solidFill>
                <a:latin typeface="Arial"/>
                <a:cs typeface="Arial"/>
              </a:rPr>
              <a:t>3%</a:t>
            </a:r>
            <a:endParaRPr sz="900">
              <a:latin typeface="Arial"/>
              <a:cs typeface="Arial"/>
            </a:endParaRPr>
          </a:p>
        </p:txBody>
      </p:sp>
      <p:pic>
        <p:nvPicPr>
          <p:cNvPr id="16" name="object 16"/>
          <p:cNvPicPr/>
          <p:nvPr/>
        </p:nvPicPr>
        <p:blipFill>
          <a:blip r:embed="rId3" cstate="print"/>
          <a:stretch>
            <a:fillRect/>
          </a:stretch>
        </p:blipFill>
        <p:spPr>
          <a:xfrm>
            <a:off x="1605953" y="8294408"/>
            <a:ext cx="287997" cy="806399"/>
          </a:xfrm>
          <a:prstGeom prst="rect">
            <a:avLst/>
          </a:prstGeom>
        </p:spPr>
      </p:pic>
      <p:sp>
        <p:nvSpPr>
          <p:cNvPr id="17" name="object 17"/>
          <p:cNvSpPr txBox="1"/>
          <p:nvPr/>
        </p:nvSpPr>
        <p:spPr>
          <a:xfrm>
            <a:off x="1661016" y="8353468"/>
            <a:ext cx="175895" cy="19494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7%</a:t>
            </a:r>
            <a:endParaRPr sz="900">
              <a:latin typeface="Arial"/>
              <a:cs typeface="Arial"/>
            </a:endParaRPr>
          </a:p>
        </p:txBody>
      </p:sp>
      <p:sp>
        <p:nvSpPr>
          <p:cNvPr id="18" name="object 18"/>
          <p:cNvSpPr/>
          <p:nvPr/>
        </p:nvSpPr>
        <p:spPr>
          <a:xfrm>
            <a:off x="1946097" y="8524811"/>
            <a:ext cx="288290" cy="576580"/>
          </a:xfrm>
          <a:custGeom>
            <a:avLst/>
            <a:gdLst/>
            <a:ahLst/>
            <a:cxnLst/>
            <a:rect l="l" t="t" r="r" b="b"/>
            <a:pathLst>
              <a:path w="288289" h="576579">
                <a:moveTo>
                  <a:pt x="287997" y="0"/>
                </a:moveTo>
                <a:lnTo>
                  <a:pt x="0" y="0"/>
                </a:lnTo>
                <a:lnTo>
                  <a:pt x="0" y="575995"/>
                </a:lnTo>
                <a:lnTo>
                  <a:pt x="287997" y="575995"/>
                </a:lnTo>
                <a:lnTo>
                  <a:pt x="287997" y="0"/>
                </a:lnTo>
                <a:close/>
              </a:path>
            </a:pathLst>
          </a:custGeom>
          <a:solidFill>
            <a:srgbClr val="FDB913"/>
          </a:solidFill>
        </p:spPr>
        <p:txBody>
          <a:bodyPr wrap="square" lIns="0" tIns="0" rIns="0" bIns="0" rtlCol="0"/>
          <a:lstStyle/>
          <a:p>
            <a:endParaRPr/>
          </a:p>
        </p:txBody>
      </p:sp>
      <p:sp>
        <p:nvSpPr>
          <p:cNvPr id="19" name="object 19"/>
          <p:cNvSpPr txBox="1"/>
          <p:nvPr/>
        </p:nvSpPr>
        <p:spPr>
          <a:xfrm>
            <a:off x="2001166" y="8584100"/>
            <a:ext cx="175895" cy="19621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414042"/>
                </a:solidFill>
                <a:latin typeface="Arial"/>
                <a:cs typeface="Arial"/>
              </a:rPr>
              <a:t>5%</a:t>
            </a:r>
            <a:endParaRPr sz="900">
              <a:latin typeface="Arial"/>
              <a:cs typeface="Arial"/>
            </a:endParaRPr>
          </a:p>
        </p:txBody>
      </p:sp>
      <p:pic>
        <p:nvPicPr>
          <p:cNvPr id="20" name="object 20"/>
          <p:cNvPicPr/>
          <p:nvPr/>
        </p:nvPicPr>
        <p:blipFill>
          <a:blip r:embed="rId4" cstate="print"/>
          <a:stretch>
            <a:fillRect/>
          </a:stretch>
        </p:blipFill>
        <p:spPr>
          <a:xfrm>
            <a:off x="2535961" y="7948803"/>
            <a:ext cx="287997" cy="1152004"/>
          </a:xfrm>
          <a:prstGeom prst="rect">
            <a:avLst/>
          </a:prstGeom>
        </p:spPr>
      </p:pic>
      <p:sp>
        <p:nvSpPr>
          <p:cNvPr id="21" name="object 21"/>
          <p:cNvSpPr txBox="1"/>
          <p:nvPr/>
        </p:nvSpPr>
        <p:spPr>
          <a:xfrm>
            <a:off x="2591026" y="8008101"/>
            <a:ext cx="175895" cy="255904"/>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10%</a:t>
            </a:r>
            <a:endParaRPr sz="900">
              <a:latin typeface="Arial"/>
              <a:cs typeface="Arial"/>
            </a:endParaRPr>
          </a:p>
        </p:txBody>
      </p:sp>
      <p:sp>
        <p:nvSpPr>
          <p:cNvPr id="22" name="object 22"/>
          <p:cNvSpPr/>
          <p:nvPr/>
        </p:nvSpPr>
        <p:spPr>
          <a:xfrm>
            <a:off x="2876118" y="8064004"/>
            <a:ext cx="288290" cy="1036955"/>
          </a:xfrm>
          <a:custGeom>
            <a:avLst/>
            <a:gdLst/>
            <a:ahLst/>
            <a:cxnLst/>
            <a:rect l="l" t="t" r="r" b="b"/>
            <a:pathLst>
              <a:path w="288289" h="1036954">
                <a:moveTo>
                  <a:pt x="287997" y="0"/>
                </a:moveTo>
                <a:lnTo>
                  <a:pt x="0" y="0"/>
                </a:lnTo>
                <a:lnTo>
                  <a:pt x="0" y="1036802"/>
                </a:lnTo>
                <a:lnTo>
                  <a:pt x="287997" y="1036802"/>
                </a:lnTo>
                <a:lnTo>
                  <a:pt x="287997" y="0"/>
                </a:lnTo>
                <a:close/>
              </a:path>
            </a:pathLst>
          </a:custGeom>
          <a:solidFill>
            <a:srgbClr val="FDB913"/>
          </a:solidFill>
        </p:spPr>
        <p:txBody>
          <a:bodyPr wrap="square" lIns="0" tIns="0" rIns="0" bIns="0" rtlCol="0"/>
          <a:lstStyle/>
          <a:p>
            <a:endParaRPr/>
          </a:p>
        </p:txBody>
      </p:sp>
      <p:sp>
        <p:nvSpPr>
          <p:cNvPr id="23" name="object 23"/>
          <p:cNvSpPr txBox="1"/>
          <p:nvPr/>
        </p:nvSpPr>
        <p:spPr>
          <a:xfrm>
            <a:off x="2931176" y="8123300"/>
            <a:ext cx="175895" cy="199390"/>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414042"/>
                </a:solidFill>
                <a:latin typeface="Arial"/>
                <a:cs typeface="Arial"/>
              </a:rPr>
              <a:t>9%</a:t>
            </a:r>
            <a:endParaRPr sz="900">
              <a:latin typeface="Arial"/>
              <a:cs typeface="Arial"/>
            </a:endParaRPr>
          </a:p>
        </p:txBody>
      </p:sp>
      <p:pic>
        <p:nvPicPr>
          <p:cNvPr id="24" name="object 24"/>
          <p:cNvPicPr/>
          <p:nvPr/>
        </p:nvPicPr>
        <p:blipFill>
          <a:blip r:embed="rId5" cstate="print"/>
          <a:stretch>
            <a:fillRect/>
          </a:stretch>
        </p:blipFill>
        <p:spPr>
          <a:xfrm>
            <a:off x="3465969" y="6105601"/>
            <a:ext cx="287997" cy="2995206"/>
          </a:xfrm>
          <a:prstGeom prst="rect">
            <a:avLst/>
          </a:prstGeom>
        </p:spPr>
      </p:pic>
      <p:sp>
        <p:nvSpPr>
          <p:cNvPr id="25" name="object 25"/>
          <p:cNvSpPr txBox="1"/>
          <p:nvPr/>
        </p:nvSpPr>
        <p:spPr>
          <a:xfrm>
            <a:off x="3521037" y="6164898"/>
            <a:ext cx="175895" cy="27114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26%</a:t>
            </a:r>
            <a:endParaRPr sz="900">
              <a:latin typeface="Arial"/>
              <a:cs typeface="Arial"/>
            </a:endParaRPr>
          </a:p>
        </p:txBody>
      </p:sp>
      <p:sp>
        <p:nvSpPr>
          <p:cNvPr id="26" name="object 26"/>
          <p:cNvSpPr/>
          <p:nvPr/>
        </p:nvSpPr>
        <p:spPr>
          <a:xfrm>
            <a:off x="3806126" y="6105601"/>
            <a:ext cx="288290" cy="2995295"/>
          </a:xfrm>
          <a:custGeom>
            <a:avLst/>
            <a:gdLst/>
            <a:ahLst/>
            <a:cxnLst/>
            <a:rect l="l" t="t" r="r" b="b"/>
            <a:pathLst>
              <a:path w="288289" h="2995295">
                <a:moveTo>
                  <a:pt x="287997" y="0"/>
                </a:moveTo>
                <a:lnTo>
                  <a:pt x="0" y="0"/>
                </a:lnTo>
                <a:lnTo>
                  <a:pt x="0" y="2995206"/>
                </a:lnTo>
                <a:lnTo>
                  <a:pt x="287997" y="2995206"/>
                </a:lnTo>
                <a:lnTo>
                  <a:pt x="287997" y="0"/>
                </a:lnTo>
                <a:close/>
              </a:path>
            </a:pathLst>
          </a:custGeom>
          <a:solidFill>
            <a:srgbClr val="FDB913"/>
          </a:solidFill>
        </p:spPr>
        <p:txBody>
          <a:bodyPr wrap="square" lIns="0" tIns="0" rIns="0" bIns="0" rtlCol="0"/>
          <a:lstStyle/>
          <a:p>
            <a:endParaRPr/>
          </a:p>
        </p:txBody>
      </p:sp>
      <p:sp>
        <p:nvSpPr>
          <p:cNvPr id="27" name="object 27"/>
          <p:cNvSpPr txBox="1"/>
          <p:nvPr/>
        </p:nvSpPr>
        <p:spPr>
          <a:xfrm>
            <a:off x="3861186" y="6164898"/>
            <a:ext cx="175895" cy="27114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414042"/>
                </a:solidFill>
                <a:latin typeface="Arial"/>
                <a:cs typeface="Arial"/>
              </a:rPr>
              <a:t>26%</a:t>
            </a:r>
            <a:endParaRPr sz="900">
              <a:latin typeface="Arial"/>
              <a:cs typeface="Arial"/>
            </a:endParaRPr>
          </a:p>
        </p:txBody>
      </p:sp>
      <p:pic>
        <p:nvPicPr>
          <p:cNvPr id="28" name="object 28"/>
          <p:cNvPicPr/>
          <p:nvPr/>
        </p:nvPicPr>
        <p:blipFill>
          <a:blip r:embed="rId6" cstate="print"/>
          <a:stretch>
            <a:fillRect/>
          </a:stretch>
        </p:blipFill>
        <p:spPr>
          <a:xfrm>
            <a:off x="4395990" y="7257605"/>
            <a:ext cx="287997" cy="1843201"/>
          </a:xfrm>
          <a:prstGeom prst="rect">
            <a:avLst/>
          </a:prstGeom>
        </p:spPr>
      </p:pic>
      <p:sp>
        <p:nvSpPr>
          <p:cNvPr id="29" name="object 29"/>
          <p:cNvSpPr txBox="1"/>
          <p:nvPr/>
        </p:nvSpPr>
        <p:spPr>
          <a:xfrm>
            <a:off x="4451046" y="7316899"/>
            <a:ext cx="175895" cy="247650"/>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16%</a:t>
            </a:r>
            <a:endParaRPr sz="900">
              <a:latin typeface="Arial"/>
              <a:cs typeface="Arial"/>
            </a:endParaRPr>
          </a:p>
        </p:txBody>
      </p:sp>
      <p:sp>
        <p:nvSpPr>
          <p:cNvPr id="30" name="object 30"/>
          <p:cNvSpPr/>
          <p:nvPr/>
        </p:nvSpPr>
        <p:spPr>
          <a:xfrm>
            <a:off x="4736134" y="6796811"/>
            <a:ext cx="288290" cy="2304415"/>
          </a:xfrm>
          <a:custGeom>
            <a:avLst/>
            <a:gdLst/>
            <a:ahLst/>
            <a:cxnLst/>
            <a:rect l="l" t="t" r="r" b="b"/>
            <a:pathLst>
              <a:path w="288289" h="2304415">
                <a:moveTo>
                  <a:pt x="287997" y="0"/>
                </a:moveTo>
                <a:lnTo>
                  <a:pt x="0" y="0"/>
                </a:lnTo>
                <a:lnTo>
                  <a:pt x="0" y="2303995"/>
                </a:lnTo>
                <a:lnTo>
                  <a:pt x="287997" y="2303995"/>
                </a:lnTo>
                <a:lnTo>
                  <a:pt x="287997" y="0"/>
                </a:lnTo>
                <a:close/>
              </a:path>
            </a:pathLst>
          </a:custGeom>
          <a:solidFill>
            <a:srgbClr val="FDB913"/>
          </a:solidFill>
        </p:spPr>
        <p:txBody>
          <a:bodyPr wrap="square" lIns="0" tIns="0" rIns="0" bIns="0" rtlCol="0"/>
          <a:lstStyle/>
          <a:p>
            <a:endParaRPr/>
          </a:p>
        </p:txBody>
      </p:sp>
      <p:sp>
        <p:nvSpPr>
          <p:cNvPr id="31" name="object 31"/>
          <p:cNvSpPr txBox="1"/>
          <p:nvPr/>
        </p:nvSpPr>
        <p:spPr>
          <a:xfrm>
            <a:off x="4791195" y="6856099"/>
            <a:ext cx="175895" cy="278765"/>
          </a:xfrm>
          <a:prstGeom prst="rect">
            <a:avLst/>
          </a:prstGeom>
        </p:spPr>
        <p:txBody>
          <a:bodyPr vert="vert270" wrap="square" lIns="0" tIns="14604" rIns="0" bIns="0" rtlCol="0">
            <a:spAutoFit/>
          </a:bodyPr>
          <a:lstStyle/>
          <a:p>
            <a:pPr marL="12700">
              <a:lnSpc>
                <a:spcPct val="100000"/>
              </a:lnSpc>
              <a:spcBef>
                <a:spcPts val="114"/>
              </a:spcBef>
            </a:pPr>
            <a:r>
              <a:rPr sz="900" b="1" spc="35" dirty="0">
                <a:solidFill>
                  <a:srgbClr val="414042"/>
                </a:solidFill>
                <a:latin typeface="Arial"/>
                <a:cs typeface="Arial"/>
              </a:rPr>
              <a:t>20%</a:t>
            </a:r>
            <a:endParaRPr sz="900">
              <a:latin typeface="Arial"/>
              <a:cs typeface="Arial"/>
            </a:endParaRPr>
          </a:p>
        </p:txBody>
      </p:sp>
      <p:pic>
        <p:nvPicPr>
          <p:cNvPr id="32" name="object 32"/>
          <p:cNvPicPr/>
          <p:nvPr/>
        </p:nvPicPr>
        <p:blipFill>
          <a:blip r:embed="rId7" cstate="print"/>
          <a:stretch>
            <a:fillRect/>
          </a:stretch>
        </p:blipFill>
        <p:spPr>
          <a:xfrm>
            <a:off x="5325998" y="7372807"/>
            <a:ext cx="287997" cy="1728000"/>
          </a:xfrm>
          <a:prstGeom prst="rect">
            <a:avLst/>
          </a:prstGeom>
        </p:spPr>
      </p:pic>
      <p:sp>
        <p:nvSpPr>
          <p:cNvPr id="33" name="object 33"/>
          <p:cNvSpPr txBox="1"/>
          <p:nvPr/>
        </p:nvSpPr>
        <p:spPr>
          <a:xfrm>
            <a:off x="5381056" y="7432099"/>
            <a:ext cx="175895" cy="244475"/>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15%</a:t>
            </a:r>
            <a:endParaRPr sz="900">
              <a:latin typeface="Arial"/>
              <a:cs typeface="Arial"/>
            </a:endParaRPr>
          </a:p>
        </p:txBody>
      </p:sp>
      <p:sp>
        <p:nvSpPr>
          <p:cNvPr id="34" name="object 34"/>
          <p:cNvSpPr/>
          <p:nvPr/>
        </p:nvSpPr>
        <p:spPr>
          <a:xfrm>
            <a:off x="5666143" y="6796811"/>
            <a:ext cx="288290" cy="2304415"/>
          </a:xfrm>
          <a:custGeom>
            <a:avLst/>
            <a:gdLst/>
            <a:ahLst/>
            <a:cxnLst/>
            <a:rect l="l" t="t" r="r" b="b"/>
            <a:pathLst>
              <a:path w="288289" h="2304415">
                <a:moveTo>
                  <a:pt x="287997" y="0"/>
                </a:moveTo>
                <a:lnTo>
                  <a:pt x="0" y="0"/>
                </a:lnTo>
                <a:lnTo>
                  <a:pt x="0" y="2303995"/>
                </a:lnTo>
                <a:lnTo>
                  <a:pt x="287997" y="2303995"/>
                </a:lnTo>
                <a:lnTo>
                  <a:pt x="287997" y="0"/>
                </a:lnTo>
                <a:close/>
              </a:path>
            </a:pathLst>
          </a:custGeom>
          <a:solidFill>
            <a:srgbClr val="FDB913"/>
          </a:solidFill>
        </p:spPr>
        <p:txBody>
          <a:bodyPr wrap="square" lIns="0" tIns="0" rIns="0" bIns="0" rtlCol="0"/>
          <a:lstStyle/>
          <a:p>
            <a:endParaRPr/>
          </a:p>
        </p:txBody>
      </p:sp>
      <p:sp>
        <p:nvSpPr>
          <p:cNvPr id="35" name="object 35"/>
          <p:cNvSpPr txBox="1"/>
          <p:nvPr/>
        </p:nvSpPr>
        <p:spPr>
          <a:xfrm>
            <a:off x="5721206" y="6856099"/>
            <a:ext cx="175895" cy="278765"/>
          </a:xfrm>
          <a:prstGeom prst="rect">
            <a:avLst/>
          </a:prstGeom>
        </p:spPr>
        <p:txBody>
          <a:bodyPr vert="vert270" wrap="square" lIns="0" tIns="14604" rIns="0" bIns="0" rtlCol="0">
            <a:spAutoFit/>
          </a:bodyPr>
          <a:lstStyle/>
          <a:p>
            <a:pPr marL="12700">
              <a:lnSpc>
                <a:spcPct val="100000"/>
              </a:lnSpc>
              <a:spcBef>
                <a:spcPts val="114"/>
              </a:spcBef>
            </a:pPr>
            <a:r>
              <a:rPr sz="900" b="1" spc="35" dirty="0">
                <a:solidFill>
                  <a:srgbClr val="414042"/>
                </a:solidFill>
                <a:latin typeface="Arial"/>
                <a:cs typeface="Arial"/>
              </a:rPr>
              <a:t>20%</a:t>
            </a:r>
            <a:endParaRPr sz="900">
              <a:latin typeface="Arial"/>
              <a:cs typeface="Arial"/>
            </a:endParaRPr>
          </a:p>
        </p:txBody>
      </p:sp>
      <p:pic>
        <p:nvPicPr>
          <p:cNvPr id="36" name="object 36"/>
          <p:cNvPicPr/>
          <p:nvPr/>
        </p:nvPicPr>
        <p:blipFill>
          <a:blip r:embed="rId8" cstate="print"/>
          <a:stretch>
            <a:fillRect/>
          </a:stretch>
        </p:blipFill>
        <p:spPr>
          <a:xfrm>
            <a:off x="6256007" y="7948803"/>
            <a:ext cx="287997" cy="1152004"/>
          </a:xfrm>
          <a:prstGeom prst="rect">
            <a:avLst/>
          </a:prstGeom>
        </p:spPr>
      </p:pic>
      <p:sp>
        <p:nvSpPr>
          <p:cNvPr id="37" name="object 37"/>
          <p:cNvSpPr txBox="1"/>
          <p:nvPr/>
        </p:nvSpPr>
        <p:spPr>
          <a:xfrm>
            <a:off x="6311065" y="8008101"/>
            <a:ext cx="175895" cy="255904"/>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FFFFFF"/>
                </a:solidFill>
                <a:latin typeface="Arial"/>
                <a:cs typeface="Arial"/>
              </a:rPr>
              <a:t>10%</a:t>
            </a:r>
            <a:endParaRPr sz="900">
              <a:latin typeface="Arial"/>
              <a:cs typeface="Arial"/>
            </a:endParaRPr>
          </a:p>
        </p:txBody>
      </p:sp>
      <p:sp>
        <p:nvSpPr>
          <p:cNvPr id="38" name="object 38"/>
          <p:cNvSpPr/>
          <p:nvPr/>
        </p:nvSpPr>
        <p:spPr>
          <a:xfrm>
            <a:off x="6596151" y="7718412"/>
            <a:ext cx="288290" cy="1382395"/>
          </a:xfrm>
          <a:custGeom>
            <a:avLst/>
            <a:gdLst/>
            <a:ahLst/>
            <a:cxnLst/>
            <a:rect l="l" t="t" r="r" b="b"/>
            <a:pathLst>
              <a:path w="288290" h="1382395">
                <a:moveTo>
                  <a:pt x="287997" y="0"/>
                </a:moveTo>
                <a:lnTo>
                  <a:pt x="0" y="0"/>
                </a:lnTo>
                <a:lnTo>
                  <a:pt x="0" y="1382394"/>
                </a:lnTo>
                <a:lnTo>
                  <a:pt x="287997" y="1382394"/>
                </a:lnTo>
                <a:lnTo>
                  <a:pt x="287997" y="0"/>
                </a:lnTo>
                <a:close/>
              </a:path>
            </a:pathLst>
          </a:custGeom>
          <a:solidFill>
            <a:srgbClr val="FDB913"/>
          </a:solidFill>
        </p:spPr>
        <p:txBody>
          <a:bodyPr wrap="square" lIns="0" tIns="0" rIns="0" bIns="0" rtlCol="0"/>
          <a:lstStyle/>
          <a:p>
            <a:endParaRPr/>
          </a:p>
        </p:txBody>
      </p:sp>
      <p:sp>
        <p:nvSpPr>
          <p:cNvPr id="39" name="object 39"/>
          <p:cNvSpPr txBox="1"/>
          <p:nvPr/>
        </p:nvSpPr>
        <p:spPr>
          <a:xfrm>
            <a:off x="6651215" y="7777699"/>
            <a:ext cx="175895" cy="243204"/>
          </a:xfrm>
          <a:prstGeom prst="rect">
            <a:avLst/>
          </a:prstGeom>
        </p:spPr>
        <p:txBody>
          <a:bodyPr vert="vert270" wrap="square" lIns="0" tIns="14604" rIns="0" bIns="0" rtlCol="0">
            <a:spAutoFit/>
          </a:bodyPr>
          <a:lstStyle/>
          <a:p>
            <a:pPr marL="12700">
              <a:lnSpc>
                <a:spcPct val="100000"/>
              </a:lnSpc>
              <a:spcBef>
                <a:spcPts val="114"/>
              </a:spcBef>
            </a:pPr>
            <a:r>
              <a:rPr sz="900" b="1" spc="-25" dirty="0">
                <a:solidFill>
                  <a:srgbClr val="414042"/>
                </a:solidFill>
                <a:latin typeface="Arial"/>
                <a:cs typeface="Arial"/>
              </a:rPr>
              <a:t>12%</a:t>
            </a:r>
            <a:endParaRPr sz="900">
              <a:latin typeface="Arial"/>
              <a:cs typeface="Arial"/>
            </a:endParaRPr>
          </a:p>
        </p:txBody>
      </p:sp>
      <p:graphicFrame>
        <p:nvGraphicFramePr>
          <p:cNvPr id="40" name="object 40"/>
          <p:cNvGraphicFramePr>
            <a:graphicFrameLocks noGrp="1"/>
          </p:cNvGraphicFramePr>
          <p:nvPr>
            <p:extLst>
              <p:ext uri="{D42A27DB-BD31-4B8C-83A1-F6EECF244321}">
                <p14:modId xmlns:p14="http://schemas.microsoft.com/office/powerpoint/2010/main" val="1676207326"/>
              </p:ext>
            </p:extLst>
          </p:nvPr>
        </p:nvGraphicFramePr>
        <p:xfrm>
          <a:off x="374645" y="9128861"/>
          <a:ext cx="6756406" cy="462471"/>
        </p:xfrm>
        <a:graphic>
          <a:graphicData uri="http://schemas.openxmlformats.org/drawingml/2006/table">
            <a:tbl>
              <a:tblPr firstRow="1" bandRow="1">
                <a:tableStyleId>{2D5ABB26-0587-4C30-8999-92F81FD0307C}</a:tableStyleId>
              </a:tblPr>
              <a:tblGrid>
                <a:gridCol w="866925">
                  <a:extLst>
                    <a:ext uri="{9D8B030D-6E8A-4147-A177-3AD203B41FA5}">
                      <a16:colId xmlns:a16="http://schemas.microsoft.com/office/drawing/2014/main" val="20000"/>
                    </a:ext>
                  </a:extLst>
                </a:gridCol>
                <a:gridCol w="972812">
                  <a:extLst>
                    <a:ext uri="{9D8B030D-6E8A-4147-A177-3AD203B41FA5}">
                      <a16:colId xmlns:a16="http://schemas.microsoft.com/office/drawing/2014/main" val="20001"/>
                    </a:ext>
                  </a:extLst>
                </a:gridCol>
                <a:gridCol w="1134718">
                  <a:extLst>
                    <a:ext uri="{9D8B030D-6E8A-4147-A177-3AD203B41FA5}">
                      <a16:colId xmlns:a16="http://schemas.microsoft.com/office/drawing/2014/main" val="20002"/>
                    </a:ext>
                  </a:extLst>
                </a:gridCol>
                <a:gridCol w="816371">
                  <a:extLst>
                    <a:ext uri="{9D8B030D-6E8A-4147-A177-3AD203B41FA5}">
                      <a16:colId xmlns:a16="http://schemas.microsoft.com/office/drawing/2014/main" val="20003"/>
                    </a:ext>
                  </a:extLst>
                </a:gridCol>
                <a:gridCol w="1099197">
                  <a:extLst>
                    <a:ext uri="{9D8B030D-6E8A-4147-A177-3AD203B41FA5}">
                      <a16:colId xmlns:a16="http://schemas.microsoft.com/office/drawing/2014/main" val="20004"/>
                    </a:ext>
                  </a:extLst>
                </a:gridCol>
                <a:gridCol w="1009021">
                  <a:extLst>
                    <a:ext uri="{9D8B030D-6E8A-4147-A177-3AD203B41FA5}">
                      <a16:colId xmlns:a16="http://schemas.microsoft.com/office/drawing/2014/main" val="20005"/>
                    </a:ext>
                  </a:extLst>
                </a:gridCol>
                <a:gridCol w="857362">
                  <a:extLst>
                    <a:ext uri="{9D8B030D-6E8A-4147-A177-3AD203B41FA5}">
                      <a16:colId xmlns:a16="http://schemas.microsoft.com/office/drawing/2014/main" val="20006"/>
                    </a:ext>
                  </a:extLst>
                </a:gridCol>
              </a:tblGrid>
              <a:tr h="194619">
                <a:tc>
                  <a:txBody>
                    <a:bodyPr/>
                    <a:lstStyle/>
                    <a:p>
                      <a:pPr algn="ctr"/>
                      <a:r>
                        <a:rPr lang="pt-BR" sz="700" dirty="0"/>
                        <a:t>Diminuiu significativamente</a:t>
                      </a:r>
                    </a:p>
                  </a:txBody>
                  <a:tcPr marL="0" marR="0" marT="19050" marB="0"/>
                </a:tc>
                <a:tc>
                  <a:txBody>
                    <a:bodyPr/>
                    <a:lstStyle/>
                    <a:p>
                      <a:pPr algn="ctr"/>
                      <a:r>
                        <a:rPr lang="pt-BR" sz="700" dirty="0"/>
                        <a:t>Diminuiu moderadamente</a:t>
                      </a:r>
                    </a:p>
                  </a:txBody>
                  <a:tcPr marL="0" marR="0" marT="19050" marB="0"/>
                </a:tc>
                <a:tc>
                  <a:txBody>
                    <a:bodyPr/>
                    <a:lstStyle/>
                    <a:p>
                      <a:pPr marL="184150" marR="147320" lvl="0" indent="-86995" algn="ctr" defTabSz="914400" eaLnBrk="1" fontAlgn="auto" latinLnBrk="0" hangingPunct="1">
                        <a:lnSpc>
                          <a:spcPct val="100000"/>
                        </a:lnSpc>
                        <a:spcBef>
                          <a:spcPts val="150"/>
                        </a:spcBef>
                        <a:spcAft>
                          <a:spcPts val="0"/>
                        </a:spcAft>
                        <a:buClrTx/>
                        <a:buSzTx/>
                        <a:buFontTx/>
                        <a:buNone/>
                        <a:tabLst/>
                        <a:defRPr/>
                      </a:pPr>
                      <a:r>
                        <a:rPr lang="pt-BR" sz="700" dirty="0"/>
                        <a:t>Diminuiu levemene</a:t>
                      </a:r>
                    </a:p>
                    <a:p>
                      <a:pPr marL="184150" marR="147320" lvl="0" indent="-86995" algn="ctr" defTabSz="914400" eaLnBrk="1" fontAlgn="auto" latinLnBrk="0" hangingPunct="1">
                        <a:lnSpc>
                          <a:spcPct val="100000"/>
                        </a:lnSpc>
                        <a:spcBef>
                          <a:spcPts val="150"/>
                        </a:spcBef>
                        <a:spcAft>
                          <a:spcPts val="0"/>
                        </a:spcAft>
                        <a:buClrTx/>
                        <a:buSzTx/>
                        <a:buFontTx/>
                        <a:buNone/>
                        <a:tabLst/>
                        <a:defRPr/>
                      </a:pPr>
                      <a:r>
                        <a:rPr sz="700" dirty="0">
                          <a:solidFill>
                            <a:srgbClr val="414042"/>
                          </a:solidFill>
                          <a:latin typeface="Tahoma"/>
                          <a:cs typeface="Tahoma"/>
                        </a:rPr>
                        <a:t>(2-5%</a:t>
                      </a:r>
                      <a:r>
                        <a:rPr sz="700" spc="5" dirty="0">
                          <a:solidFill>
                            <a:srgbClr val="414042"/>
                          </a:solidFill>
                          <a:latin typeface="Tahoma"/>
                          <a:cs typeface="Tahoma"/>
                        </a:rPr>
                        <a:t> </a:t>
                      </a:r>
                      <a:r>
                        <a:rPr lang="pt-BR" sz="700" dirty="0"/>
                        <a:t>Queda</a:t>
                      </a:r>
                      <a:r>
                        <a:rPr sz="700" spc="-10" dirty="0">
                          <a:solidFill>
                            <a:srgbClr val="414042"/>
                          </a:solidFill>
                          <a:latin typeface="Tahoma"/>
                          <a:cs typeface="Tahoma"/>
                        </a:rPr>
                        <a:t>)</a:t>
                      </a:r>
                      <a:endParaRPr sz="700" dirty="0">
                        <a:latin typeface="Tahoma"/>
                        <a:cs typeface="Tahoma"/>
                      </a:endParaRPr>
                    </a:p>
                  </a:txBody>
                  <a:tcPr marL="0" marR="0" marT="19050" marB="0"/>
                </a:tc>
                <a:tc>
                  <a:txBody>
                    <a:bodyPr/>
                    <a:lstStyle/>
                    <a:p>
                      <a:pPr algn="ctr"/>
                      <a:r>
                        <a:rPr lang="pt-BR" sz="700" dirty="0"/>
                        <a:t>Permaneceu estável</a:t>
                      </a:r>
                    </a:p>
                  </a:txBody>
                  <a:tcPr marL="0" marR="0" marT="19050" marB="0"/>
                </a:tc>
                <a:tc>
                  <a:txBody>
                    <a:bodyPr/>
                    <a:lstStyle/>
                    <a:p>
                      <a:pPr marL="228600" marR="88900" lvl="0" indent="-63500" algn="ctr" defTabSz="914400" eaLnBrk="1" fontAlgn="auto" latinLnBrk="0" hangingPunct="1">
                        <a:lnSpc>
                          <a:spcPct val="100000"/>
                        </a:lnSpc>
                        <a:spcBef>
                          <a:spcPts val="150"/>
                        </a:spcBef>
                        <a:spcAft>
                          <a:spcPts val="0"/>
                        </a:spcAft>
                        <a:buClrTx/>
                        <a:buSzTx/>
                        <a:buFontTx/>
                        <a:buNone/>
                        <a:tabLst/>
                        <a:defRPr/>
                      </a:pPr>
                      <a:r>
                        <a:rPr lang="pt-BR" sz="700" dirty="0"/>
                        <a:t>Aumentou Levemente</a:t>
                      </a:r>
                    </a:p>
                    <a:p>
                      <a:pPr marL="228600" marR="88900" indent="-63500" algn="ctr">
                        <a:lnSpc>
                          <a:spcPct val="100000"/>
                        </a:lnSpc>
                        <a:spcBef>
                          <a:spcPts val="150"/>
                        </a:spcBef>
                      </a:pPr>
                      <a:r>
                        <a:rPr sz="700" dirty="0">
                          <a:solidFill>
                            <a:srgbClr val="414042"/>
                          </a:solidFill>
                          <a:latin typeface="Tahoma"/>
                          <a:cs typeface="Tahoma"/>
                        </a:rPr>
                        <a:t>(2-5%</a:t>
                      </a:r>
                      <a:r>
                        <a:rPr sz="700" spc="5" dirty="0">
                          <a:solidFill>
                            <a:srgbClr val="414042"/>
                          </a:solidFill>
                          <a:latin typeface="Tahoma"/>
                          <a:cs typeface="Tahoma"/>
                        </a:rPr>
                        <a:t> </a:t>
                      </a:r>
                      <a:r>
                        <a:rPr lang="pt-BR" sz="700" dirty="0"/>
                        <a:t>Crescimento</a:t>
                      </a:r>
                      <a:r>
                        <a:rPr sz="700" spc="35" dirty="0">
                          <a:solidFill>
                            <a:srgbClr val="414042"/>
                          </a:solidFill>
                          <a:latin typeface="Tahoma"/>
                          <a:cs typeface="Tahoma"/>
                        </a:rPr>
                        <a:t>)</a:t>
                      </a:r>
                      <a:endParaRPr sz="700" dirty="0">
                        <a:latin typeface="Tahoma"/>
                        <a:cs typeface="Tahoma"/>
                      </a:endParaRPr>
                    </a:p>
                  </a:txBody>
                  <a:tcPr marL="0" marR="0" marT="19050" marB="0"/>
                </a:tc>
                <a:tc>
                  <a:txBody>
                    <a:bodyPr/>
                    <a:lstStyle/>
                    <a:p>
                      <a:pPr algn="ctr"/>
                      <a:r>
                        <a:rPr lang="pt-BR" sz="700" dirty="0"/>
                        <a:t>Aumentou moderadamente</a:t>
                      </a:r>
                    </a:p>
                  </a:txBody>
                  <a:tcPr marL="0" marR="0" marT="19050" marB="0"/>
                </a:tc>
                <a:tc>
                  <a:txBody>
                    <a:bodyPr/>
                    <a:lstStyle/>
                    <a:p>
                      <a:pPr marL="184785" marR="81280" indent="50165" algn="l">
                        <a:lnSpc>
                          <a:spcPct val="100000"/>
                        </a:lnSpc>
                        <a:spcBef>
                          <a:spcPts val="150"/>
                        </a:spcBef>
                      </a:pPr>
                      <a:r>
                        <a:rPr lang="pt-BR" sz="700" dirty="0"/>
                        <a:t>Aumentou significativaente</a:t>
                      </a:r>
                      <a:endParaRPr sz="700" dirty="0">
                        <a:latin typeface="Tahoma"/>
                        <a:cs typeface="Tahoma"/>
                      </a:endParaRPr>
                    </a:p>
                  </a:txBody>
                  <a:tcPr marL="0" marR="0" marT="19050" marB="0"/>
                </a:tc>
                <a:extLst>
                  <a:ext uri="{0D108BD9-81ED-4DB2-BD59-A6C34878D82A}">
                    <a16:rowId xmlns:a16="http://schemas.microsoft.com/office/drawing/2014/main" val="10000"/>
                  </a:ext>
                </a:extLst>
              </a:tr>
              <a:tr h="114832">
                <a:tc>
                  <a:txBody>
                    <a:bodyPr/>
                    <a:lstStyle/>
                    <a:p>
                      <a:pPr marL="31750" algn="ctr">
                        <a:lnSpc>
                          <a:spcPts val="825"/>
                        </a:lnSpc>
                      </a:pPr>
                      <a:r>
                        <a:rPr sz="800" spc="-40" dirty="0">
                          <a:solidFill>
                            <a:srgbClr val="414042"/>
                          </a:solidFill>
                          <a:latin typeface="Tahoma"/>
                          <a:cs typeface="Tahoma"/>
                        </a:rPr>
                        <a:t>(10+%</a:t>
                      </a:r>
                      <a:r>
                        <a:rPr sz="800" spc="-15" dirty="0">
                          <a:solidFill>
                            <a:srgbClr val="414042"/>
                          </a:solidFill>
                          <a:latin typeface="Tahoma"/>
                          <a:cs typeface="Tahoma"/>
                        </a:rPr>
                        <a:t> </a:t>
                      </a:r>
                      <a:r>
                        <a:rPr lang="pt-BR" sz="800" dirty="0"/>
                        <a:t>Queda</a:t>
                      </a:r>
                      <a:r>
                        <a:rPr sz="800" spc="-10" dirty="0">
                          <a:solidFill>
                            <a:srgbClr val="414042"/>
                          </a:solidFill>
                          <a:latin typeface="Tahoma"/>
                          <a:cs typeface="Tahoma"/>
                        </a:rPr>
                        <a:t>)</a:t>
                      </a:r>
                      <a:endParaRPr sz="800" dirty="0">
                        <a:latin typeface="Tahoma"/>
                        <a:cs typeface="Tahoma"/>
                      </a:endParaRPr>
                    </a:p>
                  </a:txBody>
                  <a:tcPr marL="0" marR="0" marT="0" marB="0"/>
                </a:tc>
                <a:tc>
                  <a:txBody>
                    <a:bodyPr/>
                    <a:lstStyle/>
                    <a:p>
                      <a:pPr marL="139700" marR="0" lvl="0" indent="0" defTabSz="914400" eaLnBrk="1" fontAlgn="auto" latinLnBrk="0" hangingPunct="1">
                        <a:lnSpc>
                          <a:spcPts val="825"/>
                        </a:lnSpc>
                        <a:spcBef>
                          <a:spcPts val="0"/>
                        </a:spcBef>
                        <a:spcAft>
                          <a:spcPts val="0"/>
                        </a:spcAft>
                        <a:buClrTx/>
                        <a:buSzTx/>
                        <a:buFontTx/>
                        <a:buNone/>
                        <a:tabLst/>
                        <a:defRPr/>
                      </a:pPr>
                      <a:r>
                        <a:rPr sz="700" dirty="0">
                          <a:solidFill>
                            <a:srgbClr val="414042"/>
                          </a:solidFill>
                          <a:latin typeface="Tahoma"/>
                          <a:cs typeface="Tahoma"/>
                        </a:rPr>
                        <a:t>(5-</a:t>
                      </a:r>
                      <a:r>
                        <a:rPr sz="700" spc="-55" dirty="0">
                          <a:solidFill>
                            <a:srgbClr val="414042"/>
                          </a:solidFill>
                          <a:latin typeface="Tahoma"/>
                          <a:cs typeface="Tahoma"/>
                        </a:rPr>
                        <a:t>10%</a:t>
                      </a:r>
                      <a:r>
                        <a:rPr sz="700" spc="75" dirty="0">
                          <a:solidFill>
                            <a:srgbClr val="414042"/>
                          </a:solidFill>
                          <a:latin typeface="Tahoma"/>
                          <a:cs typeface="Tahoma"/>
                        </a:rPr>
                        <a:t> </a:t>
                      </a:r>
                      <a:r>
                        <a:rPr lang="pt-BR" sz="800" dirty="0"/>
                        <a:t>Queda</a:t>
                      </a:r>
                      <a:r>
                        <a:rPr sz="700" spc="-10" dirty="0">
                          <a:solidFill>
                            <a:srgbClr val="414042"/>
                          </a:solidFill>
                          <a:latin typeface="Tahoma"/>
                          <a:cs typeface="Tahoma"/>
                        </a:rPr>
                        <a:t>)</a:t>
                      </a:r>
                      <a:endParaRPr sz="700" dirty="0">
                        <a:latin typeface="Tahoma"/>
                        <a:cs typeface="Tahoma"/>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243204">
                        <a:lnSpc>
                          <a:spcPts val="825"/>
                        </a:lnSpc>
                      </a:pPr>
                      <a:r>
                        <a:rPr sz="700" spc="-10" dirty="0">
                          <a:solidFill>
                            <a:srgbClr val="414042"/>
                          </a:solidFill>
                          <a:latin typeface="Tahoma"/>
                          <a:cs typeface="Tahoma"/>
                        </a:rPr>
                        <a:t>+/-</a:t>
                      </a:r>
                      <a:r>
                        <a:rPr sz="700" spc="-25" dirty="0">
                          <a:solidFill>
                            <a:srgbClr val="414042"/>
                          </a:solidFill>
                          <a:latin typeface="Tahoma"/>
                          <a:cs typeface="Tahoma"/>
                        </a:rPr>
                        <a:t>2%</a:t>
                      </a:r>
                      <a:endParaRPr sz="700" dirty="0">
                        <a:latin typeface="Tahoma"/>
                        <a:cs typeface="Tahoma"/>
                      </a:endParaRPr>
                    </a:p>
                  </a:txBody>
                  <a:tcPr marL="0" marR="0" marT="0" marB="0"/>
                </a:tc>
                <a:tc>
                  <a:txBody>
                    <a:bodyPr/>
                    <a:lstStyle/>
                    <a:p>
                      <a:pPr>
                        <a:lnSpc>
                          <a:spcPct val="100000"/>
                        </a:lnSpc>
                      </a:pPr>
                      <a:endParaRPr sz="700" dirty="0">
                        <a:latin typeface="Times New Roman"/>
                        <a:cs typeface="Times New Roman"/>
                      </a:endParaRPr>
                    </a:p>
                  </a:txBody>
                  <a:tcPr marL="0" marR="0" marT="0" marB="0"/>
                </a:tc>
                <a:tc>
                  <a:txBody>
                    <a:bodyPr/>
                    <a:lstStyle/>
                    <a:p>
                      <a:pPr marL="96520">
                        <a:lnSpc>
                          <a:spcPts val="825"/>
                        </a:lnSpc>
                      </a:pPr>
                      <a:r>
                        <a:rPr sz="700" dirty="0">
                          <a:solidFill>
                            <a:srgbClr val="414042"/>
                          </a:solidFill>
                          <a:latin typeface="Tahoma"/>
                          <a:cs typeface="Tahoma"/>
                        </a:rPr>
                        <a:t>(5-</a:t>
                      </a:r>
                      <a:r>
                        <a:rPr sz="700" spc="-55" dirty="0">
                          <a:solidFill>
                            <a:srgbClr val="414042"/>
                          </a:solidFill>
                          <a:latin typeface="Tahoma"/>
                          <a:cs typeface="Tahoma"/>
                        </a:rPr>
                        <a:t>10%</a:t>
                      </a:r>
                      <a:r>
                        <a:rPr sz="700" spc="75" dirty="0">
                          <a:solidFill>
                            <a:srgbClr val="414042"/>
                          </a:solidFill>
                          <a:latin typeface="Tahoma"/>
                          <a:cs typeface="Tahoma"/>
                        </a:rPr>
                        <a:t> </a:t>
                      </a:r>
                      <a:r>
                        <a:rPr lang="pt-BR" sz="800" dirty="0"/>
                        <a:t>Aumento</a:t>
                      </a:r>
                      <a:r>
                        <a:rPr sz="700" spc="-10" dirty="0">
                          <a:solidFill>
                            <a:srgbClr val="414042"/>
                          </a:solidFill>
                          <a:latin typeface="Tahoma"/>
                          <a:cs typeface="Tahoma"/>
                        </a:rPr>
                        <a:t>)</a:t>
                      </a:r>
                      <a:endParaRPr sz="700" dirty="0">
                        <a:latin typeface="Tahoma"/>
                        <a:cs typeface="Tahoma"/>
                      </a:endParaRPr>
                    </a:p>
                  </a:txBody>
                  <a:tcPr marL="0" marR="0" marT="0" marB="0"/>
                </a:tc>
                <a:tc>
                  <a:txBody>
                    <a:bodyPr/>
                    <a:lstStyle/>
                    <a:p>
                      <a:pPr marL="127000" algn="ctr">
                        <a:lnSpc>
                          <a:spcPts val="825"/>
                        </a:lnSpc>
                      </a:pPr>
                      <a:r>
                        <a:rPr sz="700" spc="-40" dirty="0">
                          <a:solidFill>
                            <a:srgbClr val="414042"/>
                          </a:solidFill>
                          <a:latin typeface="Tahoma"/>
                          <a:cs typeface="Tahoma"/>
                        </a:rPr>
                        <a:t>(10+%</a:t>
                      </a:r>
                      <a:r>
                        <a:rPr sz="700" spc="-15" dirty="0">
                          <a:solidFill>
                            <a:srgbClr val="414042"/>
                          </a:solidFill>
                          <a:latin typeface="Tahoma"/>
                          <a:cs typeface="Tahoma"/>
                        </a:rPr>
                        <a:t> </a:t>
                      </a:r>
                      <a:r>
                        <a:rPr lang="pt-BR" sz="800" dirty="0"/>
                        <a:t>Crescimento</a:t>
                      </a:r>
                      <a:r>
                        <a:rPr sz="700" spc="35" dirty="0">
                          <a:solidFill>
                            <a:srgbClr val="414042"/>
                          </a:solidFill>
                          <a:latin typeface="Tahoma"/>
                          <a:cs typeface="Tahoma"/>
                        </a:rPr>
                        <a:t>)</a:t>
                      </a:r>
                      <a:endParaRPr sz="700" dirty="0">
                        <a:latin typeface="Tahoma"/>
                        <a:cs typeface="Tahoma"/>
                      </a:endParaRPr>
                    </a:p>
                  </a:txBody>
                  <a:tcPr marL="0" marR="0" marT="0" marB="0"/>
                </a:tc>
                <a:extLst>
                  <a:ext uri="{0D108BD9-81ED-4DB2-BD59-A6C34878D82A}">
                    <a16:rowId xmlns:a16="http://schemas.microsoft.com/office/drawing/2014/main" val="10001"/>
                  </a:ext>
                </a:extLst>
              </a:tr>
            </a:tbl>
          </a:graphicData>
        </a:graphic>
      </p:graphicFrame>
      <p:grpSp>
        <p:nvGrpSpPr>
          <p:cNvPr id="41" name="object 41"/>
          <p:cNvGrpSpPr/>
          <p:nvPr/>
        </p:nvGrpSpPr>
        <p:grpSpPr>
          <a:xfrm>
            <a:off x="536822" y="9583202"/>
            <a:ext cx="6483350" cy="331470"/>
            <a:chOff x="536822" y="9583202"/>
            <a:chExt cx="6483350" cy="331470"/>
          </a:xfrm>
        </p:grpSpPr>
        <p:sp>
          <p:nvSpPr>
            <p:cNvPr id="42" name="object 42"/>
            <p:cNvSpPr/>
            <p:nvPr/>
          </p:nvSpPr>
          <p:spPr>
            <a:xfrm>
              <a:off x="539997" y="9586377"/>
              <a:ext cx="1830070" cy="285115"/>
            </a:xfrm>
            <a:custGeom>
              <a:avLst/>
              <a:gdLst/>
              <a:ahLst/>
              <a:cxnLst/>
              <a:rect l="l" t="t" r="r" b="b"/>
              <a:pathLst>
                <a:path w="1830070" h="285115">
                  <a:moveTo>
                    <a:pt x="0" y="0"/>
                  </a:moveTo>
                  <a:lnTo>
                    <a:pt x="0" y="284822"/>
                  </a:lnTo>
                  <a:lnTo>
                    <a:pt x="1830044" y="284822"/>
                  </a:lnTo>
                  <a:lnTo>
                    <a:pt x="1830044" y="0"/>
                  </a:lnTo>
                </a:path>
              </a:pathLst>
            </a:custGeom>
            <a:ln w="6350">
              <a:solidFill>
                <a:srgbClr val="005A77"/>
              </a:solidFill>
            </a:ln>
          </p:spPr>
          <p:txBody>
            <a:bodyPr wrap="square" lIns="0" tIns="0" rIns="0" bIns="0" rtlCol="0"/>
            <a:lstStyle/>
            <a:p>
              <a:endParaRPr/>
            </a:p>
          </p:txBody>
        </p:sp>
        <p:sp>
          <p:nvSpPr>
            <p:cNvPr id="43" name="object 43"/>
            <p:cNvSpPr/>
            <p:nvPr/>
          </p:nvSpPr>
          <p:spPr>
            <a:xfrm>
              <a:off x="5186870" y="9586377"/>
              <a:ext cx="1830070" cy="285115"/>
            </a:xfrm>
            <a:custGeom>
              <a:avLst/>
              <a:gdLst/>
              <a:ahLst/>
              <a:cxnLst/>
              <a:rect l="l" t="t" r="r" b="b"/>
              <a:pathLst>
                <a:path w="1830070" h="285115">
                  <a:moveTo>
                    <a:pt x="0" y="0"/>
                  </a:moveTo>
                  <a:lnTo>
                    <a:pt x="0" y="284822"/>
                  </a:lnTo>
                  <a:lnTo>
                    <a:pt x="1830044" y="284822"/>
                  </a:lnTo>
                  <a:lnTo>
                    <a:pt x="1830044" y="0"/>
                  </a:lnTo>
                </a:path>
              </a:pathLst>
            </a:custGeom>
            <a:ln w="6350">
              <a:solidFill>
                <a:srgbClr val="FDB913"/>
              </a:solidFill>
            </a:ln>
          </p:spPr>
          <p:txBody>
            <a:bodyPr wrap="square" lIns="0" tIns="0" rIns="0" bIns="0" rtlCol="0"/>
            <a:lstStyle/>
            <a:p>
              <a:endParaRPr/>
            </a:p>
          </p:txBody>
        </p:sp>
        <p:sp>
          <p:nvSpPr>
            <p:cNvPr id="44" name="object 44"/>
            <p:cNvSpPr/>
            <p:nvPr/>
          </p:nvSpPr>
          <p:spPr>
            <a:xfrm>
              <a:off x="2400020" y="9586377"/>
              <a:ext cx="2760345" cy="285115"/>
            </a:xfrm>
            <a:custGeom>
              <a:avLst/>
              <a:gdLst/>
              <a:ahLst/>
              <a:cxnLst/>
              <a:rect l="l" t="t" r="r" b="b"/>
              <a:pathLst>
                <a:path w="2760345" h="285115">
                  <a:moveTo>
                    <a:pt x="0" y="0"/>
                  </a:moveTo>
                  <a:lnTo>
                    <a:pt x="0" y="284822"/>
                  </a:lnTo>
                  <a:lnTo>
                    <a:pt x="2760065" y="284822"/>
                  </a:lnTo>
                  <a:lnTo>
                    <a:pt x="2760065" y="0"/>
                  </a:lnTo>
                </a:path>
              </a:pathLst>
            </a:custGeom>
            <a:ln w="6349">
              <a:solidFill>
                <a:srgbClr val="0093A7"/>
              </a:solidFill>
            </a:ln>
          </p:spPr>
          <p:txBody>
            <a:bodyPr wrap="square" lIns="0" tIns="0" rIns="0" bIns="0" rtlCol="0"/>
            <a:lstStyle/>
            <a:p>
              <a:endParaRPr/>
            </a:p>
          </p:txBody>
        </p:sp>
        <p:sp>
          <p:nvSpPr>
            <p:cNvPr id="45" name="object 45"/>
            <p:cNvSpPr/>
            <p:nvPr/>
          </p:nvSpPr>
          <p:spPr>
            <a:xfrm>
              <a:off x="843534" y="9834371"/>
              <a:ext cx="1223010" cy="80010"/>
            </a:xfrm>
            <a:custGeom>
              <a:avLst/>
              <a:gdLst/>
              <a:ahLst/>
              <a:cxnLst/>
              <a:rect l="l" t="t" r="r" b="b"/>
              <a:pathLst>
                <a:path w="1223010" h="80009">
                  <a:moveTo>
                    <a:pt x="1222971" y="0"/>
                  </a:moveTo>
                  <a:lnTo>
                    <a:pt x="0" y="0"/>
                  </a:lnTo>
                  <a:lnTo>
                    <a:pt x="0" y="80009"/>
                  </a:lnTo>
                  <a:lnTo>
                    <a:pt x="1222971" y="80009"/>
                  </a:lnTo>
                  <a:lnTo>
                    <a:pt x="1222971" y="0"/>
                  </a:lnTo>
                  <a:close/>
                </a:path>
              </a:pathLst>
            </a:custGeom>
            <a:solidFill>
              <a:srgbClr val="FFFFFF"/>
            </a:solidFill>
          </p:spPr>
          <p:txBody>
            <a:bodyPr wrap="square" lIns="0" tIns="0" rIns="0" bIns="0" rtlCol="0"/>
            <a:lstStyle/>
            <a:p>
              <a:endParaRPr/>
            </a:p>
          </p:txBody>
        </p:sp>
      </p:grpSp>
      <p:sp>
        <p:nvSpPr>
          <p:cNvPr id="46" name="object 46"/>
          <p:cNvSpPr txBox="1"/>
          <p:nvPr/>
        </p:nvSpPr>
        <p:spPr>
          <a:xfrm>
            <a:off x="887456" y="9796251"/>
            <a:ext cx="1154210" cy="135935"/>
          </a:xfrm>
          <a:prstGeom prst="rect">
            <a:avLst/>
          </a:prstGeom>
        </p:spPr>
        <p:txBody>
          <a:bodyPr vert="horz" wrap="square" lIns="0" tIns="12700" rIns="0" bIns="0" rtlCol="0">
            <a:spAutoFit/>
          </a:bodyPr>
          <a:lstStyle/>
          <a:p>
            <a:r>
              <a:rPr lang="pt-BR" sz="800" b="1" dirty="0">
                <a:solidFill>
                  <a:srgbClr val="0093A7"/>
                </a:solidFill>
              </a:rPr>
              <a:t>“Defensores do lucro”</a:t>
            </a:r>
          </a:p>
        </p:txBody>
      </p:sp>
      <p:sp>
        <p:nvSpPr>
          <p:cNvPr id="47" name="object 47"/>
          <p:cNvSpPr/>
          <p:nvPr/>
        </p:nvSpPr>
        <p:spPr>
          <a:xfrm>
            <a:off x="5428005" y="9834371"/>
            <a:ext cx="1348105" cy="80010"/>
          </a:xfrm>
          <a:custGeom>
            <a:avLst/>
            <a:gdLst/>
            <a:ahLst/>
            <a:cxnLst/>
            <a:rect l="l" t="t" r="r" b="b"/>
            <a:pathLst>
              <a:path w="1348104" h="80009">
                <a:moveTo>
                  <a:pt x="1347787" y="0"/>
                </a:moveTo>
                <a:lnTo>
                  <a:pt x="0" y="0"/>
                </a:lnTo>
                <a:lnTo>
                  <a:pt x="0" y="80009"/>
                </a:lnTo>
                <a:lnTo>
                  <a:pt x="1347787" y="80009"/>
                </a:lnTo>
                <a:lnTo>
                  <a:pt x="1347787" y="0"/>
                </a:lnTo>
                <a:close/>
              </a:path>
            </a:pathLst>
          </a:custGeom>
          <a:solidFill>
            <a:srgbClr val="FFFFFF"/>
          </a:solidFill>
        </p:spPr>
        <p:txBody>
          <a:bodyPr wrap="square" lIns="0" tIns="0" rIns="0" bIns="0" rtlCol="0"/>
          <a:lstStyle/>
          <a:p>
            <a:endParaRPr/>
          </a:p>
        </p:txBody>
      </p:sp>
      <p:sp>
        <p:nvSpPr>
          <p:cNvPr id="48" name="object 48"/>
          <p:cNvSpPr txBox="1"/>
          <p:nvPr/>
        </p:nvSpPr>
        <p:spPr>
          <a:xfrm>
            <a:off x="5440857" y="9779688"/>
            <a:ext cx="1607745" cy="135935"/>
          </a:xfrm>
          <a:prstGeom prst="rect">
            <a:avLst/>
          </a:prstGeom>
        </p:spPr>
        <p:txBody>
          <a:bodyPr vert="horz" wrap="square" lIns="0" tIns="12700" rIns="0" bIns="0" rtlCol="0">
            <a:spAutoFit/>
          </a:bodyPr>
          <a:lstStyle/>
          <a:p>
            <a:r>
              <a:rPr lang="pt-BR" sz="800" b="1" dirty="0">
                <a:solidFill>
                  <a:srgbClr val="FFC000"/>
                </a:solidFill>
              </a:rPr>
              <a:t>“Aceleradores de lucro”</a:t>
            </a:r>
          </a:p>
        </p:txBody>
      </p:sp>
      <p:sp>
        <p:nvSpPr>
          <p:cNvPr id="49" name="object 49"/>
          <p:cNvSpPr/>
          <p:nvPr/>
        </p:nvSpPr>
        <p:spPr>
          <a:xfrm>
            <a:off x="3167938" y="9834371"/>
            <a:ext cx="1224280" cy="80010"/>
          </a:xfrm>
          <a:custGeom>
            <a:avLst/>
            <a:gdLst/>
            <a:ahLst/>
            <a:cxnLst/>
            <a:rect l="l" t="t" r="r" b="b"/>
            <a:pathLst>
              <a:path w="1224279" h="80009">
                <a:moveTo>
                  <a:pt x="1224229" y="0"/>
                </a:moveTo>
                <a:lnTo>
                  <a:pt x="0" y="0"/>
                </a:lnTo>
                <a:lnTo>
                  <a:pt x="0" y="80009"/>
                </a:lnTo>
                <a:lnTo>
                  <a:pt x="1224229" y="80009"/>
                </a:lnTo>
                <a:lnTo>
                  <a:pt x="1224229" y="0"/>
                </a:lnTo>
                <a:close/>
              </a:path>
            </a:pathLst>
          </a:custGeom>
          <a:solidFill>
            <a:srgbClr val="FFFFFF"/>
          </a:solidFill>
        </p:spPr>
        <p:txBody>
          <a:bodyPr wrap="square" lIns="0" tIns="0" rIns="0" bIns="0" rtlCol="0"/>
          <a:lstStyle/>
          <a:p>
            <a:endParaRPr/>
          </a:p>
        </p:txBody>
      </p:sp>
      <p:sp>
        <p:nvSpPr>
          <p:cNvPr id="50" name="object 50"/>
          <p:cNvSpPr txBox="1"/>
          <p:nvPr/>
        </p:nvSpPr>
        <p:spPr>
          <a:xfrm>
            <a:off x="3144441" y="9765189"/>
            <a:ext cx="1348105" cy="135935"/>
          </a:xfrm>
          <a:prstGeom prst="rect">
            <a:avLst/>
          </a:prstGeom>
        </p:spPr>
        <p:txBody>
          <a:bodyPr vert="horz" wrap="square" lIns="0" tIns="12700" rIns="0" bIns="0" rtlCol="0">
            <a:spAutoFit/>
          </a:bodyPr>
          <a:lstStyle/>
          <a:p>
            <a:r>
              <a:rPr lang="pt-BR" sz="800" b="1" dirty="0">
                <a:solidFill>
                  <a:srgbClr val="0093A7"/>
                </a:solidFill>
              </a:rPr>
              <a:t>“Estabilizadores de lucro”</a:t>
            </a:r>
          </a:p>
        </p:txBody>
      </p:sp>
      <p:sp>
        <p:nvSpPr>
          <p:cNvPr id="51" name="object 51"/>
          <p:cNvSpPr/>
          <p:nvPr/>
        </p:nvSpPr>
        <p:spPr>
          <a:xfrm>
            <a:off x="536829" y="10069207"/>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005D77"/>
          </a:solidFill>
        </p:spPr>
        <p:txBody>
          <a:bodyPr wrap="square" lIns="0" tIns="0" rIns="0" bIns="0" rtlCol="0"/>
          <a:lstStyle/>
          <a:p>
            <a:endParaRPr/>
          </a:p>
        </p:txBody>
      </p:sp>
      <p:sp>
        <p:nvSpPr>
          <p:cNvPr id="52" name="object 52"/>
          <p:cNvSpPr/>
          <p:nvPr/>
        </p:nvSpPr>
        <p:spPr>
          <a:xfrm>
            <a:off x="919073" y="10069207"/>
            <a:ext cx="72390" cy="72390"/>
          </a:xfrm>
          <a:custGeom>
            <a:avLst/>
            <a:gdLst/>
            <a:ahLst/>
            <a:cxnLst/>
            <a:rect l="l" t="t" r="r" b="b"/>
            <a:pathLst>
              <a:path w="72390" h="72390">
                <a:moveTo>
                  <a:pt x="71996" y="0"/>
                </a:moveTo>
                <a:lnTo>
                  <a:pt x="0" y="0"/>
                </a:lnTo>
                <a:lnTo>
                  <a:pt x="0" y="71996"/>
                </a:lnTo>
                <a:lnTo>
                  <a:pt x="71996" y="71996"/>
                </a:lnTo>
                <a:lnTo>
                  <a:pt x="71996" y="0"/>
                </a:lnTo>
                <a:close/>
              </a:path>
            </a:pathLst>
          </a:custGeom>
          <a:solidFill>
            <a:srgbClr val="FDB913"/>
          </a:solidFill>
        </p:spPr>
        <p:txBody>
          <a:bodyPr wrap="square" lIns="0" tIns="0" rIns="0" bIns="0" rtlCol="0"/>
          <a:lstStyle/>
          <a:p>
            <a:endParaRPr/>
          </a:p>
        </p:txBody>
      </p:sp>
      <p:sp>
        <p:nvSpPr>
          <p:cNvPr id="53" name="object 53"/>
          <p:cNvSpPr txBox="1"/>
          <p:nvPr/>
        </p:nvSpPr>
        <p:spPr>
          <a:xfrm>
            <a:off x="632129" y="10039602"/>
            <a:ext cx="622935" cy="132080"/>
          </a:xfrm>
          <a:prstGeom prst="rect">
            <a:avLst/>
          </a:prstGeom>
        </p:spPr>
        <p:txBody>
          <a:bodyPr vert="horz" wrap="square" lIns="0" tIns="12700" rIns="0" bIns="0" rtlCol="0">
            <a:spAutoFit/>
          </a:bodyPr>
          <a:lstStyle/>
          <a:p>
            <a:pPr marL="12700">
              <a:lnSpc>
                <a:spcPct val="100000"/>
              </a:lnSpc>
              <a:spcBef>
                <a:spcPts val="100"/>
              </a:spcBef>
              <a:tabLst>
                <a:tab pos="385445" algn="l"/>
              </a:tabLst>
            </a:pPr>
            <a:r>
              <a:rPr sz="700" spc="-20" dirty="0">
                <a:solidFill>
                  <a:srgbClr val="414042"/>
                </a:solidFill>
                <a:latin typeface="Tahoma"/>
                <a:cs typeface="Tahoma"/>
              </a:rPr>
              <a:t>2025</a:t>
            </a:r>
            <a:r>
              <a:rPr sz="700" dirty="0">
                <a:solidFill>
                  <a:srgbClr val="414042"/>
                </a:solidFill>
                <a:latin typeface="Tahoma"/>
                <a:cs typeface="Tahoma"/>
              </a:rPr>
              <a:t>	</a:t>
            </a:r>
            <a:r>
              <a:rPr sz="700" spc="30" dirty="0">
                <a:solidFill>
                  <a:srgbClr val="414042"/>
                </a:solidFill>
                <a:latin typeface="Tahoma"/>
                <a:cs typeface="Tahoma"/>
              </a:rPr>
              <a:t>2026</a:t>
            </a:r>
            <a:endParaRPr sz="700">
              <a:latin typeface="Tahoma"/>
              <a:cs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59250" y="506982"/>
            <a:ext cx="2873475" cy="135935"/>
          </a:xfrm>
          <a:prstGeom prst="rect">
            <a:avLst/>
          </a:prstGeom>
        </p:spPr>
        <p:txBody>
          <a:bodyPr vert="horz" wrap="square" lIns="0" tIns="12700" rIns="0" bIns="0" rtlCol="0">
            <a:spAutoFit/>
          </a:bodyPr>
          <a:lstStyle/>
          <a:p>
            <a:pPr marL="12700">
              <a:lnSpc>
                <a:spcPct val="100000"/>
              </a:lnSpc>
              <a:spcBef>
                <a:spcPts val="100"/>
              </a:spcBef>
            </a:pPr>
            <a:r>
              <a:rPr lang="pt-BR" sz="800" dirty="0"/>
              <a:t>PESQUISA HLB COM LÍDERES EMPRESARIAIS 2026 </a:t>
            </a:r>
            <a:r>
              <a:rPr sz="800" b="1" spc="25" dirty="0">
                <a:solidFill>
                  <a:srgbClr val="FDB913"/>
                </a:solidFill>
                <a:latin typeface="Arial"/>
                <a:cs typeface="Arial"/>
              </a:rPr>
              <a:t>9</a:t>
            </a:r>
            <a:endParaRPr sz="800" dirty="0">
              <a:latin typeface="Arial"/>
              <a:cs typeface="Arial"/>
            </a:endParaRPr>
          </a:p>
        </p:txBody>
      </p:sp>
      <p:sp>
        <p:nvSpPr>
          <p:cNvPr id="3" name="object 3"/>
          <p:cNvSpPr/>
          <p:nvPr/>
        </p:nvSpPr>
        <p:spPr>
          <a:xfrm>
            <a:off x="540000" y="1504377"/>
            <a:ext cx="6480175" cy="0"/>
          </a:xfrm>
          <a:custGeom>
            <a:avLst/>
            <a:gdLst/>
            <a:ahLst/>
            <a:cxnLst/>
            <a:rect l="l" t="t" r="r" b="b"/>
            <a:pathLst>
              <a:path w="6480175">
                <a:moveTo>
                  <a:pt x="0" y="0"/>
                </a:moveTo>
                <a:lnTo>
                  <a:pt x="6479997" y="0"/>
                </a:lnTo>
              </a:path>
            </a:pathLst>
          </a:custGeom>
          <a:ln w="6350">
            <a:solidFill>
              <a:srgbClr val="005D77"/>
            </a:solidFill>
          </a:ln>
        </p:spPr>
        <p:txBody>
          <a:bodyPr wrap="square" lIns="0" tIns="0" rIns="0" bIns="0" rtlCol="0"/>
          <a:lstStyle/>
          <a:p>
            <a:endParaRPr/>
          </a:p>
        </p:txBody>
      </p:sp>
      <p:sp>
        <p:nvSpPr>
          <p:cNvPr id="4" name="object 4"/>
          <p:cNvSpPr txBox="1"/>
          <p:nvPr/>
        </p:nvSpPr>
        <p:spPr>
          <a:xfrm>
            <a:off x="527300" y="1558452"/>
            <a:ext cx="6417310" cy="366767"/>
          </a:xfrm>
          <a:prstGeom prst="rect">
            <a:avLst/>
          </a:prstGeom>
        </p:spPr>
        <p:txBody>
          <a:bodyPr vert="horz" wrap="square" lIns="0" tIns="33020" rIns="0" bIns="0" rtlCol="0">
            <a:spAutoFit/>
          </a:bodyPr>
          <a:lstStyle/>
          <a:p>
            <a:pPr marL="12700" marR="5080">
              <a:lnSpc>
                <a:spcPts val="1300"/>
              </a:lnSpc>
              <a:spcBef>
                <a:spcPts val="260"/>
              </a:spcBef>
            </a:pPr>
            <a:r>
              <a:rPr lang="pt-BR" sz="1200" b="1" dirty="0">
                <a:solidFill>
                  <a:srgbClr val="0093A7"/>
                </a:solidFill>
              </a:rPr>
              <a:t>SENTIMENTO DOS LÍDERES EMPRESARIAIS SOBRE O CRESCIMENTO ECONÔMICO X PERSPECTIVA MACROECONÔMICA POR REGIÃO</a:t>
            </a:r>
            <a:endParaRPr sz="1200" b="1" dirty="0">
              <a:solidFill>
                <a:srgbClr val="0093A7"/>
              </a:solidFill>
              <a:latin typeface="Arial"/>
              <a:cs typeface="Arial"/>
            </a:endParaRPr>
          </a:p>
        </p:txBody>
      </p:sp>
      <p:pic>
        <p:nvPicPr>
          <p:cNvPr id="5" name="object 5"/>
          <p:cNvPicPr/>
          <p:nvPr/>
        </p:nvPicPr>
        <p:blipFill>
          <a:blip r:embed="rId3" cstate="print"/>
          <a:stretch>
            <a:fillRect/>
          </a:stretch>
        </p:blipFill>
        <p:spPr>
          <a:xfrm>
            <a:off x="539965" y="3018002"/>
            <a:ext cx="2040039" cy="961199"/>
          </a:xfrm>
          <a:prstGeom prst="rect">
            <a:avLst/>
          </a:prstGeom>
        </p:spPr>
      </p:pic>
      <p:pic>
        <p:nvPicPr>
          <p:cNvPr id="6" name="object 6"/>
          <p:cNvPicPr/>
          <p:nvPr/>
        </p:nvPicPr>
        <p:blipFill>
          <a:blip r:embed="rId4" cstate="print"/>
          <a:stretch>
            <a:fillRect/>
          </a:stretch>
        </p:blipFill>
        <p:spPr>
          <a:xfrm>
            <a:off x="527300" y="6104102"/>
            <a:ext cx="2040039" cy="961199"/>
          </a:xfrm>
          <a:prstGeom prst="rect">
            <a:avLst/>
          </a:prstGeom>
        </p:spPr>
      </p:pic>
      <p:pic>
        <p:nvPicPr>
          <p:cNvPr id="7" name="object 7"/>
          <p:cNvPicPr/>
          <p:nvPr/>
        </p:nvPicPr>
        <p:blipFill>
          <a:blip r:embed="rId5" cstate="print"/>
          <a:stretch>
            <a:fillRect/>
          </a:stretch>
        </p:blipFill>
        <p:spPr>
          <a:xfrm>
            <a:off x="539965" y="4051198"/>
            <a:ext cx="2040039" cy="961199"/>
          </a:xfrm>
          <a:prstGeom prst="rect">
            <a:avLst/>
          </a:prstGeom>
        </p:spPr>
      </p:pic>
      <p:pic>
        <p:nvPicPr>
          <p:cNvPr id="8" name="object 8"/>
          <p:cNvPicPr/>
          <p:nvPr/>
        </p:nvPicPr>
        <p:blipFill>
          <a:blip r:embed="rId6" cstate="print"/>
          <a:stretch>
            <a:fillRect/>
          </a:stretch>
        </p:blipFill>
        <p:spPr>
          <a:xfrm>
            <a:off x="539965" y="7150798"/>
            <a:ext cx="2040039" cy="961199"/>
          </a:xfrm>
          <a:prstGeom prst="rect">
            <a:avLst/>
          </a:prstGeom>
        </p:spPr>
      </p:pic>
      <p:pic>
        <p:nvPicPr>
          <p:cNvPr id="9" name="object 9"/>
          <p:cNvPicPr/>
          <p:nvPr/>
        </p:nvPicPr>
        <p:blipFill>
          <a:blip r:embed="rId7" cstate="print"/>
          <a:stretch>
            <a:fillRect/>
          </a:stretch>
        </p:blipFill>
        <p:spPr>
          <a:xfrm>
            <a:off x="539965" y="5084407"/>
            <a:ext cx="2040039" cy="961199"/>
          </a:xfrm>
          <a:prstGeom prst="rect">
            <a:avLst/>
          </a:prstGeom>
        </p:spPr>
      </p:pic>
      <p:pic>
        <p:nvPicPr>
          <p:cNvPr id="10" name="object 10"/>
          <p:cNvPicPr/>
          <p:nvPr/>
        </p:nvPicPr>
        <p:blipFill>
          <a:blip r:embed="rId8" cstate="print"/>
          <a:stretch>
            <a:fillRect/>
          </a:stretch>
        </p:blipFill>
        <p:spPr>
          <a:xfrm>
            <a:off x="539965" y="8183994"/>
            <a:ext cx="2040039" cy="961212"/>
          </a:xfrm>
          <a:prstGeom prst="rect">
            <a:avLst/>
          </a:prstGeom>
        </p:spPr>
      </p:pic>
      <p:grpSp>
        <p:nvGrpSpPr>
          <p:cNvPr id="11" name="object 11"/>
          <p:cNvGrpSpPr/>
          <p:nvPr/>
        </p:nvGrpSpPr>
        <p:grpSpPr>
          <a:xfrm>
            <a:off x="2580004" y="3018002"/>
            <a:ext cx="4440555" cy="6127750"/>
            <a:chOff x="2580004" y="3018002"/>
            <a:chExt cx="4440555" cy="6127750"/>
          </a:xfrm>
        </p:grpSpPr>
        <p:sp>
          <p:nvSpPr>
            <p:cNvPr id="12" name="object 12"/>
            <p:cNvSpPr/>
            <p:nvPr/>
          </p:nvSpPr>
          <p:spPr>
            <a:xfrm>
              <a:off x="2580004" y="3018002"/>
              <a:ext cx="4440555" cy="961390"/>
            </a:xfrm>
            <a:custGeom>
              <a:avLst/>
              <a:gdLst/>
              <a:ahLst/>
              <a:cxnLst/>
              <a:rect l="l" t="t" r="r" b="b"/>
              <a:pathLst>
                <a:path w="4440555" h="961389">
                  <a:moveTo>
                    <a:pt x="4439996" y="0"/>
                  </a:moveTo>
                  <a:lnTo>
                    <a:pt x="0" y="0"/>
                  </a:lnTo>
                  <a:lnTo>
                    <a:pt x="0" y="961199"/>
                  </a:lnTo>
                  <a:lnTo>
                    <a:pt x="4439996" y="961199"/>
                  </a:lnTo>
                  <a:lnTo>
                    <a:pt x="4439996" y="0"/>
                  </a:lnTo>
                  <a:close/>
                </a:path>
              </a:pathLst>
            </a:custGeom>
            <a:solidFill>
              <a:srgbClr val="005D77"/>
            </a:solidFill>
          </p:spPr>
          <p:txBody>
            <a:bodyPr wrap="square" lIns="0" tIns="0" rIns="0" bIns="0" rtlCol="0"/>
            <a:lstStyle/>
            <a:p>
              <a:endParaRPr/>
            </a:p>
          </p:txBody>
        </p:sp>
        <p:sp>
          <p:nvSpPr>
            <p:cNvPr id="13" name="object 13"/>
            <p:cNvSpPr/>
            <p:nvPr/>
          </p:nvSpPr>
          <p:spPr>
            <a:xfrm>
              <a:off x="2580004" y="6117602"/>
              <a:ext cx="4440555" cy="961390"/>
            </a:xfrm>
            <a:custGeom>
              <a:avLst/>
              <a:gdLst/>
              <a:ahLst/>
              <a:cxnLst/>
              <a:rect l="l" t="t" r="r" b="b"/>
              <a:pathLst>
                <a:path w="4440555" h="961390">
                  <a:moveTo>
                    <a:pt x="4439996" y="0"/>
                  </a:moveTo>
                  <a:lnTo>
                    <a:pt x="0" y="0"/>
                  </a:lnTo>
                  <a:lnTo>
                    <a:pt x="0" y="961199"/>
                  </a:lnTo>
                  <a:lnTo>
                    <a:pt x="4439996" y="961199"/>
                  </a:lnTo>
                  <a:lnTo>
                    <a:pt x="4439996" y="0"/>
                  </a:lnTo>
                  <a:close/>
                </a:path>
              </a:pathLst>
            </a:custGeom>
            <a:solidFill>
              <a:srgbClr val="414042"/>
            </a:solidFill>
          </p:spPr>
          <p:txBody>
            <a:bodyPr wrap="square" lIns="0" tIns="0" rIns="0" bIns="0" rtlCol="0"/>
            <a:lstStyle/>
            <a:p>
              <a:endParaRPr/>
            </a:p>
          </p:txBody>
        </p:sp>
        <p:sp>
          <p:nvSpPr>
            <p:cNvPr id="14" name="object 14"/>
            <p:cNvSpPr/>
            <p:nvPr/>
          </p:nvSpPr>
          <p:spPr>
            <a:xfrm>
              <a:off x="2580004" y="4051198"/>
              <a:ext cx="4440555" cy="961390"/>
            </a:xfrm>
            <a:custGeom>
              <a:avLst/>
              <a:gdLst/>
              <a:ahLst/>
              <a:cxnLst/>
              <a:rect l="l" t="t" r="r" b="b"/>
              <a:pathLst>
                <a:path w="4440555" h="961389">
                  <a:moveTo>
                    <a:pt x="4439996" y="0"/>
                  </a:moveTo>
                  <a:lnTo>
                    <a:pt x="0" y="0"/>
                  </a:lnTo>
                  <a:lnTo>
                    <a:pt x="0" y="961199"/>
                  </a:lnTo>
                  <a:lnTo>
                    <a:pt x="4439996" y="961199"/>
                  </a:lnTo>
                  <a:lnTo>
                    <a:pt x="4439996" y="0"/>
                  </a:lnTo>
                  <a:close/>
                </a:path>
              </a:pathLst>
            </a:custGeom>
            <a:solidFill>
              <a:srgbClr val="0093A7"/>
            </a:solidFill>
          </p:spPr>
          <p:txBody>
            <a:bodyPr wrap="square" lIns="0" tIns="0" rIns="0" bIns="0" rtlCol="0"/>
            <a:lstStyle/>
            <a:p>
              <a:endParaRPr/>
            </a:p>
          </p:txBody>
        </p:sp>
        <p:sp>
          <p:nvSpPr>
            <p:cNvPr id="15" name="object 15"/>
            <p:cNvSpPr/>
            <p:nvPr/>
          </p:nvSpPr>
          <p:spPr>
            <a:xfrm>
              <a:off x="2580004" y="7150798"/>
              <a:ext cx="4440555" cy="961390"/>
            </a:xfrm>
            <a:custGeom>
              <a:avLst/>
              <a:gdLst/>
              <a:ahLst/>
              <a:cxnLst/>
              <a:rect l="l" t="t" r="r" b="b"/>
              <a:pathLst>
                <a:path w="4440555" h="961390">
                  <a:moveTo>
                    <a:pt x="4439996" y="0"/>
                  </a:moveTo>
                  <a:lnTo>
                    <a:pt x="0" y="0"/>
                  </a:lnTo>
                  <a:lnTo>
                    <a:pt x="0" y="961199"/>
                  </a:lnTo>
                  <a:lnTo>
                    <a:pt x="4439996" y="961199"/>
                  </a:lnTo>
                  <a:lnTo>
                    <a:pt x="4439996" y="0"/>
                  </a:lnTo>
                  <a:close/>
                </a:path>
              </a:pathLst>
            </a:custGeom>
            <a:solidFill>
              <a:srgbClr val="BACAD3"/>
            </a:solidFill>
          </p:spPr>
          <p:txBody>
            <a:bodyPr wrap="square" lIns="0" tIns="0" rIns="0" bIns="0" rtlCol="0"/>
            <a:lstStyle/>
            <a:p>
              <a:endParaRPr/>
            </a:p>
          </p:txBody>
        </p:sp>
        <p:sp>
          <p:nvSpPr>
            <p:cNvPr id="16" name="object 16"/>
            <p:cNvSpPr/>
            <p:nvPr/>
          </p:nvSpPr>
          <p:spPr>
            <a:xfrm>
              <a:off x="2580004" y="5084407"/>
              <a:ext cx="4440555" cy="961390"/>
            </a:xfrm>
            <a:custGeom>
              <a:avLst/>
              <a:gdLst/>
              <a:ahLst/>
              <a:cxnLst/>
              <a:rect l="l" t="t" r="r" b="b"/>
              <a:pathLst>
                <a:path w="4440555" h="961389">
                  <a:moveTo>
                    <a:pt x="4439996" y="0"/>
                  </a:moveTo>
                  <a:lnTo>
                    <a:pt x="0" y="0"/>
                  </a:lnTo>
                  <a:lnTo>
                    <a:pt x="0" y="961199"/>
                  </a:lnTo>
                  <a:lnTo>
                    <a:pt x="4439996" y="961199"/>
                  </a:lnTo>
                  <a:lnTo>
                    <a:pt x="4439996" y="0"/>
                  </a:lnTo>
                  <a:close/>
                </a:path>
              </a:pathLst>
            </a:custGeom>
            <a:solidFill>
              <a:srgbClr val="FDB913"/>
            </a:solidFill>
          </p:spPr>
          <p:txBody>
            <a:bodyPr wrap="square" lIns="0" tIns="0" rIns="0" bIns="0" rtlCol="0"/>
            <a:lstStyle/>
            <a:p>
              <a:endParaRPr/>
            </a:p>
          </p:txBody>
        </p:sp>
        <p:sp>
          <p:nvSpPr>
            <p:cNvPr id="17" name="object 17"/>
            <p:cNvSpPr/>
            <p:nvPr/>
          </p:nvSpPr>
          <p:spPr>
            <a:xfrm>
              <a:off x="2580004" y="8184007"/>
              <a:ext cx="4440555" cy="961390"/>
            </a:xfrm>
            <a:custGeom>
              <a:avLst/>
              <a:gdLst/>
              <a:ahLst/>
              <a:cxnLst/>
              <a:rect l="l" t="t" r="r" b="b"/>
              <a:pathLst>
                <a:path w="4440555" h="961390">
                  <a:moveTo>
                    <a:pt x="4439996" y="0"/>
                  </a:moveTo>
                  <a:lnTo>
                    <a:pt x="0" y="0"/>
                  </a:lnTo>
                  <a:lnTo>
                    <a:pt x="0" y="961199"/>
                  </a:lnTo>
                  <a:lnTo>
                    <a:pt x="4439996" y="961199"/>
                  </a:lnTo>
                  <a:lnTo>
                    <a:pt x="4439996" y="0"/>
                  </a:lnTo>
                  <a:close/>
                </a:path>
              </a:pathLst>
            </a:custGeom>
            <a:solidFill>
              <a:srgbClr val="B9B8D3"/>
            </a:solidFill>
          </p:spPr>
          <p:txBody>
            <a:bodyPr wrap="square" lIns="0" tIns="0" rIns="0" bIns="0" rtlCol="0"/>
            <a:lstStyle/>
            <a:p>
              <a:endParaRPr/>
            </a:p>
          </p:txBody>
        </p:sp>
        <p:sp>
          <p:nvSpPr>
            <p:cNvPr id="18" name="object 18"/>
            <p:cNvSpPr/>
            <p:nvPr/>
          </p:nvSpPr>
          <p:spPr>
            <a:xfrm>
              <a:off x="4800002" y="3018002"/>
              <a:ext cx="2220595" cy="6127750"/>
            </a:xfrm>
            <a:custGeom>
              <a:avLst/>
              <a:gdLst/>
              <a:ahLst/>
              <a:cxnLst/>
              <a:rect l="l" t="t" r="r" b="b"/>
              <a:pathLst>
                <a:path w="2220595" h="6127750">
                  <a:moveTo>
                    <a:pt x="2219998" y="0"/>
                  </a:moveTo>
                  <a:lnTo>
                    <a:pt x="0" y="0"/>
                  </a:lnTo>
                  <a:lnTo>
                    <a:pt x="0" y="6127203"/>
                  </a:lnTo>
                  <a:lnTo>
                    <a:pt x="2219998" y="6127203"/>
                  </a:lnTo>
                  <a:lnTo>
                    <a:pt x="2219998" y="0"/>
                  </a:lnTo>
                  <a:close/>
                </a:path>
              </a:pathLst>
            </a:custGeom>
            <a:solidFill>
              <a:srgbClr val="FFFFFF">
                <a:alpha val="19999"/>
              </a:srgbClr>
            </a:solidFill>
          </p:spPr>
          <p:txBody>
            <a:bodyPr wrap="square" lIns="0" tIns="0" rIns="0" bIns="0" rtlCol="0"/>
            <a:lstStyle/>
            <a:p>
              <a:endParaRPr/>
            </a:p>
          </p:txBody>
        </p:sp>
      </p:grpSp>
      <p:sp>
        <p:nvSpPr>
          <p:cNvPr id="19" name="object 19"/>
          <p:cNvSpPr txBox="1"/>
          <p:nvPr/>
        </p:nvSpPr>
        <p:spPr>
          <a:xfrm>
            <a:off x="707299" y="3147204"/>
            <a:ext cx="577215"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FFFFFF"/>
                </a:solidFill>
                <a:latin typeface="Arial"/>
                <a:cs typeface="Arial"/>
              </a:rPr>
              <a:t>GLOBAL</a:t>
            </a:r>
            <a:endParaRPr sz="1000" dirty="0">
              <a:latin typeface="Arial"/>
              <a:cs typeface="Arial"/>
            </a:endParaRPr>
          </a:p>
        </p:txBody>
      </p:sp>
      <p:sp>
        <p:nvSpPr>
          <p:cNvPr id="20" name="object 20"/>
          <p:cNvSpPr txBox="1"/>
          <p:nvPr/>
        </p:nvSpPr>
        <p:spPr>
          <a:xfrm>
            <a:off x="707299" y="5213620"/>
            <a:ext cx="576580" cy="166712"/>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FFFFFF"/>
                </a:solidFill>
                <a:latin typeface="Arial"/>
                <a:cs typeface="Arial"/>
              </a:rPr>
              <a:t>EURO</a:t>
            </a:r>
            <a:r>
              <a:rPr lang="pt-BR" sz="1000" b="1" spc="-10" dirty="0">
                <a:solidFill>
                  <a:srgbClr val="FFFFFF"/>
                </a:solidFill>
                <a:latin typeface="Arial"/>
                <a:cs typeface="Arial"/>
              </a:rPr>
              <a:t>PA</a:t>
            </a:r>
            <a:endParaRPr sz="1000" dirty="0">
              <a:latin typeface="Arial"/>
              <a:cs typeface="Arial"/>
            </a:endParaRPr>
          </a:p>
        </p:txBody>
      </p:sp>
      <p:graphicFrame>
        <p:nvGraphicFramePr>
          <p:cNvPr id="21" name="object 21"/>
          <p:cNvGraphicFramePr>
            <a:graphicFrameLocks noGrp="1"/>
          </p:cNvGraphicFramePr>
          <p:nvPr>
            <p:extLst>
              <p:ext uri="{D42A27DB-BD31-4B8C-83A1-F6EECF244321}">
                <p14:modId xmlns:p14="http://schemas.microsoft.com/office/powerpoint/2010/main" val="881537045"/>
              </p:ext>
            </p:extLst>
          </p:nvPr>
        </p:nvGraphicFramePr>
        <p:xfrm>
          <a:off x="2576824" y="2248654"/>
          <a:ext cx="4439920" cy="6895461"/>
        </p:xfrm>
        <a:graphic>
          <a:graphicData uri="http://schemas.openxmlformats.org/drawingml/2006/table">
            <a:tbl>
              <a:tblPr firstRow="1" bandRow="1">
                <a:tableStyleId>{2D5ABB26-0587-4C30-8999-92F81FD0307C}</a:tableStyleId>
              </a:tblPr>
              <a:tblGrid>
                <a:gridCol w="2216785">
                  <a:extLst>
                    <a:ext uri="{9D8B030D-6E8A-4147-A177-3AD203B41FA5}">
                      <a16:colId xmlns:a16="http://schemas.microsoft.com/office/drawing/2014/main" val="20000"/>
                    </a:ext>
                  </a:extLst>
                </a:gridCol>
                <a:gridCol w="2223135">
                  <a:extLst>
                    <a:ext uri="{9D8B030D-6E8A-4147-A177-3AD203B41FA5}">
                      <a16:colId xmlns:a16="http://schemas.microsoft.com/office/drawing/2014/main" val="20001"/>
                    </a:ext>
                  </a:extLst>
                </a:gridCol>
              </a:tblGrid>
              <a:tr h="768985">
                <a:tc>
                  <a:txBody>
                    <a:bodyPr/>
                    <a:lstStyle/>
                    <a:p>
                      <a:pPr marL="179705">
                        <a:lnSpc>
                          <a:spcPts val="810"/>
                        </a:lnSpc>
                      </a:pPr>
                      <a:r>
                        <a:rPr lang="pt-BR" sz="900" dirty="0"/>
                        <a:t>P. Você acredita que a taxa de crescimento econômico global mudará nos próximos 12 meses?</a:t>
                      </a:r>
                      <a:endParaRPr sz="900" dirty="0">
                        <a:latin typeface="Tahoma"/>
                        <a:cs typeface="Tahoma"/>
                      </a:endParaRPr>
                    </a:p>
                  </a:txBody>
                  <a:tcPr marL="0" marR="0" marT="0" marB="0">
                    <a:lnL w="6350">
                      <a:solidFill>
                        <a:srgbClr val="BACAD3"/>
                      </a:solidFill>
                      <a:prstDash val="solid"/>
                    </a:lnL>
                    <a:lnR w="6350">
                      <a:solidFill>
                        <a:srgbClr val="BACAD3"/>
                      </a:solidFill>
                      <a:prstDash val="solid"/>
                    </a:lnR>
                  </a:tcPr>
                </a:tc>
                <a:tc>
                  <a:txBody>
                    <a:bodyPr/>
                    <a:lstStyle/>
                    <a:p>
                      <a:pPr algn="ctr"/>
                      <a:r>
                        <a:rPr lang="pt-BR" sz="900" b="1" dirty="0"/>
                        <a:t>Perspectiva macroeconômica¹</a:t>
                      </a:r>
                    </a:p>
                  </a:txBody>
                  <a:tcPr marL="0" marR="0" marT="0" marB="0">
                    <a:lnL w="6350">
                      <a:solidFill>
                        <a:srgbClr val="BACAD3"/>
                      </a:solidFill>
                      <a:prstDash val="solid"/>
                    </a:lnL>
                  </a:tcPr>
                </a:tc>
                <a:extLst>
                  <a:ext uri="{0D108BD9-81ED-4DB2-BD59-A6C34878D82A}">
                    <a16:rowId xmlns:a16="http://schemas.microsoft.com/office/drawing/2014/main" val="10000"/>
                  </a:ext>
                </a:extLst>
              </a:tr>
              <a:tr h="996950">
                <a:tc>
                  <a:txBody>
                    <a:bodyPr/>
                    <a:lstStyle/>
                    <a:p>
                      <a:pPr marL="179705" marR="327660">
                        <a:lnSpc>
                          <a:spcPct val="111100"/>
                        </a:lnSpc>
                        <a:spcBef>
                          <a:spcPts val="635"/>
                        </a:spcBef>
                      </a:pPr>
                      <a:r>
                        <a:rPr sz="1800" b="1" spc="55" dirty="0">
                          <a:solidFill>
                            <a:srgbClr val="FDB913"/>
                          </a:solidFill>
                          <a:latin typeface="Arial"/>
                          <a:cs typeface="Arial"/>
                        </a:rPr>
                        <a:t>53%</a:t>
                      </a:r>
                      <a:r>
                        <a:rPr sz="1800" b="1" spc="-155" dirty="0">
                          <a:solidFill>
                            <a:srgbClr val="FDB913"/>
                          </a:solidFill>
                          <a:latin typeface="Arial"/>
                          <a:cs typeface="Arial"/>
                        </a:rPr>
                        <a:t> </a:t>
                      </a:r>
                      <a:r>
                        <a:rPr lang="pt-BR" sz="900" dirty="0">
                          <a:solidFill>
                            <a:schemeClr val="bg1"/>
                          </a:solidFill>
                        </a:rPr>
                        <a:t>acreditam que a taxa de crescimento econômico aumentará vs 17% acreditam que diminuirá</a:t>
                      </a:r>
                      <a:endParaRPr sz="900" dirty="0">
                        <a:solidFill>
                          <a:schemeClr val="bg1"/>
                        </a:solidFill>
                        <a:latin typeface="Verdana"/>
                        <a:cs typeface="Verdana"/>
                      </a:endParaRPr>
                    </a:p>
                  </a:txBody>
                  <a:tcPr marL="0" marR="0" marT="80645" marB="0">
                    <a:lnL w="6350">
                      <a:solidFill>
                        <a:srgbClr val="FFFFFF"/>
                      </a:solidFill>
                      <a:prstDash val="solid"/>
                    </a:lnL>
                    <a:lnR w="6350">
                      <a:solidFill>
                        <a:srgbClr val="FFFFFF"/>
                      </a:solidFill>
                      <a:prstDash val="solid"/>
                    </a:lnR>
                    <a:lnB w="76200">
                      <a:solidFill>
                        <a:srgbClr val="FFFFFF"/>
                      </a:solidFill>
                      <a:prstDash val="solid"/>
                    </a:lnB>
                    <a:solidFill>
                      <a:srgbClr val="005D77"/>
                    </a:solidFill>
                  </a:tcPr>
                </a:tc>
                <a:tc>
                  <a:txBody>
                    <a:bodyPr/>
                    <a:lstStyle/>
                    <a:p>
                      <a:pPr marL="182880" marR="0" lvl="0" indent="0" defTabSz="914400" eaLnBrk="1" fontAlgn="auto" latinLnBrk="0" hangingPunct="1">
                        <a:lnSpc>
                          <a:spcPct val="100000"/>
                        </a:lnSpc>
                        <a:spcBef>
                          <a:spcPts val="875"/>
                        </a:spcBef>
                        <a:spcAft>
                          <a:spcPts val="0"/>
                        </a:spcAft>
                        <a:buClrTx/>
                        <a:buSzTx/>
                        <a:buFontTx/>
                        <a:buNone/>
                        <a:tabLst/>
                        <a:defRPr/>
                      </a:pPr>
                      <a:r>
                        <a:rPr sz="1800" b="1" dirty="0">
                          <a:solidFill>
                            <a:srgbClr val="FDB913"/>
                          </a:solidFill>
                          <a:latin typeface="Arial"/>
                          <a:cs typeface="Arial"/>
                        </a:rPr>
                        <a:t>3.2%</a:t>
                      </a:r>
                      <a:r>
                        <a:rPr sz="1800" b="1" spc="-145" dirty="0">
                          <a:solidFill>
                            <a:srgbClr val="FDB913"/>
                          </a:solidFill>
                          <a:latin typeface="Arial"/>
                          <a:cs typeface="Arial"/>
                        </a:rPr>
                        <a:t> </a:t>
                      </a:r>
                      <a:r>
                        <a:rPr lang="pt-BR" sz="900" dirty="0">
                          <a:solidFill>
                            <a:schemeClr val="bg1"/>
                          </a:solidFill>
                        </a:rPr>
                        <a:t>previsto globalmente</a:t>
                      </a:r>
                    </a:p>
                    <a:p>
                      <a:pPr marL="182880">
                        <a:lnSpc>
                          <a:spcPct val="100000"/>
                        </a:lnSpc>
                        <a:spcBef>
                          <a:spcPts val="875"/>
                        </a:spcBef>
                      </a:pPr>
                      <a:endParaRPr sz="900" dirty="0">
                        <a:latin typeface="Tahoma"/>
                        <a:cs typeface="Tahoma"/>
                      </a:endParaRPr>
                    </a:p>
                  </a:txBody>
                  <a:tcPr marL="0" marR="0" marT="111125" marB="0">
                    <a:lnL w="6350">
                      <a:solidFill>
                        <a:srgbClr val="FFFFFF"/>
                      </a:solidFill>
                      <a:prstDash val="solid"/>
                    </a:lnL>
                    <a:lnB w="76200">
                      <a:solidFill>
                        <a:srgbClr val="FFFFFF"/>
                      </a:solidFill>
                      <a:prstDash val="solid"/>
                    </a:lnB>
                  </a:tcPr>
                </a:tc>
                <a:extLst>
                  <a:ext uri="{0D108BD9-81ED-4DB2-BD59-A6C34878D82A}">
                    <a16:rowId xmlns:a16="http://schemas.microsoft.com/office/drawing/2014/main" val="10001"/>
                  </a:ext>
                </a:extLst>
              </a:tr>
              <a:tr h="1033144">
                <a:tc>
                  <a:txBody>
                    <a:bodyPr/>
                    <a:lstStyle/>
                    <a:p>
                      <a:pPr>
                        <a:lnSpc>
                          <a:spcPct val="100000"/>
                        </a:lnSpc>
                        <a:spcBef>
                          <a:spcPts val="85"/>
                        </a:spcBef>
                      </a:pPr>
                      <a:endParaRPr sz="900" dirty="0">
                        <a:latin typeface="Times New Roman"/>
                        <a:cs typeface="Times New Roman"/>
                      </a:endParaRPr>
                    </a:p>
                    <a:p>
                      <a:pPr marL="179705" marR="327660">
                        <a:lnSpc>
                          <a:spcPct val="101800"/>
                        </a:lnSpc>
                      </a:pPr>
                      <a:r>
                        <a:rPr sz="1800" b="1" spc="-55" dirty="0">
                          <a:solidFill>
                            <a:srgbClr val="004A61"/>
                          </a:solidFill>
                          <a:latin typeface="Arial"/>
                          <a:cs typeface="Arial"/>
                        </a:rPr>
                        <a:t>61%</a:t>
                      </a:r>
                      <a:r>
                        <a:rPr sz="1800" b="1" spc="-125" dirty="0">
                          <a:solidFill>
                            <a:srgbClr val="004A61"/>
                          </a:solidFill>
                          <a:latin typeface="Arial"/>
                          <a:cs typeface="Arial"/>
                        </a:rPr>
                        <a:t> </a:t>
                      </a:r>
                      <a:r>
                        <a:rPr lang="pt-BR" sz="900" dirty="0">
                          <a:solidFill>
                            <a:schemeClr val="bg1"/>
                          </a:solidFill>
                        </a:rPr>
                        <a:t>acreditam que a taxa de crescimento econômico irá aumentar</a:t>
                      </a:r>
                      <a:endParaRPr sz="900" dirty="0">
                        <a:solidFill>
                          <a:schemeClr val="bg1"/>
                        </a:solidFill>
                        <a:latin typeface="Tahoma"/>
                        <a:cs typeface="Tahoma"/>
                      </a:endParaRPr>
                    </a:p>
                  </a:txBody>
                  <a:tcPr marL="0" marR="0" marT="10795" marB="0">
                    <a:lnL w="6350">
                      <a:solidFill>
                        <a:srgbClr val="FFFFFF"/>
                      </a:solidFill>
                      <a:prstDash val="solid"/>
                    </a:lnL>
                    <a:lnR w="6350">
                      <a:solidFill>
                        <a:srgbClr val="FFFFFF"/>
                      </a:solidFill>
                      <a:prstDash val="solid"/>
                    </a:lnR>
                    <a:lnT w="76200">
                      <a:solidFill>
                        <a:srgbClr val="FFFFFF"/>
                      </a:solidFill>
                      <a:prstDash val="solid"/>
                    </a:lnT>
                    <a:lnB w="76200">
                      <a:solidFill>
                        <a:srgbClr val="FFFFFF"/>
                      </a:solidFill>
                      <a:prstDash val="solid"/>
                    </a:lnB>
                    <a:solidFill>
                      <a:srgbClr val="0093A7"/>
                    </a:solidFill>
                  </a:tcPr>
                </a:tc>
                <a:tc>
                  <a:txBody>
                    <a:bodyPr/>
                    <a:lstStyle/>
                    <a:p>
                      <a:pPr>
                        <a:lnSpc>
                          <a:spcPct val="100000"/>
                        </a:lnSpc>
                        <a:spcBef>
                          <a:spcPts val="85"/>
                        </a:spcBef>
                      </a:pPr>
                      <a:endParaRPr sz="900" dirty="0">
                        <a:latin typeface="Times New Roman"/>
                        <a:cs typeface="Times New Roman"/>
                      </a:endParaRPr>
                    </a:p>
                    <a:p>
                      <a:pPr marL="182880" marR="190500">
                        <a:lnSpc>
                          <a:spcPct val="101800"/>
                        </a:lnSpc>
                      </a:pPr>
                      <a:r>
                        <a:rPr sz="1800" b="1" spc="90" dirty="0">
                          <a:solidFill>
                            <a:srgbClr val="004A61"/>
                          </a:solidFill>
                          <a:latin typeface="Arial"/>
                          <a:cs typeface="Arial"/>
                        </a:rPr>
                        <a:t>4%</a:t>
                      </a:r>
                      <a:r>
                        <a:rPr sz="1800" b="1" spc="-190" dirty="0">
                          <a:solidFill>
                            <a:srgbClr val="004A61"/>
                          </a:solidFill>
                          <a:latin typeface="Arial"/>
                          <a:cs typeface="Arial"/>
                        </a:rPr>
                        <a:t> </a:t>
                      </a:r>
                      <a:r>
                        <a:rPr lang="pt-BR" sz="900" dirty="0">
                          <a:solidFill>
                            <a:schemeClr val="bg1"/>
                          </a:solidFill>
                        </a:rPr>
                        <a:t>Crescimento previsto para a região APAC e 4,4% para a China</a:t>
                      </a:r>
                      <a:endParaRPr sz="900" dirty="0">
                        <a:solidFill>
                          <a:schemeClr val="bg1"/>
                        </a:solidFill>
                        <a:latin typeface="Verdana"/>
                        <a:cs typeface="Verdana"/>
                      </a:endParaRPr>
                    </a:p>
                  </a:txBody>
                  <a:tcPr marL="0" marR="0" marT="10795" marB="0">
                    <a:lnL w="6350">
                      <a:solidFill>
                        <a:srgbClr val="FFFFFF"/>
                      </a:solidFill>
                      <a:prstDash val="solid"/>
                    </a:lnL>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2"/>
                  </a:ext>
                </a:extLst>
              </a:tr>
              <a:tr h="1033144">
                <a:tc>
                  <a:txBody>
                    <a:bodyPr/>
                    <a:lstStyle/>
                    <a:p>
                      <a:pPr marL="179705" marR="327660">
                        <a:lnSpc>
                          <a:spcPct val="111100"/>
                        </a:lnSpc>
                        <a:spcBef>
                          <a:spcPts val="919"/>
                        </a:spcBef>
                      </a:pPr>
                      <a:r>
                        <a:rPr sz="1800" b="1" spc="155" dirty="0">
                          <a:solidFill>
                            <a:srgbClr val="414042"/>
                          </a:solidFill>
                          <a:latin typeface="Arial"/>
                          <a:cs typeface="Arial"/>
                        </a:rPr>
                        <a:t>40%</a:t>
                      </a:r>
                      <a:r>
                        <a:rPr sz="1800" b="1" spc="-155" dirty="0">
                          <a:solidFill>
                            <a:srgbClr val="414042"/>
                          </a:solidFill>
                          <a:latin typeface="Arial"/>
                          <a:cs typeface="Arial"/>
                        </a:rPr>
                        <a:t> </a:t>
                      </a:r>
                      <a:r>
                        <a:rPr lang="pt-BR" sz="900" dirty="0">
                          <a:solidFill>
                            <a:schemeClr val="tx1"/>
                          </a:solidFill>
                        </a:rPr>
                        <a:t>acreditam que a taxa de crescimento econômico aumentará vs 22% acreditam que diminuirá</a:t>
                      </a:r>
                      <a:endParaRPr sz="900" dirty="0">
                        <a:solidFill>
                          <a:schemeClr val="tx1"/>
                        </a:solidFill>
                        <a:latin typeface="Verdana"/>
                        <a:cs typeface="Verdana"/>
                      </a:endParaRPr>
                    </a:p>
                  </a:txBody>
                  <a:tcPr marL="0" marR="0" marT="116839" marB="0">
                    <a:lnL w="6350">
                      <a:solidFill>
                        <a:srgbClr val="FFFFFF"/>
                      </a:solidFill>
                      <a:prstDash val="solid"/>
                    </a:lnL>
                    <a:lnR w="6350">
                      <a:solidFill>
                        <a:srgbClr val="FFFFFF"/>
                      </a:solidFill>
                      <a:prstDash val="solid"/>
                    </a:lnR>
                    <a:lnT w="76200">
                      <a:solidFill>
                        <a:srgbClr val="FFFFFF"/>
                      </a:solidFill>
                      <a:prstDash val="solid"/>
                    </a:lnT>
                    <a:lnB w="76200">
                      <a:solidFill>
                        <a:srgbClr val="FFFFFF"/>
                      </a:solidFill>
                      <a:prstDash val="solid"/>
                    </a:lnB>
                    <a:solidFill>
                      <a:srgbClr val="FDB913"/>
                    </a:solidFill>
                  </a:tcPr>
                </a:tc>
                <a:tc>
                  <a:txBody>
                    <a:bodyPr/>
                    <a:lstStyle/>
                    <a:p>
                      <a:pPr>
                        <a:lnSpc>
                          <a:spcPct val="100000"/>
                        </a:lnSpc>
                        <a:spcBef>
                          <a:spcPts val="85"/>
                        </a:spcBef>
                      </a:pPr>
                      <a:endParaRPr sz="900" dirty="0">
                        <a:latin typeface="Times New Roman"/>
                        <a:cs typeface="Times New Roman"/>
                      </a:endParaRPr>
                    </a:p>
                    <a:p>
                      <a:pPr marL="182880" marR="270510" lvl="0" indent="0" defTabSz="914400" eaLnBrk="1" fontAlgn="auto" latinLnBrk="0" hangingPunct="1">
                        <a:lnSpc>
                          <a:spcPct val="101800"/>
                        </a:lnSpc>
                        <a:spcBef>
                          <a:spcPts val="0"/>
                        </a:spcBef>
                        <a:spcAft>
                          <a:spcPts val="0"/>
                        </a:spcAft>
                        <a:buClrTx/>
                        <a:buSzTx/>
                        <a:buFontTx/>
                        <a:buNone/>
                        <a:tabLst/>
                        <a:defRPr/>
                      </a:pPr>
                      <a:r>
                        <a:rPr sz="1800" b="1" spc="-50" dirty="0">
                          <a:solidFill>
                            <a:srgbClr val="414042"/>
                          </a:solidFill>
                          <a:latin typeface="Arial"/>
                          <a:cs typeface="Arial"/>
                        </a:rPr>
                        <a:t>1.2%</a:t>
                      </a:r>
                      <a:r>
                        <a:rPr sz="1800" b="1" spc="-210" dirty="0">
                          <a:solidFill>
                            <a:srgbClr val="414042"/>
                          </a:solidFill>
                          <a:latin typeface="Arial"/>
                          <a:cs typeface="Arial"/>
                        </a:rPr>
                        <a:t> </a:t>
                      </a:r>
                      <a:r>
                        <a:rPr lang="pt-BR" sz="900" dirty="0">
                          <a:solidFill>
                            <a:schemeClr val="tx1"/>
                          </a:solidFill>
                        </a:rPr>
                        <a:t>Crescimento previsto para a Zona do Euro e 1,4% para o Reino Unido</a:t>
                      </a:r>
                    </a:p>
                    <a:p>
                      <a:pPr marL="182880" marR="270510">
                        <a:lnSpc>
                          <a:spcPct val="101800"/>
                        </a:lnSpc>
                      </a:pPr>
                      <a:endParaRPr sz="900" dirty="0">
                        <a:latin typeface="Verdana"/>
                        <a:cs typeface="Verdana"/>
                      </a:endParaRPr>
                    </a:p>
                  </a:txBody>
                  <a:tcPr marL="0" marR="0" marT="10795" marB="0">
                    <a:lnL w="6350">
                      <a:solidFill>
                        <a:srgbClr val="FFFFFF"/>
                      </a:solidFill>
                      <a:prstDash val="solid"/>
                    </a:lnL>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3"/>
                  </a:ext>
                </a:extLst>
              </a:tr>
              <a:tr h="1033144">
                <a:tc>
                  <a:txBody>
                    <a:bodyPr/>
                    <a:lstStyle/>
                    <a:p>
                      <a:pPr marL="179705" marR="327660">
                        <a:lnSpc>
                          <a:spcPct val="111100"/>
                        </a:lnSpc>
                        <a:spcBef>
                          <a:spcPts val="919"/>
                        </a:spcBef>
                      </a:pPr>
                      <a:r>
                        <a:rPr sz="1800" b="1" spc="70" dirty="0">
                          <a:solidFill>
                            <a:srgbClr val="FFFFFF"/>
                          </a:solidFill>
                          <a:latin typeface="Arial"/>
                          <a:cs typeface="Arial"/>
                        </a:rPr>
                        <a:t>55%</a:t>
                      </a:r>
                      <a:r>
                        <a:rPr sz="1800" b="1" spc="-155" dirty="0">
                          <a:solidFill>
                            <a:srgbClr val="FFFFFF"/>
                          </a:solidFill>
                          <a:latin typeface="Arial"/>
                          <a:cs typeface="Arial"/>
                        </a:rPr>
                        <a:t> </a:t>
                      </a:r>
                      <a:r>
                        <a:rPr lang="pt-BR" sz="900" dirty="0">
                          <a:solidFill>
                            <a:schemeClr val="bg1"/>
                          </a:solidFill>
                        </a:rPr>
                        <a:t>acreditam que a taxa de crescimento econômico aumentará vs 16% acreditam que diminuirá</a:t>
                      </a:r>
                      <a:endParaRPr sz="900" dirty="0">
                        <a:solidFill>
                          <a:schemeClr val="bg1"/>
                        </a:solidFill>
                        <a:latin typeface="Verdana"/>
                        <a:cs typeface="Verdana"/>
                      </a:endParaRPr>
                    </a:p>
                  </a:txBody>
                  <a:tcPr marL="0" marR="0" marT="116839" marB="0">
                    <a:lnL w="6350">
                      <a:solidFill>
                        <a:srgbClr val="FFFFFF"/>
                      </a:solidFill>
                      <a:prstDash val="solid"/>
                    </a:lnL>
                    <a:lnR w="6350">
                      <a:solidFill>
                        <a:srgbClr val="FFFFFF"/>
                      </a:solidFill>
                      <a:prstDash val="solid"/>
                    </a:lnR>
                    <a:lnT w="76200">
                      <a:solidFill>
                        <a:srgbClr val="FFFFFF"/>
                      </a:solidFill>
                      <a:prstDash val="solid"/>
                    </a:lnT>
                    <a:lnB w="76200">
                      <a:solidFill>
                        <a:srgbClr val="FFFFFF"/>
                      </a:solidFill>
                      <a:prstDash val="solid"/>
                    </a:lnB>
                    <a:solidFill>
                      <a:srgbClr val="414042"/>
                    </a:solidFill>
                  </a:tcPr>
                </a:tc>
                <a:tc>
                  <a:txBody>
                    <a:bodyPr/>
                    <a:lstStyle/>
                    <a:p>
                      <a:pPr>
                        <a:lnSpc>
                          <a:spcPct val="100000"/>
                        </a:lnSpc>
                        <a:spcBef>
                          <a:spcPts val="85"/>
                        </a:spcBef>
                      </a:pPr>
                      <a:endParaRPr sz="900" dirty="0">
                        <a:latin typeface="Times New Roman"/>
                        <a:cs typeface="Times New Roman"/>
                      </a:endParaRPr>
                    </a:p>
                    <a:p>
                      <a:pPr marL="182880" marR="281940">
                        <a:lnSpc>
                          <a:spcPct val="101800"/>
                        </a:lnSpc>
                      </a:pPr>
                      <a:r>
                        <a:rPr sz="1800" b="1" spc="-75" dirty="0">
                          <a:solidFill>
                            <a:srgbClr val="FFFFFF"/>
                          </a:solidFill>
                          <a:latin typeface="Arial"/>
                          <a:cs typeface="Arial"/>
                        </a:rPr>
                        <a:t>2.1%</a:t>
                      </a:r>
                      <a:r>
                        <a:rPr sz="1800" b="1" spc="-210" dirty="0">
                          <a:solidFill>
                            <a:srgbClr val="FFFFFF"/>
                          </a:solidFill>
                          <a:latin typeface="Arial"/>
                          <a:cs typeface="Arial"/>
                        </a:rPr>
                        <a:t> </a:t>
                      </a:r>
                      <a:r>
                        <a:rPr lang="pt-BR" sz="900" dirty="0">
                          <a:solidFill>
                            <a:schemeClr val="bg1"/>
                          </a:solidFill>
                        </a:rPr>
                        <a:t>Crescimento previsto para a região da LATAM</a:t>
                      </a:r>
                      <a:endParaRPr sz="900" dirty="0">
                        <a:solidFill>
                          <a:schemeClr val="bg1"/>
                        </a:solidFill>
                        <a:latin typeface="Tahoma"/>
                        <a:cs typeface="Tahoma"/>
                      </a:endParaRPr>
                    </a:p>
                  </a:txBody>
                  <a:tcPr marL="0" marR="0" marT="10795" marB="0">
                    <a:lnL w="6350">
                      <a:solidFill>
                        <a:srgbClr val="FFFFFF"/>
                      </a:solidFill>
                      <a:prstDash val="solid"/>
                    </a:lnL>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4"/>
                  </a:ext>
                </a:extLst>
              </a:tr>
              <a:tr h="1033144">
                <a:tc>
                  <a:txBody>
                    <a:bodyPr/>
                    <a:lstStyle/>
                    <a:p>
                      <a:pPr>
                        <a:lnSpc>
                          <a:spcPct val="100000"/>
                        </a:lnSpc>
                        <a:spcBef>
                          <a:spcPts val="85"/>
                        </a:spcBef>
                      </a:pPr>
                      <a:endParaRPr sz="900" dirty="0">
                        <a:latin typeface="Times New Roman"/>
                        <a:cs typeface="Times New Roman"/>
                      </a:endParaRPr>
                    </a:p>
                    <a:p>
                      <a:pPr marL="179705" marR="327660">
                        <a:lnSpc>
                          <a:spcPct val="101800"/>
                        </a:lnSpc>
                      </a:pPr>
                      <a:r>
                        <a:rPr sz="1800" b="1" spc="10" dirty="0">
                          <a:solidFill>
                            <a:srgbClr val="414042"/>
                          </a:solidFill>
                          <a:latin typeface="Arial"/>
                          <a:cs typeface="Arial"/>
                        </a:rPr>
                        <a:t>74%</a:t>
                      </a:r>
                      <a:r>
                        <a:rPr sz="1800" b="1" spc="-135" dirty="0">
                          <a:solidFill>
                            <a:srgbClr val="414042"/>
                          </a:solidFill>
                          <a:latin typeface="Arial"/>
                          <a:cs typeface="Arial"/>
                        </a:rPr>
                        <a:t> </a:t>
                      </a:r>
                      <a:r>
                        <a:rPr lang="pt-BR" sz="900" dirty="0"/>
                        <a:t>acreditam que a taxa de crescimento econômico aumentará</a:t>
                      </a:r>
                      <a:endParaRPr sz="900" dirty="0">
                        <a:latin typeface="Tahoma"/>
                        <a:cs typeface="Tahoma"/>
                      </a:endParaRPr>
                    </a:p>
                  </a:txBody>
                  <a:tcPr marL="0" marR="0" marT="10795" marB="0">
                    <a:lnL w="6350">
                      <a:solidFill>
                        <a:srgbClr val="FFFFFF"/>
                      </a:solidFill>
                      <a:prstDash val="solid"/>
                    </a:lnL>
                    <a:lnR w="6350">
                      <a:solidFill>
                        <a:srgbClr val="FFFFFF"/>
                      </a:solidFill>
                      <a:prstDash val="solid"/>
                    </a:lnR>
                    <a:lnT w="76200">
                      <a:solidFill>
                        <a:srgbClr val="FFFFFF"/>
                      </a:solidFill>
                      <a:prstDash val="solid"/>
                    </a:lnT>
                    <a:lnB w="76200">
                      <a:solidFill>
                        <a:srgbClr val="FFFFFF"/>
                      </a:solidFill>
                      <a:prstDash val="solid"/>
                    </a:lnB>
                    <a:solidFill>
                      <a:srgbClr val="BACAD3"/>
                    </a:solidFill>
                  </a:tcPr>
                </a:tc>
                <a:tc>
                  <a:txBody>
                    <a:bodyPr/>
                    <a:lstStyle/>
                    <a:p>
                      <a:pPr marL="182880" marR="230504" lvl="0" indent="0" defTabSz="914400" eaLnBrk="1" fontAlgn="auto" latinLnBrk="0" hangingPunct="1">
                        <a:lnSpc>
                          <a:spcPct val="111100"/>
                        </a:lnSpc>
                        <a:spcBef>
                          <a:spcPts val="919"/>
                        </a:spcBef>
                        <a:spcAft>
                          <a:spcPts val="0"/>
                        </a:spcAft>
                        <a:buClrTx/>
                        <a:buSzTx/>
                        <a:buFontTx/>
                        <a:buNone/>
                        <a:tabLst/>
                        <a:defRPr/>
                      </a:pPr>
                      <a:r>
                        <a:rPr sz="1800" b="1" dirty="0">
                          <a:solidFill>
                            <a:srgbClr val="414042"/>
                          </a:solidFill>
                          <a:latin typeface="Arial"/>
                          <a:cs typeface="Arial"/>
                        </a:rPr>
                        <a:t>3.7%</a:t>
                      </a:r>
                      <a:r>
                        <a:rPr sz="1800" b="1" spc="-180" dirty="0">
                          <a:solidFill>
                            <a:srgbClr val="414042"/>
                          </a:solidFill>
                          <a:latin typeface="Arial"/>
                          <a:cs typeface="Arial"/>
                        </a:rPr>
                        <a:t> </a:t>
                      </a:r>
                      <a:r>
                        <a:rPr lang="pt-BR" sz="900" dirty="0">
                          <a:solidFill>
                            <a:schemeClr val="tx1"/>
                          </a:solidFill>
                        </a:rPr>
                        <a:t>Crescimento previsto para a região MENA e 3,8% para a região da África Subsaariana</a:t>
                      </a:r>
                    </a:p>
                    <a:p>
                      <a:pPr marL="182880" marR="230504">
                        <a:lnSpc>
                          <a:spcPct val="111100"/>
                        </a:lnSpc>
                        <a:spcBef>
                          <a:spcPts val="919"/>
                        </a:spcBef>
                      </a:pPr>
                      <a:endParaRPr sz="900" dirty="0">
                        <a:latin typeface="Verdana"/>
                        <a:cs typeface="Verdana"/>
                      </a:endParaRPr>
                    </a:p>
                  </a:txBody>
                  <a:tcPr marL="0" marR="0" marT="116839" marB="0">
                    <a:lnL w="6350">
                      <a:solidFill>
                        <a:srgbClr val="FFFFFF"/>
                      </a:solidFill>
                      <a:prstDash val="solid"/>
                    </a:lnL>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5"/>
                  </a:ext>
                </a:extLst>
              </a:tr>
              <a:tr h="996950">
                <a:tc>
                  <a:txBody>
                    <a:bodyPr/>
                    <a:lstStyle/>
                    <a:p>
                      <a:pPr marL="179705" marR="327660">
                        <a:lnSpc>
                          <a:spcPct val="111100"/>
                        </a:lnSpc>
                        <a:spcBef>
                          <a:spcPts val="919"/>
                        </a:spcBef>
                      </a:pPr>
                      <a:r>
                        <a:rPr sz="1800" b="1" spc="70" dirty="0">
                          <a:solidFill>
                            <a:srgbClr val="414042"/>
                          </a:solidFill>
                          <a:latin typeface="Arial"/>
                          <a:cs typeface="Arial"/>
                        </a:rPr>
                        <a:t>58%</a:t>
                      </a:r>
                      <a:r>
                        <a:rPr sz="1800" b="1" spc="-155" dirty="0">
                          <a:solidFill>
                            <a:srgbClr val="414042"/>
                          </a:solidFill>
                          <a:latin typeface="Arial"/>
                          <a:cs typeface="Arial"/>
                        </a:rPr>
                        <a:t> </a:t>
                      </a:r>
                      <a:r>
                        <a:rPr lang="pt-BR" sz="900" dirty="0"/>
                        <a:t>acreditam que a taxa de crescimento econômico aumentará vs 17% acreditam que diminuirá</a:t>
                      </a:r>
                      <a:endParaRPr sz="900" dirty="0">
                        <a:latin typeface="Verdana"/>
                        <a:cs typeface="Verdana"/>
                      </a:endParaRPr>
                    </a:p>
                  </a:txBody>
                  <a:tcPr marL="0" marR="0" marT="116839" marB="0">
                    <a:lnL w="6350">
                      <a:solidFill>
                        <a:srgbClr val="FFFFFF"/>
                      </a:solidFill>
                      <a:prstDash val="solid"/>
                    </a:lnL>
                    <a:lnR w="6350">
                      <a:solidFill>
                        <a:srgbClr val="FFFFFF"/>
                      </a:solidFill>
                      <a:prstDash val="solid"/>
                    </a:lnR>
                    <a:lnT w="76200">
                      <a:solidFill>
                        <a:srgbClr val="FFFFFF"/>
                      </a:solidFill>
                      <a:prstDash val="solid"/>
                    </a:lnT>
                    <a:solidFill>
                      <a:srgbClr val="B9B8D3"/>
                    </a:solidFill>
                  </a:tcPr>
                </a:tc>
                <a:tc>
                  <a:txBody>
                    <a:bodyPr/>
                    <a:lstStyle/>
                    <a:p>
                      <a:pPr>
                        <a:lnSpc>
                          <a:spcPct val="100000"/>
                        </a:lnSpc>
                        <a:spcBef>
                          <a:spcPts val="85"/>
                        </a:spcBef>
                      </a:pPr>
                      <a:endParaRPr sz="900" dirty="0">
                        <a:latin typeface="Times New Roman"/>
                        <a:cs typeface="Times New Roman"/>
                      </a:endParaRPr>
                    </a:p>
                    <a:p>
                      <a:pPr marL="182880" marR="215900">
                        <a:lnSpc>
                          <a:spcPct val="101800"/>
                        </a:lnSpc>
                      </a:pPr>
                      <a:r>
                        <a:rPr sz="1800" b="1" dirty="0">
                          <a:solidFill>
                            <a:srgbClr val="414042"/>
                          </a:solidFill>
                          <a:latin typeface="Arial"/>
                          <a:cs typeface="Arial"/>
                        </a:rPr>
                        <a:t>2%</a:t>
                      </a:r>
                      <a:r>
                        <a:rPr sz="1800" b="1" spc="-175" dirty="0">
                          <a:solidFill>
                            <a:srgbClr val="414042"/>
                          </a:solidFill>
                          <a:latin typeface="Arial"/>
                          <a:cs typeface="Arial"/>
                        </a:rPr>
                        <a:t> </a:t>
                      </a:r>
                      <a:r>
                        <a:rPr lang="pt-BR" sz="900" dirty="0"/>
                        <a:t>Crescimento previsto para os EUA e 1,4% para o Canadá</a:t>
                      </a:r>
                      <a:endParaRPr sz="900" dirty="0">
                        <a:latin typeface="Verdana"/>
                        <a:cs typeface="Verdana"/>
                      </a:endParaRPr>
                    </a:p>
                  </a:txBody>
                  <a:tcPr marL="0" marR="0" marT="10795" marB="0">
                    <a:lnL w="6350">
                      <a:solidFill>
                        <a:srgbClr val="FFFFFF"/>
                      </a:solidFill>
                      <a:prstDash val="solid"/>
                    </a:lnL>
                    <a:lnT w="76200">
                      <a:solidFill>
                        <a:srgbClr val="FFFFFF"/>
                      </a:solidFill>
                      <a:prstDash val="solid"/>
                    </a:lnT>
                  </a:tcPr>
                </a:tc>
                <a:extLst>
                  <a:ext uri="{0D108BD9-81ED-4DB2-BD59-A6C34878D82A}">
                    <a16:rowId xmlns:a16="http://schemas.microsoft.com/office/drawing/2014/main" val="10006"/>
                  </a:ext>
                </a:extLst>
              </a:tr>
            </a:tbl>
          </a:graphicData>
        </a:graphic>
      </p:graphicFrame>
      <p:sp>
        <p:nvSpPr>
          <p:cNvPr id="23" name="object 23"/>
          <p:cNvSpPr/>
          <p:nvPr/>
        </p:nvSpPr>
        <p:spPr>
          <a:xfrm>
            <a:off x="539965" y="8183994"/>
            <a:ext cx="1260475" cy="961390"/>
          </a:xfrm>
          <a:custGeom>
            <a:avLst/>
            <a:gdLst/>
            <a:ahLst/>
            <a:cxnLst/>
            <a:rect l="l" t="t" r="r" b="b"/>
            <a:pathLst>
              <a:path w="1260475" h="961390">
                <a:moveTo>
                  <a:pt x="1260043" y="0"/>
                </a:moveTo>
                <a:lnTo>
                  <a:pt x="0" y="0"/>
                </a:lnTo>
                <a:lnTo>
                  <a:pt x="0" y="961199"/>
                </a:lnTo>
                <a:lnTo>
                  <a:pt x="1260043" y="961199"/>
                </a:lnTo>
                <a:lnTo>
                  <a:pt x="1260043" y="0"/>
                </a:lnTo>
                <a:close/>
              </a:path>
            </a:pathLst>
          </a:custGeom>
          <a:solidFill>
            <a:srgbClr val="B9B8D3">
              <a:alpha val="75000"/>
            </a:srgbClr>
          </a:solidFill>
        </p:spPr>
        <p:txBody>
          <a:bodyPr wrap="square" lIns="0" tIns="0" rIns="0" bIns="0" rtlCol="0"/>
          <a:lstStyle/>
          <a:p>
            <a:endParaRPr/>
          </a:p>
        </p:txBody>
      </p:sp>
      <p:sp>
        <p:nvSpPr>
          <p:cNvPr id="27" name="object 27"/>
          <p:cNvSpPr txBox="1"/>
          <p:nvPr/>
        </p:nvSpPr>
        <p:spPr>
          <a:xfrm>
            <a:off x="707299" y="8317465"/>
            <a:ext cx="1167130" cy="320601"/>
          </a:xfrm>
          <a:prstGeom prst="rect">
            <a:avLst/>
          </a:prstGeom>
        </p:spPr>
        <p:txBody>
          <a:bodyPr vert="horz" wrap="square" lIns="0" tIns="12700" rIns="0" bIns="0" rtlCol="0">
            <a:spAutoFit/>
          </a:bodyPr>
          <a:lstStyle/>
          <a:p>
            <a:r>
              <a:rPr lang="pt-BR" sz="1000" b="1" dirty="0">
                <a:solidFill>
                  <a:srgbClr val="005D77"/>
                </a:solidFill>
              </a:rPr>
              <a:t>AMÉRICA DO NORTE</a:t>
            </a:r>
            <a:endParaRPr lang="pt-BR" sz="1000" dirty="0">
              <a:solidFill>
                <a:srgbClr val="005D77"/>
              </a:solidFill>
            </a:endParaRPr>
          </a:p>
        </p:txBody>
      </p:sp>
      <p:sp>
        <p:nvSpPr>
          <p:cNvPr id="30" name="Retângulo 29">
            <a:extLst>
              <a:ext uri="{FF2B5EF4-FFF2-40B4-BE49-F238E27FC236}">
                <a16:creationId xmlns:a16="http://schemas.microsoft.com/office/drawing/2014/main" id="{054CA858-D185-03DC-86EA-65464AA729C7}"/>
              </a:ext>
            </a:extLst>
          </p:cNvPr>
          <p:cNvSpPr/>
          <p:nvPr/>
        </p:nvSpPr>
        <p:spPr>
          <a:xfrm>
            <a:off x="539965" y="4051198"/>
            <a:ext cx="1104685" cy="961199"/>
          </a:xfrm>
          <a:prstGeom prst="rect">
            <a:avLst/>
          </a:prstGeom>
          <a:solidFill>
            <a:srgbClr val="005D77">
              <a:alpha val="42000"/>
            </a:srgbClr>
          </a:solidFill>
          <a:ln>
            <a:solidFill>
              <a:srgbClr val="005D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lt1">
                  <a:alpha val="56000"/>
                </a:schemeClr>
              </a:solidFill>
            </a:endParaRPr>
          </a:p>
        </p:txBody>
      </p:sp>
      <p:sp>
        <p:nvSpPr>
          <p:cNvPr id="31" name="CaixaDeTexto 30">
            <a:extLst>
              <a:ext uri="{FF2B5EF4-FFF2-40B4-BE49-F238E27FC236}">
                <a16:creationId xmlns:a16="http://schemas.microsoft.com/office/drawing/2014/main" id="{8F867F8B-6747-7057-8892-F69753FD9F4C}"/>
              </a:ext>
            </a:extLst>
          </p:cNvPr>
          <p:cNvSpPr txBox="1"/>
          <p:nvPr/>
        </p:nvSpPr>
        <p:spPr>
          <a:xfrm>
            <a:off x="356826" y="4146590"/>
            <a:ext cx="1792679" cy="246221"/>
          </a:xfrm>
          <a:prstGeom prst="rect">
            <a:avLst/>
          </a:prstGeom>
          <a:noFill/>
        </p:spPr>
        <p:txBody>
          <a:bodyPr wrap="square">
            <a:spAutoFit/>
          </a:bodyPr>
          <a:lstStyle/>
          <a:p>
            <a:pPr marL="179705">
              <a:lnSpc>
                <a:spcPct val="100000"/>
              </a:lnSpc>
              <a:spcBef>
                <a:spcPts val="1115"/>
              </a:spcBef>
            </a:pPr>
            <a:r>
              <a:rPr lang="pt-BR" sz="1000" dirty="0">
                <a:solidFill>
                  <a:schemeClr val="bg1"/>
                </a:solidFill>
              </a:rPr>
              <a:t>ÁSIA-PACÍFICO</a:t>
            </a:r>
            <a:endParaRPr lang="pt-BR" sz="1000" b="1" dirty="0">
              <a:solidFill>
                <a:schemeClr val="bg1"/>
              </a:solidFill>
              <a:latin typeface="Arial"/>
              <a:cs typeface="Arial"/>
            </a:endParaRPr>
          </a:p>
        </p:txBody>
      </p:sp>
      <p:sp>
        <p:nvSpPr>
          <p:cNvPr id="28" name="CaixaDeTexto 27">
            <a:extLst>
              <a:ext uri="{FF2B5EF4-FFF2-40B4-BE49-F238E27FC236}">
                <a16:creationId xmlns:a16="http://schemas.microsoft.com/office/drawing/2014/main" id="{04A8468C-1E0A-95BC-2255-B1623D26D9F2}"/>
              </a:ext>
            </a:extLst>
          </p:cNvPr>
          <p:cNvSpPr txBox="1"/>
          <p:nvPr/>
        </p:nvSpPr>
        <p:spPr>
          <a:xfrm>
            <a:off x="387350" y="6241455"/>
            <a:ext cx="3778250" cy="246221"/>
          </a:xfrm>
          <a:prstGeom prst="rect">
            <a:avLst/>
          </a:prstGeom>
          <a:noFill/>
        </p:spPr>
        <p:txBody>
          <a:bodyPr wrap="square">
            <a:spAutoFit/>
          </a:bodyPr>
          <a:lstStyle/>
          <a:p>
            <a:pPr marL="179705">
              <a:lnSpc>
                <a:spcPct val="100000"/>
              </a:lnSpc>
              <a:spcBef>
                <a:spcPts val="1115"/>
              </a:spcBef>
            </a:pPr>
            <a:r>
              <a:rPr lang="pt-BR" sz="1000" b="1" dirty="0">
                <a:solidFill>
                  <a:schemeClr val="bg1"/>
                </a:solidFill>
              </a:rPr>
              <a:t>AMÉRICA LATINA</a:t>
            </a:r>
            <a:endParaRPr lang="pt-BR" sz="1000" b="1" dirty="0">
              <a:solidFill>
                <a:schemeClr val="bg1"/>
              </a:solidFill>
              <a:latin typeface="Arial"/>
              <a:cs typeface="Arial"/>
            </a:endParaRPr>
          </a:p>
        </p:txBody>
      </p:sp>
      <p:sp>
        <p:nvSpPr>
          <p:cNvPr id="32" name="CaixaDeTexto 31">
            <a:extLst>
              <a:ext uri="{FF2B5EF4-FFF2-40B4-BE49-F238E27FC236}">
                <a16:creationId xmlns:a16="http://schemas.microsoft.com/office/drawing/2014/main" id="{842556CF-0B35-3FCC-FE76-E65485F332BA}"/>
              </a:ext>
            </a:extLst>
          </p:cNvPr>
          <p:cNvSpPr txBox="1"/>
          <p:nvPr/>
        </p:nvSpPr>
        <p:spPr>
          <a:xfrm>
            <a:off x="430066" y="7228976"/>
            <a:ext cx="1622205" cy="400110"/>
          </a:xfrm>
          <a:prstGeom prst="rect">
            <a:avLst/>
          </a:prstGeom>
          <a:noFill/>
        </p:spPr>
        <p:txBody>
          <a:bodyPr wrap="square">
            <a:spAutoFit/>
          </a:bodyPr>
          <a:lstStyle/>
          <a:p>
            <a:pPr marL="179705" marR="172720">
              <a:lnSpc>
                <a:spcPct val="100000"/>
              </a:lnSpc>
              <a:spcBef>
                <a:spcPts val="1115"/>
              </a:spcBef>
            </a:pPr>
            <a:r>
              <a:rPr lang="pt-BR" sz="1000" b="1" dirty="0">
                <a:solidFill>
                  <a:srgbClr val="005D77"/>
                </a:solidFill>
              </a:rPr>
              <a:t>ORIENTE MÉDIO E ÁFRICA</a:t>
            </a:r>
            <a:endParaRPr lang="pt-BR" sz="1000" b="1" dirty="0">
              <a:solidFill>
                <a:srgbClr val="005D77"/>
              </a:solidFill>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27259" y="506981"/>
            <a:ext cx="3172507"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DB913"/>
                </a:solidFill>
                <a:latin typeface="Arial"/>
                <a:cs typeface="Arial"/>
              </a:rPr>
              <a:t>10</a:t>
            </a:r>
            <a:r>
              <a:rPr sz="800" b="1" spc="290" dirty="0">
                <a:solidFill>
                  <a:srgbClr val="FDB913"/>
                </a:solidFill>
                <a:latin typeface="Arial"/>
                <a:cs typeface="Arial"/>
              </a:rPr>
              <a:t> </a:t>
            </a:r>
            <a:r>
              <a:rPr lang="pt-BR" sz="800" dirty="0">
                <a:solidFill>
                  <a:schemeClr val="bg1"/>
                </a:solidFill>
              </a:rPr>
              <a:t>PESQUISA HLB COM LÍDERES EMPRESARIAIS 2026</a:t>
            </a:r>
            <a:endParaRPr sz="800" dirty="0">
              <a:solidFill>
                <a:schemeClr val="bg1"/>
              </a:solidFill>
              <a:latin typeface="Tahoma"/>
              <a:cs typeface="Tahoma"/>
            </a:endParaRPr>
          </a:p>
        </p:txBody>
      </p:sp>
      <p:sp>
        <p:nvSpPr>
          <p:cNvPr id="4" name="object 4" descr="$PPTXTitle"/>
          <p:cNvSpPr txBox="1">
            <a:spLocks noGrp="1"/>
          </p:cNvSpPr>
          <p:nvPr>
            <p:ph type="title"/>
          </p:nvPr>
        </p:nvSpPr>
        <p:spPr>
          <a:xfrm>
            <a:off x="517781" y="815344"/>
            <a:ext cx="4784469" cy="1767149"/>
          </a:xfrm>
          <a:prstGeom prst="rect">
            <a:avLst/>
          </a:prstGeom>
        </p:spPr>
        <p:txBody>
          <a:bodyPr vert="horz" wrap="square" lIns="0" tIns="104139" rIns="0" bIns="0" rtlCol="0">
            <a:spAutoFit/>
          </a:bodyPr>
          <a:lstStyle/>
          <a:p>
            <a:r>
              <a:rPr lang="pt-BR" sz="3600" dirty="0"/>
              <a:t>PLANEJANDO COM ANTECEDÊNCIA SOB PRESSÃO</a:t>
            </a:r>
          </a:p>
        </p:txBody>
      </p:sp>
      <p:sp>
        <p:nvSpPr>
          <p:cNvPr id="5" name="object 5"/>
          <p:cNvSpPr txBox="1"/>
          <p:nvPr/>
        </p:nvSpPr>
        <p:spPr>
          <a:xfrm>
            <a:off x="517781" y="2607893"/>
            <a:ext cx="3181985" cy="1028487"/>
          </a:xfrm>
          <a:prstGeom prst="rect">
            <a:avLst/>
          </a:prstGeom>
        </p:spPr>
        <p:txBody>
          <a:bodyPr vert="horz" wrap="square" lIns="0" tIns="12700" rIns="0" bIns="0" rtlCol="0">
            <a:spAutoFit/>
          </a:bodyPr>
          <a:lstStyle/>
          <a:p>
            <a:r>
              <a:rPr lang="pt-BR" sz="1100" dirty="0">
                <a:solidFill>
                  <a:schemeClr val="bg1"/>
                </a:solidFill>
              </a:rPr>
              <a:t>O ritmo atual de mudanças nas condições de mercado exige adaptação contínua. O sentimento do consumidor muda quase instantaneamente. As interrupções na cadeia de suprimentos tornam-se mais frequentes, e mudanças políticas adicionam ainda mais pressão.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712</TotalTime>
  <Words>9985</Words>
  <Application>Microsoft Office PowerPoint</Application>
  <PresentationFormat>Personalizar</PresentationFormat>
  <Paragraphs>738</Paragraphs>
  <Slides>30</Slides>
  <Notes>1</Notes>
  <HiddenSlides>0</HiddenSlides>
  <MMClips>0</MMClips>
  <ScaleCrop>false</ScaleCrop>
  <HeadingPairs>
    <vt:vector size="4" baseType="variant">
      <vt:variant>
        <vt:lpstr>Tema</vt:lpstr>
      </vt:variant>
      <vt:variant>
        <vt:i4>1</vt:i4>
      </vt:variant>
      <vt:variant>
        <vt:lpstr>Títulos de slides</vt:lpstr>
      </vt:variant>
      <vt:variant>
        <vt:i4>30</vt:i4>
      </vt:variant>
    </vt:vector>
  </HeadingPairs>
  <TitlesOfParts>
    <vt:vector size="31" baseType="lpstr">
      <vt:lpstr>Office Theme</vt:lpstr>
      <vt:lpstr>A PONTO DE VIRADA: REINVENTANDO A TRANSFORMAÇÃO EM TEMPOS VOLÁTEIS PESQUISA DA HLB COM LÍDERES EMPRESARIAIS 2026</vt:lpstr>
      <vt:lpstr>Apresentação do PowerPoint</vt:lpstr>
      <vt:lpstr>PRINCIPAIS DESCOBERTAS</vt:lpstr>
      <vt:lpstr>MENSAGEM DO CEO</vt:lpstr>
      <vt:lpstr>VIVENDO COM A VOLATILIDADE</vt:lpstr>
      <vt:lpstr>Apresentação do PowerPoint</vt:lpstr>
      <vt:lpstr>Apresentação do PowerPoint</vt:lpstr>
      <vt:lpstr>Apresentação do PowerPoint</vt:lpstr>
      <vt:lpstr>PLANEJANDO COM ANTECEDÊNCIA SOB PRESSÃO</vt:lpstr>
      <vt:lpstr>Apresentação do PowerPoint</vt:lpstr>
      <vt:lpstr>Apresentação do PowerPoint</vt:lpstr>
      <vt:lpstr>Apresentação do PowerPoint</vt:lpstr>
      <vt:lpstr>RESPONDENDO COM AGILIDADE</vt:lpstr>
      <vt:lpstr>Apresentação do PowerPoint</vt:lpstr>
      <vt:lpstr>Apresentação do PowerPoint</vt:lpstr>
      <vt:lpstr>Apresentação do PowerPoint</vt:lpstr>
      <vt:lpstr>IMPULSIONANDO O CRESCIMENTO ORIENTADO PELO CLIENTE</vt:lpstr>
      <vt:lpstr>Apresentação do PowerPoint</vt:lpstr>
      <vt:lpstr>Apresentação do PowerPoint</vt:lpstr>
      <vt:lpstr>Apresentação do PowerPoint</vt:lpstr>
      <vt:lpstr>CONCLUSÃO: NAVEGANDO NA VOLATILIDADE AO OLHAR PARA DENTRO</vt:lpstr>
      <vt:lpstr>Apresentação do PowerPoint</vt:lpstr>
      <vt:lpstr>METODOLOGIA DE PESQUISA</vt:lpstr>
      <vt:lpstr>Apresentação do PowerPoint</vt:lpstr>
      <vt:lpstr>ENTREVISTAS EM PROFUNDIDADE</vt:lpstr>
      <vt:lpstr>Apresentação do PowerPoint</vt:lpstr>
      <vt:lpstr>AGRADECIMENTOS E AGRADECIMENTOS</vt:lpstr>
      <vt:lpstr>NOTAS FINAIS</vt:lpstr>
      <vt:lpstr>COMO A HLB PODE AJUDAR</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PONTO DE VIRADA: REINVENTANDO A TRANSFORMAÇÃO EM TEMPOS VOLÁTEIS PESQUISA DA HLB COM LÍDERES EMPRESARIAIS 2026</dc:title>
  <dc:creator>Cailane Oliveira</dc:creator>
  <cp:lastModifiedBy>Andrea Barbosa</cp:lastModifiedBy>
  <cp:revision>3</cp:revision>
  <dcterms:created xsi:type="dcterms:W3CDTF">2026-01-22T16:14:48Z</dcterms:created>
  <dcterms:modified xsi:type="dcterms:W3CDTF">2026-01-26T17:29:11Z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2026-01-15T00:00:00Z</vt:filetime>
  </property>
  <property fmtid="{D5CDD505-2E9C-101B-9397-08002B2CF9AE}" pid="3" name="Creator">
    <vt:lpwstr>Adobe InDesign 21.0 (Macintosh)</vt:lpwstr>
  </property>
  <property fmtid="{D5CDD505-2E9C-101B-9397-08002B2CF9AE}" pid="4" name="LastSaved">
    <vt:filetime>2026-01-22T00:00:00Z</vt:filetime>
  </property>
  <property fmtid="{D5CDD505-2E9C-101B-9397-08002B2CF9AE}" pid="5" name="Producer">
    <vt:lpwstr>Adobe PDF Library 18.0</vt:lpwstr>
  </property>
</Properties>
</file>